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79" r:id="rId3"/>
    <p:sldId id="283" r:id="rId4"/>
    <p:sldId id="285" r:id="rId5"/>
    <p:sldId id="286" r:id="rId6"/>
    <p:sldId id="282" r:id="rId7"/>
    <p:sldId id="287" r:id="rId8"/>
    <p:sldId id="284"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Brunt" initials="CB" lastIdx="1" clrIdx="0">
    <p:extLst>
      <p:ext uri="{19B8F6BF-5375-455C-9EA6-DF929625EA0E}">
        <p15:presenceInfo xmlns:p15="http://schemas.microsoft.com/office/powerpoint/2012/main" userId="4c6b77d5fca0cc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11B"/>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27461-CDAB-EE45-A169-80A23619F727}" v="2" dt="2025-06-10T18:02:2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4" autoAdjust="0"/>
    <p:restoredTop sz="94951"/>
  </p:normalViewPr>
  <p:slideViewPr>
    <p:cSldViewPr snapToGrid="0" showGuides="1">
      <p:cViewPr varScale="1">
        <p:scale>
          <a:sx n="100" d="100"/>
          <a:sy n="100" d="100"/>
        </p:scale>
        <p:origin x="144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551E8-2591-D944-80FD-E935912783A2}"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36875-C869-DE4E-9C94-370E4490A255}" type="slidenum">
              <a:rPr lang="en-GB" smtClean="0"/>
              <a:t>‹#›</a:t>
            </a:fld>
            <a:endParaRPr lang="en-GB"/>
          </a:p>
        </p:txBody>
      </p:sp>
    </p:spTree>
    <p:extLst>
      <p:ext uri="{BB962C8B-B14F-4D97-AF65-F5344CB8AC3E}">
        <p14:creationId xmlns:p14="http://schemas.microsoft.com/office/powerpoint/2010/main" val="359507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suggest one wording change</a:t>
            </a:r>
          </a:p>
        </p:txBody>
      </p:sp>
      <p:sp>
        <p:nvSpPr>
          <p:cNvPr id="4" name="Slide Number Placeholder 3"/>
          <p:cNvSpPr>
            <a:spLocks noGrp="1"/>
          </p:cNvSpPr>
          <p:nvPr>
            <p:ph type="sldNum" sz="quarter" idx="5"/>
          </p:nvPr>
        </p:nvSpPr>
        <p:spPr/>
        <p:txBody>
          <a:bodyPr/>
          <a:lstStyle/>
          <a:p>
            <a:fld id="{2EC36875-C869-DE4E-9C94-370E4490A255}" type="slidenum">
              <a:rPr lang="en-GB" smtClean="0"/>
              <a:t>2</a:t>
            </a:fld>
            <a:endParaRPr lang="en-GB"/>
          </a:p>
        </p:txBody>
      </p:sp>
    </p:spTree>
    <p:extLst>
      <p:ext uri="{BB962C8B-B14F-4D97-AF65-F5344CB8AC3E}">
        <p14:creationId xmlns:p14="http://schemas.microsoft.com/office/powerpoint/2010/main" val="388826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looks great! </a:t>
            </a:r>
          </a:p>
        </p:txBody>
      </p:sp>
      <p:sp>
        <p:nvSpPr>
          <p:cNvPr id="4" name="Slide Number Placeholder 3"/>
          <p:cNvSpPr>
            <a:spLocks noGrp="1"/>
          </p:cNvSpPr>
          <p:nvPr>
            <p:ph type="sldNum" sz="quarter" idx="5"/>
          </p:nvPr>
        </p:nvSpPr>
        <p:spPr/>
        <p:txBody>
          <a:bodyPr/>
          <a:lstStyle/>
          <a:p>
            <a:fld id="{2EC36875-C869-DE4E-9C94-370E4490A255}" type="slidenum">
              <a:rPr lang="en-GB" smtClean="0"/>
              <a:t>3</a:t>
            </a:fld>
            <a:endParaRPr lang="en-GB"/>
          </a:p>
        </p:txBody>
      </p:sp>
    </p:spTree>
    <p:extLst>
      <p:ext uri="{BB962C8B-B14F-4D97-AF65-F5344CB8AC3E}">
        <p14:creationId xmlns:p14="http://schemas.microsoft.com/office/powerpoint/2010/main" val="360627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Wondering about saying we can instead of the you --  just to emphasize that we did it?  </a:t>
            </a:r>
          </a:p>
        </p:txBody>
      </p:sp>
      <p:sp>
        <p:nvSpPr>
          <p:cNvPr id="4" name="Slide Number Placeholder 3"/>
          <p:cNvSpPr>
            <a:spLocks noGrp="1"/>
          </p:cNvSpPr>
          <p:nvPr>
            <p:ph type="sldNum" sz="quarter" idx="5"/>
          </p:nvPr>
        </p:nvSpPr>
        <p:spPr/>
        <p:txBody>
          <a:bodyPr/>
          <a:lstStyle/>
          <a:p>
            <a:fld id="{2EC36875-C869-DE4E-9C94-370E4490A255}" type="slidenum">
              <a:rPr lang="en-GB" smtClean="0"/>
              <a:t>4</a:t>
            </a:fld>
            <a:endParaRPr lang="en-GB"/>
          </a:p>
        </p:txBody>
      </p:sp>
    </p:spTree>
    <p:extLst>
      <p:ext uri="{BB962C8B-B14F-4D97-AF65-F5344CB8AC3E}">
        <p14:creationId xmlns:p14="http://schemas.microsoft.com/office/powerpoint/2010/main" val="424640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unneeded comma. See yellow  in line 2. Also other highlights – what do you think about posing the list as series of questions than can be answered? So just adding in a few words and ? Marks ?  </a:t>
            </a:r>
          </a:p>
        </p:txBody>
      </p:sp>
      <p:sp>
        <p:nvSpPr>
          <p:cNvPr id="4" name="Slide Number Placeholder 3"/>
          <p:cNvSpPr>
            <a:spLocks noGrp="1"/>
          </p:cNvSpPr>
          <p:nvPr>
            <p:ph type="sldNum" sz="quarter" idx="5"/>
          </p:nvPr>
        </p:nvSpPr>
        <p:spPr/>
        <p:txBody>
          <a:bodyPr/>
          <a:lstStyle/>
          <a:p>
            <a:fld id="{2EC36875-C869-DE4E-9C94-370E4490A255}" type="slidenum">
              <a:rPr lang="en-GB" smtClean="0"/>
              <a:t>5</a:t>
            </a:fld>
            <a:endParaRPr lang="en-GB"/>
          </a:p>
        </p:txBody>
      </p:sp>
    </p:spTree>
    <p:extLst>
      <p:ext uri="{BB962C8B-B14F-4D97-AF65-F5344CB8AC3E}">
        <p14:creationId xmlns:p14="http://schemas.microsoft.com/office/powerpoint/2010/main" val="344799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Looks great! </a:t>
            </a:r>
          </a:p>
        </p:txBody>
      </p:sp>
      <p:sp>
        <p:nvSpPr>
          <p:cNvPr id="4" name="Slide Number Placeholder 3"/>
          <p:cNvSpPr>
            <a:spLocks noGrp="1"/>
          </p:cNvSpPr>
          <p:nvPr>
            <p:ph type="sldNum" sz="quarter" idx="5"/>
          </p:nvPr>
        </p:nvSpPr>
        <p:spPr/>
        <p:txBody>
          <a:bodyPr/>
          <a:lstStyle/>
          <a:p>
            <a:fld id="{2EC36875-C869-DE4E-9C94-370E4490A255}" type="slidenum">
              <a:rPr lang="en-GB" smtClean="0"/>
              <a:t>6</a:t>
            </a:fld>
            <a:endParaRPr lang="en-GB"/>
          </a:p>
        </p:txBody>
      </p:sp>
    </p:spTree>
    <p:extLst>
      <p:ext uri="{BB962C8B-B14F-4D97-AF65-F5344CB8AC3E}">
        <p14:creationId xmlns:p14="http://schemas.microsoft.com/office/powerpoint/2010/main" val="56562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Coule</a:t>
            </a:r>
            <a:r>
              <a:rPr lang="en-US" dirty="0"/>
              <a:t> of highlights for wording thoughts and also question in red</a:t>
            </a:r>
          </a:p>
        </p:txBody>
      </p:sp>
      <p:sp>
        <p:nvSpPr>
          <p:cNvPr id="4" name="Slide Number Placeholder 3"/>
          <p:cNvSpPr>
            <a:spLocks noGrp="1"/>
          </p:cNvSpPr>
          <p:nvPr>
            <p:ph type="sldNum" sz="quarter" idx="5"/>
          </p:nvPr>
        </p:nvSpPr>
        <p:spPr/>
        <p:txBody>
          <a:bodyPr/>
          <a:lstStyle/>
          <a:p>
            <a:fld id="{2EC36875-C869-DE4E-9C94-370E4490A255}" type="slidenum">
              <a:rPr lang="en-GB" smtClean="0"/>
              <a:t>7</a:t>
            </a:fld>
            <a:endParaRPr lang="en-GB"/>
          </a:p>
        </p:txBody>
      </p:sp>
    </p:spTree>
    <p:extLst>
      <p:ext uri="{BB962C8B-B14F-4D97-AF65-F5344CB8AC3E}">
        <p14:creationId xmlns:p14="http://schemas.microsoft.com/office/powerpoint/2010/main" val="1426933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1B23D2-2F37-1850-E5A7-523D0DCB72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87374" y="700899"/>
            <a:ext cx="6423025" cy="1422398"/>
          </a:xfrm>
        </p:spPr>
        <p:txBody>
          <a:bodyPr anchor="t" anchorCtr="0"/>
          <a:lstStyle>
            <a:lvl1pPr algn="l">
              <a:lnSpc>
                <a:spcPct val="75000"/>
              </a:lnSpc>
              <a:defRPr sz="6000" b="1">
                <a:solidFill>
                  <a:schemeClr val="tx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292180"/>
            <a:ext cx="6423024" cy="770455"/>
          </a:xfrm>
          <a:prstGeom prst="rect">
            <a:avLst/>
          </a:prstGeom>
        </p:spPr>
        <p:txBody>
          <a:bodyPr/>
          <a:lstStyle>
            <a:lvl1pPr marL="0" indent="0" algn="l">
              <a:lnSpc>
                <a:spcPct val="75000"/>
              </a:lnSpc>
              <a:spcAft>
                <a:spcPts val="750"/>
              </a:spcAft>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5" name="Picture 4">
            <a:extLst>
              <a:ext uri="{FF2B5EF4-FFF2-40B4-BE49-F238E27FC236}">
                <a16:creationId xmlns:a16="http://schemas.microsoft.com/office/drawing/2014/main" id="{CF4332E2-0C3F-5F66-789C-006FAD0F5C81}"/>
              </a:ext>
            </a:extLst>
          </p:cNvPr>
          <p:cNvPicPr>
            <a:picLocks noChangeAspect="1"/>
          </p:cNvPicPr>
          <p:nvPr userDrawn="1"/>
        </p:nvPicPr>
        <p:blipFill>
          <a:blip r:embed="rId3"/>
          <a:stretch>
            <a:fillRect/>
          </a:stretch>
        </p:blipFill>
        <p:spPr>
          <a:xfrm>
            <a:off x="10305500" y="5645150"/>
            <a:ext cx="1153076" cy="563867"/>
          </a:xfrm>
          <a:prstGeom prst="rect">
            <a:avLst/>
          </a:prstGeom>
        </p:spPr>
      </p:pic>
      <p:pic>
        <p:nvPicPr>
          <p:cNvPr id="8" name="Picture 7">
            <a:extLst>
              <a:ext uri="{FF2B5EF4-FFF2-40B4-BE49-F238E27FC236}">
                <a16:creationId xmlns:a16="http://schemas.microsoft.com/office/drawing/2014/main" id="{B5B4DBD8-386C-7747-C402-17F2A7108A9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257531" y="442063"/>
            <a:ext cx="1347095" cy="1347095"/>
          </a:xfrm>
          <a:prstGeom prst="rect">
            <a:avLst/>
          </a:prstGeom>
        </p:spPr>
      </p:pic>
    </p:spTree>
    <p:extLst>
      <p:ext uri="{BB962C8B-B14F-4D97-AF65-F5344CB8AC3E}">
        <p14:creationId xmlns:p14="http://schemas.microsoft.com/office/powerpoint/2010/main" val="333951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image option 2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GB" dirty="0"/>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644525"/>
            <a:ext cx="2570269" cy="2699234"/>
          </a:xfrm>
        </p:spPr>
        <p:txBody>
          <a:bodyPr anchor="t" anchorCtr="0"/>
          <a:lstStyle>
            <a:lvl1pPr algn="ctr">
              <a:defRPr/>
            </a:lvl1pPr>
          </a:lstStyle>
          <a:p>
            <a:r>
              <a:rPr lang="en-GB"/>
              <a:t>Click icon to add picture</a:t>
            </a:r>
          </a:p>
        </p:txBody>
      </p:sp>
      <p:sp>
        <p:nvSpPr>
          <p:cNvPr id="9" name="Picture Placeholder 13">
            <a:extLst>
              <a:ext uri="{FF2B5EF4-FFF2-40B4-BE49-F238E27FC236}">
                <a16:creationId xmlns:a16="http://schemas.microsoft.com/office/drawing/2014/main" id="{ABA4E697-F251-CEC5-AF67-E9705351CB87}"/>
              </a:ext>
            </a:extLst>
          </p:cNvPr>
          <p:cNvSpPr>
            <a:spLocks noGrp="1"/>
          </p:cNvSpPr>
          <p:nvPr>
            <p:ph type="pic" sz="quarter" idx="16"/>
          </p:nvPr>
        </p:nvSpPr>
        <p:spPr>
          <a:xfrm>
            <a:off x="9034356" y="644525"/>
            <a:ext cx="2570269" cy="2021183"/>
          </a:xfrm>
        </p:spPr>
        <p:txBody>
          <a:bodyPr anchor="t" anchorCtr="0"/>
          <a:lstStyle>
            <a:lvl1pPr algn="ctr">
              <a:defRPr/>
            </a:lvl1pPr>
          </a:lstStyle>
          <a:p>
            <a:r>
              <a:rPr lang="en-GB"/>
              <a:t>Click icon to add picture</a:t>
            </a:r>
          </a:p>
        </p:txBody>
      </p:sp>
      <p:sp>
        <p:nvSpPr>
          <p:cNvPr id="12" name="Picture Placeholder 13">
            <a:extLst>
              <a:ext uri="{FF2B5EF4-FFF2-40B4-BE49-F238E27FC236}">
                <a16:creationId xmlns:a16="http://schemas.microsoft.com/office/drawing/2014/main" id="{34F858D2-EAFD-03BC-4AD5-B2E2979A97A0}"/>
              </a:ext>
            </a:extLst>
          </p:cNvPr>
          <p:cNvSpPr>
            <a:spLocks noGrp="1"/>
          </p:cNvSpPr>
          <p:nvPr>
            <p:ph type="pic" sz="quarter" idx="17"/>
          </p:nvPr>
        </p:nvSpPr>
        <p:spPr>
          <a:xfrm>
            <a:off x="9034356" y="2836257"/>
            <a:ext cx="2570269" cy="3159297"/>
          </a:xfrm>
        </p:spPr>
        <p:txBody>
          <a:bodyPr anchor="t" anchorCtr="0"/>
          <a:lstStyle>
            <a:lvl1pPr algn="ctr">
              <a:defRPr/>
            </a:lvl1pPr>
          </a:lstStyle>
          <a:p>
            <a:r>
              <a:rPr lang="en-GB"/>
              <a:t>Click icon to add picture</a:t>
            </a:r>
          </a:p>
        </p:txBody>
      </p:sp>
      <p:sp>
        <p:nvSpPr>
          <p:cNvPr id="13" name="Picture Placeholder 13">
            <a:extLst>
              <a:ext uri="{FF2B5EF4-FFF2-40B4-BE49-F238E27FC236}">
                <a16:creationId xmlns:a16="http://schemas.microsoft.com/office/drawing/2014/main" id="{E57DD1B6-33DD-0CD6-28EB-1B379163BE52}"/>
              </a:ext>
            </a:extLst>
          </p:cNvPr>
          <p:cNvSpPr>
            <a:spLocks noGrp="1"/>
          </p:cNvSpPr>
          <p:nvPr>
            <p:ph type="pic" sz="quarter" idx="18"/>
          </p:nvPr>
        </p:nvSpPr>
        <p:spPr>
          <a:xfrm>
            <a:off x="6275388" y="3514242"/>
            <a:ext cx="2570269" cy="2481312"/>
          </a:xfrm>
        </p:spPr>
        <p:txBody>
          <a:bodyPr anchor="t" anchorCtr="0"/>
          <a:lstStyle>
            <a:lvl1pPr algn="ctr">
              <a:defRPr/>
            </a:lvl1pPr>
          </a:lstStyle>
          <a:p>
            <a:r>
              <a:rPr lang="en-GB"/>
              <a:t>Click icon to add picture</a:t>
            </a:r>
          </a:p>
        </p:txBody>
      </p:sp>
      <p:sp>
        <p:nvSpPr>
          <p:cNvPr id="3" name="Text Placeholder 7">
            <a:extLst>
              <a:ext uri="{FF2B5EF4-FFF2-40B4-BE49-F238E27FC236}">
                <a16:creationId xmlns:a16="http://schemas.microsoft.com/office/drawing/2014/main" id="{FACC5B44-4A75-8626-30B9-4F5637C67A31}"/>
              </a:ext>
            </a:extLst>
          </p:cNvPr>
          <p:cNvSpPr>
            <a:spLocks noGrp="1"/>
          </p:cNvSpPr>
          <p:nvPr>
            <p:ph type="body" sz="quarter" idx="19" hasCustomPrompt="1"/>
          </p:nvPr>
        </p:nvSpPr>
        <p:spPr>
          <a:xfrm>
            <a:off x="606551" y="1870219"/>
            <a:ext cx="5310061" cy="411806"/>
          </a:xfrm>
        </p:spPr>
        <p:txBody>
          <a:bodyPr/>
          <a:lstStyle>
            <a:lvl1pPr>
              <a:defRPr sz="2400" b="1"/>
            </a:lvl1pPr>
          </a:lstStyle>
          <a:p>
            <a:pPr lvl="4"/>
            <a:r>
              <a:rPr lang="en-GB" dirty="0"/>
              <a:t>Click to edit subhead level 1</a:t>
            </a:r>
          </a:p>
        </p:txBody>
      </p:sp>
      <p:sp>
        <p:nvSpPr>
          <p:cNvPr id="7" name="Date Placeholder 6">
            <a:extLst>
              <a:ext uri="{FF2B5EF4-FFF2-40B4-BE49-F238E27FC236}">
                <a16:creationId xmlns:a16="http://schemas.microsoft.com/office/drawing/2014/main" id="{6BA34DF2-D2B7-E705-3289-668949357776}"/>
              </a:ext>
            </a:extLst>
          </p:cNvPr>
          <p:cNvSpPr>
            <a:spLocks noGrp="1"/>
          </p:cNvSpPr>
          <p:nvPr>
            <p:ph type="dt" sz="half" idx="20"/>
          </p:nvPr>
        </p:nvSpPr>
        <p:spPr/>
        <p:txBody>
          <a:bodyPr/>
          <a:lstStyle/>
          <a:p>
            <a:fld id="{F36E75EB-DC0B-7844-886B-D9E3565C673B}" type="datetime1">
              <a:rPr lang="en-GB" smtClean="0"/>
              <a:t>10/06/2025</a:t>
            </a:fld>
            <a:endParaRPr lang="en-GB" dirty="0"/>
          </a:p>
        </p:txBody>
      </p:sp>
      <p:sp>
        <p:nvSpPr>
          <p:cNvPr id="8" name="Footer Placeholder 7">
            <a:extLst>
              <a:ext uri="{FF2B5EF4-FFF2-40B4-BE49-F238E27FC236}">
                <a16:creationId xmlns:a16="http://schemas.microsoft.com/office/drawing/2014/main" id="{5C6A0B10-512B-AD15-12EB-CCF052E49FE4}"/>
              </a:ext>
            </a:extLst>
          </p:cNvPr>
          <p:cNvSpPr>
            <a:spLocks noGrp="1"/>
          </p:cNvSpPr>
          <p:nvPr>
            <p:ph type="ftr" sz="quarter" idx="21"/>
          </p:nvPr>
        </p:nvSpPr>
        <p:spPr/>
        <p:txBody>
          <a:bodyPr/>
          <a:lstStyle/>
          <a:p>
            <a:r>
              <a:rPr lang="en-GB"/>
              <a:t>Document title goes here</a:t>
            </a:r>
            <a:endParaRPr lang="en-GB" dirty="0"/>
          </a:p>
        </p:txBody>
      </p:sp>
      <p:sp>
        <p:nvSpPr>
          <p:cNvPr id="10" name="Slide Number Placeholder 9">
            <a:extLst>
              <a:ext uri="{FF2B5EF4-FFF2-40B4-BE49-F238E27FC236}">
                <a16:creationId xmlns:a16="http://schemas.microsoft.com/office/drawing/2014/main" id="{61264260-746A-BA0E-2DA3-13C75E46B06E}"/>
              </a:ext>
            </a:extLst>
          </p:cNvPr>
          <p:cNvSpPr>
            <a:spLocks noGrp="1"/>
          </p:cNvSpPr>
          <p:nvPr>
            <p:ph type="sldNum" sz="quarter" idx="22"/>
          </p:nvPr>
        </p:nvSpPr>
        <p:spPr/>
        <p:txBody>
          <a:bodyPr/>
          <a:lstStyle/>
          <a:p>
            <a:fld id="{4740549F-F38D-43A2-B780-492AA5F1A2EE}" type="slidenum">
              <a:rPr lang="en-GB" smtClean="0"/>
              <a:pPr/>
              <a:t>‹#›</a:t>
            </a:fld>
            <a:endParaRPr lang="en-GB" dirty="0"/>
          </a:p>
        </p:txBody>
      </p:sp>
    </p:spTree>
    <p:extLst>
      <p:ext uri="{BB962C8B-B14F-4D97-AF65-F5344CB8AC3E}">
        <p14:creationId xmlns:p14="http://schemas.microsoft.com/office/powerpoint/2010/main" val="289866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image option 3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AA03E0A5-EAE5-4542-9F39-36B4F9D63FBA}" type="datetime1">
              <a:rPr lang="en-GB" smtClean="0"/>
              <a:t>10/06/2025</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1"/>
            <a:ext cx="5916612" cy="6200774"/>
          </a:xfrm>
          <a:solidFill>
            <a:schemeClr val="tx1"/>
          </a:solidFill>
        </p:spPr>
        <p:txBody>
          <a:bodyPr anchor="ctr" anchorCtr="0"/>
          <a:lstStyle>
            <a:lvl1pPr algn="ctr">
              <a:defRPr>
                <a:solidFill>
                  <a:schemeClr val="bg1"/>
                </a:solidFill>
              </a:defRPr>
            </a:lvl1pPr>
          </a:lstStyle>
          <a:p>
            <a:r>
              <a:rPr lang="en-GB"/>
              <a:t>Click icon to add picture</a:t>
            </a:r>
          </a:p>
        </p:txBody>
      </p:sp>
      <p:sp>
        <p:nvSpPr>
          <p:cNvPr id="3" name="Text Placeholder 7">
            <a:extLst>
              <a:ext uri="{FF2B5EF4-FFF2-40B4-BE49-F238E27FC236}">
                <a16:creationId xmlns:a16="http://schemas.microsoft.com/office/drawing/2014/main" id="{D3AC4C21-E6B8-8C88-856C-DE99691AD08C}"/>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302369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nly option 1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91DB3B-1FA0-25EA-5A02-5BC68124D03C}"/>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B5E9973-CE18-4BF3-0F7D-111DB3AABAE1}"/>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275389" y="643965"/>
            <a:ext cx="5329238" cy="5351589"/>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pic>
        <p:nvPicPr>
          <p:cNvPr id="13" name="Picture 12" descr="Background pattern&#10;&#10;Description automatically generated">
            <a:extLst>
              <a:ext uri="{FF2B5EF4-FFF2-40B4-BE49-F238E27FC236}">
                <a16:creationId xmlns:a16="http://schemas.microsoft.com/office/drawing/2014/main" id="{FA93BAD5-924D-165D-2FE0-08F3E6DF3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7" name="TextBox 6">
            <a:extLst>
              <a:ext uri="{FF2B5EF4-FFF2-40B4-BE49-F238E27FC236}">
                <a16:creationId xmlns:a16="http://schemas.microsoft.com/office/drawing/2014/main" id="{C7232A49-3370-20EE-4666-10F01D622E9B}"/>
              </a:ext>
            </a:extLst>
          </p:cNvPr>
          <p:cNvSpPr txBox="1"/>
          <p:nvPr userDrawn="1"/>
        </p:nvSpPr>
        <p:spPr>
          <a:xfrm>
            <a:off x="6275387" y="6454630"/>
            <a:ext cx="2546995" cy="369332"/>
          </a:xfrm>
          <a:prstGeom prst="rect">
            <a:avLst/>
          </a:prstGeom>
          <a:noFill/>
        </p:spPr>
        <p:txBody>
          <a:bodyPr wrap="square" lIns="0" tIns="0" rIns="0" bIns="0" rtlCol="0">
            <a:noAutofit/>
          </a:bodyPr>
          <a:lstStyle/>
          <a:p>
            <a:r>
              <a:rPr lang="en-GB" sz="950" dirty="0">
                <a:solidFill>
                  <a:schemeClr val="bg1"/>
                </a:solidFill>
              </a:rPr>
              <a:t>Southampton Solent </a:t>
            </a:r>
            <a:r>
              <a:rPr lang="en-GB" sz="1000" baseline="0" dirty="0">
                <a:solidFill>
                  <a:schemeClr val="bg1"/>
                </a:solidFill>
              </a:rPr>
              <a:t>University</a:t>
            </a:r>
          </a:p>
        </p:txBody>
      </p:sp>
      <p:sp>
        <p:nvSpPr>
          <p:cNvPr id="11" name="Text Placeholder 7">
            <a:extLst>
              <a:ext uri="{FF2B5EF4-FFF2-40B4-BE49-F238E27FC236}">
                <a16:creationId xmlns:a16="http://schemas.microsoft.com/office/drawing/2014/main" id="{11244971-CEDE-D4D2-9C67-6E8C2710FFAD}"/>
              </a:ext>
            </a:extLst>
          </p:cNvPr>
          <p:cNvSpPr>
            <a:spLocks noGrp="1"/>
          </p:cNvSpPr>
          <p:nvPr>
            <p:ph type="body" sz="quarter" idx="14"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2958871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only option 2 -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BC809C-14C9-7B5A-BD5C-F60B8DBDDBD2}"/>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A4B709C-CED0-0678-2880-7A2C87D0FCA2}"/>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E6763B7B-9DD3-CF27-8FBA-2FD58308F8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06553" y="2628900"/>
            <a:ext cx="2468324"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FCEFDFD4-84BD-F44A-AE90-8F322F4BF773}" type="datetime1">
              <a:rPr lang="en-GB" smtClean="0"/>
              <a:t>10/06/2025</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5" name="Content Placeholder 2">
            <a:extLst>
              <a:ext uri="{FF2B5EF4-FFF2-40B4-BE49-F238E27FC236}">
                <a16:creationId xmlns:a16="http://schemas.microsoft.com/office/drawing/2014/main" id="{A99E2969-2376-88AB-B6EF-B34972DBDF5F}"/>
              </a:ext>
            </a:extLst>
          </p:cNvPr>
          <p:cNvSpPr>
            <a:spLocks noGrp="1"/>
          </p:cNvSpPr>
          <p:nvPr>
            <p:ph idx="14" hasCustomPrompt="1"/>
          </p:nvPr>
        </p:nvSpPr>
        <p:spPr>
          <a:xfrm>
            <a:off x="342457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6" name="Content Placeholder 2">
            <a:extLst>
              <a:ext uri="{FF2B5EF4-FFF2-40B4-BE49-F238E27FC236}">
                <a16:creationId xmlns:a16="http://schemas.microsoft.com/office/drawing/2014/main" id="{4306F92E-6832-5121-DCBD-3E0CE1D9A3E9}"/>
              </a:ext>
            </a:extLst>
          </p:cNvPr>
          <p:cNvSpPr>
            <a:spLocks noGrp="1"/>
          </p:cNvSpPr>
          <p:nvPr>
            <p:ph idx="15" hasCustomPrompt="1"/>
          </p:nvPr>
        </p:nvSpPr>
        <p:spPr>
          <a:xfrm>
            <a:off x="6284466"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7" name="Content Placeholder 2">
            <a:extLst>
              <a:ext uri="{FF2B5EF4-FFF2-40B4-BE49-F238E27FC236}">
                <a16:creationId xmlns:a16="http://schemas.microsoft.com/office/drawing/2014/main" id="{23B3C8CC-87DB-09DD-B04D-AB27BC1E0586}"/>
              </a:ext>
            </a:extLst>
          </p:cNvPr>
          <p:cNvSpPr>
            <a:spLocks noGrp="1"/>
          </p:cNvSpPr>
          <p:nvPr>
            <p:ph idx="16" hasCustomPrompt="1"/>
          </p:nvPr>
        </p:nvSpPr>
        <p:spPr>
          <a:xfrm>
            <a:off x="912620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7" name="TextBox 6">
            <a:extLst>
              <a:ext uri="{FF2B5EF4-FFF2-40B4-BE49-F238E27FC236}">
                <a16:creationId xmlns:a16="http://schemas.microsoft.com/office/drawing/2014/main" id="{E9F6CBA5-7162-26DC-2789-DE7AB4327669}"/>
              </a:ext>
            </a:extLst>
          </p:cNvPr>
          <p:cNvSpPr txBox="1"/>
          <p:nvPr userDrawn="1"/>
        </p:nvSpPr>
        <p:spPr>
          <a:xfrm>
            <a:off x="6275388" y="6454630"/>
            <a:ext cx="2501118" cy="369332"/>
          </a:xfrm>
          <a:prstGeom prst="rect">
            <a:avLst/>
          </a:prstGeom>
          <a:noFill/>
        </p:spPr>
        <p:txBody>
          <a:bodyPr wrap="square" lIns="0" tIns="0" rIns="0" bIns="0" rtlCol="0">
            <a:noAutofit/>
          </a:bodyPr>
          <a:lstStyle/>
          <a:p>
            <a:r>
              <a:rPr lang="en-GB" sz="950" dirty="0">
                <a:solidFill>
                  <a:schemeClr val="bg1"/>
                </a:solidFill>
              </a:rPr>
              <a:t>Southampton Solent </a:t>
            </a:r>
            <a:r>
              <a:rPr lang="en-GB" sz="1000" baseline="0" dirty="0">
                <a:solidFill>
                  <a:schemeClr val="bg1"/>
                </a:solidFill>
              </a:rPr>
              <a:t>University</a:t>
            </a:r>
          </a:p>
        </p:txBody>
      </p:sp>
      <p:sp>
        <p:nvSpPr>
          <p:cNvPr id="8" name="Text Placeholder 7">
            <a:extLst>
              <a:ext uri="{FF2B5EF4-FFF2-40B4-BE49-F238E27FC236}">
                <a16:creationId xmlns:a16="http://schemas.microsoft.com/office/drawing/2014/main" id="{D15C5C3A-8344-3B7A-BE4F-20587D42972D}"/>
              </a:ext>
            </a:extLst>
          </p:cNvPr>
          <p:cNvSpPr>
            <a:spLocks noGrp="1"/>
          </p:cNvSpPr>
          <p:nvPr>
            <p:ph type="body" sz="quarter" idx="17"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236409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image option 1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87FE4-9E5B-9EA2-530B-E772CFFE39C7}"/>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E6DDF2B-65AC-B331-83F6-E65FECB8A55D}"/>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76857F1B-F648-24CD-1EA4-C2AC118A38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AD3354D4-14D5-A741-ADE4-9AD56A8E14B9}" type="datetime1">
              <a:rPr lang="en-GB" smtClean="0"/>
              <a:t>10/06/2025</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644525"/>
            <a:ext cx="5329237" cy="5351029"/>
          </a:xfrm>
        </p:spPr>
        <p:txBody>
          <a:bodyPr anchor="t" anchorCtr="0"/>
          <a:lstStyle>
            <a:lvl1pPr algn="ctr">
              <a:defRPr/>
            </a:lvl1pPr>
          </a:lstStyle>
          <a:p>
            <a:r>
              <a:rPr lang="en-GB"/>
              <a:t>Click icon to add picture</a:t>
            </a:r>
          </a:p>
        </p:txBody>
      </p:sp>
      <p:sp>
        <p:nvSpPr>
          <p:cNvPr id="3" name="TextBox 2">
            <a:extLst>
              <a:ext uri="{FF2B5EF4-FFF2-40B4-BE49-F238E27FC236}">
                <a16:creationId xmlns:a16="http://schemas.microsoft.com/office/drawing/2014/main" id="{4E826645-B243-92FE-33E9-50F487C73859}"/>
              </a:ext>
            </a:extLst>
          </p:cNvPr>
          <p:cNvSpPr txBox="1"/>
          <p:nvPr userDrawn="1"/>
        </p:nvSpPr>
        <p:spPr>
          <a:xfrm>
            <a:off x="6275387" y="6454630"/>
            <a:ext cx="2164601" cy="369332"/>
          </a:xfrm>
          <a:prstGeom prst="rect">
            <a:avLst/>
          </a:prstGeom>
          <a:noFill/>
        </p:spPr>
        <p:txBody>
          <a:bodyPr wrap="square" lIns="0" tIns="0" rIns="0" bIns="0" rtlCol="0">
            <a:noAutofit/>
          </a:bodyPr>
          <a:lstStyle/>
          <a:p>
            <a:r>
              <a:rPr lang="en-GB" sz="950" dirty="0">
                <a:solidFill>
                  <a:schemeClr val="bg1"/>
                </a:solidFill>
              </a:rPr>
              <a:t>Southampton Solent </a:t>
            </a:r>
            <a:r>
              <a:rPr lang="en-GB" sz="1000" baseline="0" dirty="0">
                <a:solidFill>
                  <a:schemeClr val="bg1"/>
                </a:solidFill>
              </a:rPr>
              <a:t>University</a:t>
            </a:r>
          </a:p>
        </p:txBody>
      </p:sp>
      <p:sp>
        <p:nvSpPr>
          <p:cNvPr id="7" name="Text Placeholder 7">
            <a:extLst>
              <a:ext uri="{FF2B5EF4-FFF2-40B4-BE49-F238E27FC236}">
                <a16:creationId xmlns:a16="http://schemas.microsoft.com/office/drawing/2014/main" id="{ED090F6A-2A0D-B829-542C-60372D852259}"/>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314197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image option 2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FFA58D-BE54-A86C-9AC7-13D3F7DAFB6E}"/>
              </a:ext>
            </a:extLst>
          </p:cNvPr>
          <p:cNvSpPr/>
          <p:nvPr userDrawn="1"/>
        </p:nvSpPr>
        <p:spPr>
          <a:xfrm>
            <a:off x="0" y="6200775"/>
            <a:ext cx="12192000" cy="65722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CBBBD8D-8B01-3976-F381-B6E3D1F6D5AA}"/>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48032DCE-7DF5-9D1B-4FE8-1B78D79D53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989" y="6200774"/>
            <a:ext cx="2659905" cy="657226"/>
          </a:xfrm>
          <a:prstGeom prst="rect">
            <a:avLst/>
          </a:prstGeom>
        </p:spPr>
      </p:pic>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tx1"/>
                </a:solidFill>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43556921-25A7-DE49-B701-BD669C6E5AF0}" type="datetime1">
              <a:rPr lang="en-GB" smtClean="0"/>
              <a:t>10/06/2025</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1"/>
            <a:ext cx="5916612" cy="6200774"/>
          </a:xfrm>
          <a:solidFill>
            <a:schemeClr val="tx1"/>
          </a:solidFill>
        </p:spPr>
        <p:txBody>
          <a:bodyPr anchor="ctr" anchorCtr="0"/>
          <a:lstStyle>
            <a:lvl1pPr algn="ctr">
              <a:defRPr>
                <a:solidFill>
                  <a:schemeClr val="bg1"/>
                </a:solidFill>
              </a:defRPr>
            </a:lvl1pPr>
          </a:lstStyle>
          <a:p>
            <a:r>
              <a:rPr lang="en-GB"/>
              <a:t>Click icon to add picture</a:t>
            </a:r>
          </a:p>
        </p:txBody>
      </p:sp>
      <p:sp>
        <p:nvSpPr>
          <p:cNvPr id="3" name="TextBox 2">
            <a:extLst>
              <a:ext uri="{FF2B5EF4-FFF2-40B4-BE49-F238E27FC236}">
                <a16:creationId xmlns:a16="http://schemas.microsoft.com/office/drawing/2014/main" id="{C9AEAC8B-9E17-B040-8A5D-207C262F40E4}"/>
              </a:ext>
            </a:extLst>
          </p:cNvPr>
          <p:cNvSpPr txBox="1"/>
          <p:nvPr userDrawn="1"/>
        </p:nvSpPr>
        <p:spPr>
          <a:xfrm>
            <a:off x="6275387" y="6454630"/>
            <a:ext cx="2164601" cy="369332"/>
          </a:xfrm>
          <a:prstGeom prst="rect">
            <a:avLst/>
          </a:prstGeom>
          <a:noFill/>
        </p:spPr>
        <p:txBody>
          <a:bodyPr wrap="square" lIns="0" tIns="0" rIns="0" bIns="0" rtlCol="0">
            <a:noAutofit/>
          </a:bodyPr>
          <a:lstStyle/>
          <a:p>
            <a:r>
              <a:rPr lang="en-GB" sz="950" dirty="0">
                <a:solidFill>
                  <a:schemeClr val="bg1"/>
                </a:solidFill>
              </a:rPr>
              <a:t>Southampton Solent </a:t>
            </a:r>
            <a:r>
              <a:rPr lang="en-GB" sz="1000" baseline="0" dirty="0">
                <a:solidFill>
                  <a:schemeClr val="bg1"/>
                </a:solidFill>
              </a:rPr>
              <a:t>University</a:t>
            </a:r>
          </a:p>
        </p:txBody>
      </p:sp>
      <p:sp>
        <p:nvSpPr>
          <p:cNvPr id="7" name="Text Placeholder 7">
            <a:extLst>
              <a:ext uri="{FF2B5EF4-FFF2-40B4-BE49-F238E27FC236}">
                <a16:creationId xmlns:a16="http://schemas.microsoft.com/office/drawing/2014/main" id="{520B1E12-D10C-9AEC-A04C-3D6F61C49728}"/>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23718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C88E99-F8EF-3013-E970-F58E43F7E7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93161" y="1436766"/>
            <a:ext cx="8727484" cy="1199236"/>
          </a:xfrm>
        </p:spPr>
        <p:txBody>
          <a:bodyPr anchor="t" anchorCtr="0"/>
          <a:lstStyle>
            <a:lvl1pPr algn="l">
              <a:lnSpc>
                <a:spcPct val="75000"/>
              </a:lnSpc>
              <a:defRPr sz="5000" b="1">
                <a:solidFill>
                  <a:schemeClr val="bg1"/>
                </a:solidFill>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587374" y="2756905"/>
            <a:ext cx="5329239" cy="979242"/>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 style</a:t>
            </a:r>
            <a:endParaRPr lang="en-GB" dirty="0"/>
          </a:p>
        </p:txBody>
      </p:sp>
      <p:sp>
        <p:nvSpPr>
          <p:cNvPr id="8" name="Text Placeholder 7">
            <a:extLst>
              <a:ext uri="{FF2B5EF4-FFF2-40B4-BE49-F238E27FC236}">
                <a16:creationId xmlns:a16="http://schemas.microsoft.com/office/drawing/2014/main" id="{F714B4D2-474F-F4AE-88C5-189E5B552E91}"/>
              </a:ext>
            </a:extLst>
          </p:cNvPr>
          <p:cNvSpPr>
            <a:spLocks noGrp="1"/>
          </p:cNvSpPr>
          <p:nvPr>
            <p:ph type="body" sz="quarter" idx="10" hasCustomPrompt="1"/>
          </p:nvPr>
        </p:nvSpPr>
        <p:spPr>
          <a:xfrm>
            <a:off x="8628041" y="5792732"/>
            <a:ext cx="2976584" cy="532143"/>
          </a:xfrm>
        </p:spPr>
        <p:txBody>
          <a:bodyPr/>
          <a:lstStyle>
            <a:lvl1pPr>
              <a:lnSpc>
                <a:spcPct val="100000"/>
              </a:lnSpc>
              <a:defRPr sz="1500" b="1">
                <a:solidFill>
                  <a:schemeClr val="bg1"/>
                </a:solidFill>
              </a:defRPr>
            </a:lvl1pPr>
          </a:lstStyle>
          <a:p>
            <a:pPr lvl="0"/>
            <a:r>
              <a:rPr lang="en-GB" dirty="0"/>
              <a:t>Extra information</a:t>
            </a:r>
          </a:p>
        </p:txBody>
      </p:sp>
    </p:spTree>
    <p:extLst>
      <p:ext uri="{BB962C8B-B14F-4D97-AF65-F5344CB8AC3E}">
        <p14:creationId xmlns:p14="http://schemas.microsoft.com/office/powerpoint/2010/main" val="361137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630A2B-DE2B-C879-4770-5B6D0B522A6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93161" y="692048"/>
            <a:ext cx="8034880" cy="1199236"/>
          </a:xfrm>
        </p:spPr>
        <p:txBody>
          <a:bodyPr anchor="t" anchorCtr="0"/>
          <a:lstStyle>
            <a:lvl1pPr algn="l">
              <a:lnSpc>
                <a:spcPct val="75000"/>
              </a:lnSpc>
              <a:defRPr sz="5000" b="1">
                <a:solidFill>
                  <a:schemeClr val="tx1"/>
                </a:solidFill>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587374" y="1974480"/>
            <a:ext cx="8034880" cy="979242"/>
          </a:xfrm>
          <a:prstGeom prst="rect">
            <a:avLst/>
          </a:prstGeom>
        </p:spPr>
        <p:txBody>
          <a:bodyPr/>
          <a:lstStyle>
            <a:lvl1pPr marL="0" indent="0" algn="l">
              <a:lnSpc>
                <a:spcPct val="75000"/>
              </a:lnSpc>
              <a:spcAft>
                <a:spcPts val="750"/>
              </a:spcAft>
              <a:buNone/>
              <a:defRPr sz="4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title style</a:t>
            </a:r>
            <a:endParaRPr lang="en-GB" dirty="0"/>
          </a:p>
        </p:txBody>
      </p:sp>
    </p:spTree>
    <p:extLst>
      <p:ext uri="{BB962C8B-B14F-4D97-AF65-F5344CB8AC3E}">
        <p14:creationId xmlns:p14="http://schemas.microsoft.com/office/powerpoint/2010/main" val="210773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630A2B-DE2B-C879-4770-5B6D0B522A6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93161" y="692048"/>
            <a:ext cx="6328847" cy="1199236"/>
          </a:xfrm>
        </p:spPr>
        <p:txBody>
          <a:bodyPr anchor="t" anchorCtr="0"/>
          <a:lstStyle>
            <a:lvl1pPr algn="l">
              <a:lnSpc>
                <a:spcPct val="75000"/>
              </a:lnSpc>
              <a:defRPr sz="5000" b="1">
                <a:solidFill>
                  <a:schemeClr val="bg1"/>
                </a:solidFill>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587374" y="1974480"/>
            <a:ext cx="6328847" cy="979242"/>
          </a:xfrm>
          <a:prstGeom prst="rect">
            <a:avLst/>
          </a:prstGeom>
        </p:spPr>
        <p:txBody>
          <a:bodyPr/>
          <a:lstStyle>
            <a:lvl1pPr marL="0" indent="0" algn="l">
              <a:lnSpc>
                <a:spcPct val="75000"/>
              </a:lnSpc>
              <a:spcAft>
                <a:spcPts val="750"/>
              </a:spcAft>
              <a:buNone/>
              <a:defRPr sz="4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title style</a:t>
            </a:r>
            <a:endParaRPr lang="en-GB" dirty="0"/>
          </a:p>
        </p:txBody>
      </p:sp>
    </p:spTree>
    <p:extLst>
      <p:ext uri="{BB962C8B-B14F-4D97-AF65-F5344CB8AC3E}">
        <p14:creationId xmlns:p14="http://schemas.microsoft.com/office/powerpoint/2010/main" val="2082886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1B23D2-2F37-1850-E5A7-523D0DCB72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hasCustomPrompt="1"/>
          </p:nvPr>
        </p:nvSpPr>
        <p:spPr>
          <a:xfrm>
            <a:off x="587375" y="962212"/>
            <a:ext cx="6829425" cy="1422398"/>
          </a:xfrm>
        </p:spPr>
        <p:txBody>
          <a:bodyPr anchor="t" anchorCtr="0"/>
          <a:lstStyle>
            <a:lvl1pPr algn="l">
              <a:lnSpc>
                <a:spcPct val="75000"/>
              </a:lnSpc>
              <a:defRPr sz="6000" b="1">
                <a:solidFill>
                  <a:schemeClr val="bg1"/>
                </a:solidFill>
              </a:defRPr>
            </a:lvl1pPr>
          </a:lstStyle>
          <a:p>
            <a:r>
              <a:rPr lang="en-US" dirty="0"/>
              <a:t>Thank you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hasCustomPrompt="1"/>
          </p:nvPr>
        </p:nvSpPr>
        <p:spPr>
          <a:xfrm>
            <a:off x="6284514" y="4661913"/>
            <a:ext cx="5329239" cy="353291"/>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Thank you subtitle style</a:t>
            </a:r>
            <a:endParaRPr lang="en-GB" dirty="0"/>
          </a:p>
        </p:txBody>
      </p:sp>
      <p:sp>
        <p:nvSpPr>
          <p:cNvPr id="7" name="Text Placeholder 4">
            <a:extLst>
              <a:ext uri="{FF2B5EF4-FFF2-40B4-BE49-F238E27FC236}">
                <a16:creationId xmlns:a16="http://schemas.microsoft.com/office/drawing/2014/main" id="{6A9AA5C3-C65F-1351-5CA8-19B996DA4147}"/>
              </a:ext>
            </a:extLst>
          </p:cNvPr>
          <p:cNvSpPr>
            <a:spLocks noGrp="1"/>
          </p:cNvSpPr>
          <p:nvPr>
            <p:ph type="body" sz="quarter" idx="12" hasCustomPrompt="1"/>
          </p:nvPr>
        </p:nvSpPr>
        <p:spPr>
          <a:xfrm>
            <a:off x="6275388" y="5015204"/>
            <a:ext cx="2487502" cy="257836"/>
          </a:xfrm>
        </p:spPr>
        <p:txBody>
          <a:bodyPr/>
          <a:lstStyle>
            <a:lvl1pPr>
              <a:defRPr b="1">
                <a:solidFill>
                  <a:schemeClr val="bg1"/>
                </a:solidFill>
              </a:defRPr>
            </a:lvl1pPr>
            <a:lvl2pPr marL="0" indent="0">
              <a:buNone/>
              <a:defRPr/>
            </a:lvl2pPr>
          </a:lstStyle>
          <a:p>
            <a:pPr lvl="0"/>
            <a:r>
              <a:rPr lang="en-GB" dirty="0"/>
              <a:t>Contact 1 Name</a:t>
            </a:r>
          </a:p>
        </p:txBody>
      </p:sp>
      <p:sp>
        <p:nvSpPr>
          <p:cNvPr id="10" name="Text Placeholder 4">
            <a:extLst>
              <a:ext uri="{FF2B5EF4-FFF2-40B4-BE49-F238E27FC236}">
                <a16:creationId xmlns:a16="http://schemas.microsoft.com/office/drawing/2014/main" id="{41703BA3-4425-FF33-1E2B-0EBBDF0EEF85}"/>
              </a:ext>
            </a:extLst>
          </p:cNvPr>
          <p:cNvSpPr>
            <a:spLocks noGrp="1"/>
          </p:cNvSpPr>
          <p:nvPr>
            <p:ph type="body" sz="quarter" idx="13" hasCustomPrompt="1"/>
          </p:nvPr>
        </p:nvSpPr>
        <p:spPr>
          <a:xfrm>
            <a:off x="6277436" y="5273040"/>
            <a:ext cx="2487502" cy="1048674"/>
          </a:xfrm>
        </p:spPr>
        <p:txBody>
          <a:bodyPr/>
          <a:lstStyle>
            <a:lvl1pPr>
              <a:defRPr>
                <a:solidFill>
                  <a:schemeClr val="bg1"/>
                </a:solidFill>
              </a:defRPr>
            </a:lvl1pPr>
            <a:lvl2pPr marL="0" indent="0">
              <a:buNone/>
              <a:defRPr/>
            </a:lvl2pPr>
          </a:lstStyle>
          <a:p>
            <a:pPr lvl="0"/>
            <a:r>
              <a:rPr lang="en-GB" dirty="0"/>
              <a:t>Contact 1</a:t>
            </a:r>
          </a:p>
        </p:txBody>
      </p:sp>
      <p:sp>
        <p:nvSpPr>
          <p:cNvPr id="14" name="Text Placeholder 4">
            <a:extLst>
              <a:ext uri="{FF2B5EF4-FFF2-40B4-BE49-F238E27FC236}">
                <a16:creationId xmlns:a16="http://schemas.microsoft.com/office/drawing/2014/main" id="{1997E1FF-22F9-6306-924F-AB87FCF2351C}"/>
              </a:ext>
            </a:extLst>
          </p:cNvPr>
          <p:cNvSpPr>
            <a:spLocks noGrp="1"/>
          </p:cNvSpPr>
          <p:nvPr>
            <p:ph type="body" sz="quarter" idx="14" hasCustomPrompt="1"/>
          </p:nvPr>
        </p:nvSpPr>
        <p:spPr>
          <a:xfrm>
            <a:off x="9124203" y="5015204"/>
            <a:ext cx="2487502" cy="257836"/>
          </a:xfrm>
        </p:spPr>
        <p:txBody>
          <a:bodyPr/>
          <a:lstStyle>
            <a:lvl1pPr>
              <a:defRPr b="1">
                <a:solidFill>
                  <a:schemeClr val="bg1"/>
                </a:solidFill>
              </a:defRPr>
            </a:lvl1pPr>
            <a:lvl2pPr marL="0" indent="0">
              <a:buNone/>
              <a:defRPr/>
            </a:lvl2pPr>
          </a:lstStyle>
          <a:p>
            <a:pPr lvl="0"/>
            <a:r>
              <a:rPr lang="en-GB" dirty="0"/>
              <a:t>Contact 2 Name</a:t>
            </a:r>
          </a:p>
        </p:txBody>
      </p:sp>
      <p:sp>
        <p:nvSpPr>
          <p:cNvPr id="15" name="Text Placeholder 4">
            <a:extLst>
              <a:ext uri="{FF2B5EF4-FFF2-40B4-BE49-F238E27FC236}">
                <a16:creationId xmlns:a16="http://schemas.microsoft.com/office/drawing/2014/main" id="{482A1E1D-281A-637F-2BF7-C4202A2DD9CD}"/>
              </a:ext>
            </a:extLst>
          </p:cNvPr>
          <p:cNvSpPr>
            <a:spLocks noGrp="1"/>
          </p:cNvSpPr>
          <p:nvPr>
            <p:ph type="body" sz="quarter" idx="15" hasCustomPrompt="1"/>
          </p:nvPr>
        </p:nvSpPr>
        <p:spPr>
          <a:xfrm>
            <a:off x="9126251" y="5273040"/>
            <a:ext cx="2487502" cy="1048674"/>
          </a:xfrm>
        </p:spPr>
        <p:txBody>
          <a:bodyPr/>
          <a:lstStyle>
            <a:lvl1pPr>
              <a:defRPr>
                <a:solidFill>
                  <a:schemeClr val="bg1"/>
                </a:solidFill>
              </a:defRPr>
            </a:lvl1pPr>
            <a:lvl2pPr marL="0" indent="0">
              <a:buNone/>
              <a:defRPr/>
            </a:lvl2pPr>
          </a:lstStyle>
          <a:p>
            <a:pPr lvl="0"/>
            <a:r>
              <a:rPr lang="en-GB" dirty="0"/>
              <a:t>Contact 2</a:t>
            </a:r>
          </a:p>
        </p:txBody>
      </p:sp>
      <p:pic>
        <p:nvPicPr>
          <p:cNvPr id="5" name="Picture 4">
            <a:extLst>
              <a:ext uri="{FF2B5EF4-FFF2-40B4-BE49-F238E27FC236}">
                <a16:creationId xmlns:a16="http://schemas.microsoft.com/office/drawing/2014/main" id="{BFFEFCB5-FE10-4C01-1061-7F1B1F519DB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57530" y="949512"/>
            <a:ext cx="1347095" cy="1347095"/>
          </a:xfrm>
          <a:prstGeom prst="rect">
            <a:avLst/>
          </a:prstGeom>
        </p:spPr>
      </p:pic>
    </p:spTree>
    <p:extLst>
      <p:ext uri="{BB962C8B-B14F-4D97-AF65-F5344CB8AC3E}">
        <p14:creationId xmlns:p14="http://schemas.microsoft.com/office/powerpoint/2010/main" val="3596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C72F4-CF58-4FA3-C855-1A72A223FA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87375" y="702819"/>
            <a:ext cx="6839585" cy="1422398"/>
          </a:xfrm>
        </p:spPr>
        <p:txBody>
          <a:bodyPr anchor="t" anchorCtr="0"/>
          <a:lstStyle>
            <a:lvl1pPr algn="l">
              <a:lnSpc>
                <a:spcPct val="75000"/>
              </a:lnSpc>
              <a:defRPr sz="6000" b="1">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5" y="2303639"/>
            <a:ext cx="6839586" cy="770455"/>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9" name="Picture 8" descr="A black and white logo&#10;&#10;Description automatically generated with medium confidence">
            <a:extLst>
              <a:ext uri="{FF2B5EF4-FFF2-40B4-BE49-F238E27FC236}">
                <a16:creationId xmlns:a16="http://schemas.microsoft.com/office/drawing/2014/main" id="{80250102-394B-333B-E368-C6EA5955CB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950" y="5611481"/>
            <a:ext cx="1231900" cy="630419"/>
          </a:xfrm>
          <a:prstGeom prst="rect">
            <a:avLst/>
          </a:prstGeom>
        </p:spPr>
      </p:pic>
      <p:pic>
        <p:nvPicPr>
          <p:cNvPr id="8" name="Picture 7">
            <a:extLst>
              <a:ext uri="{FF2B5EF4-FFF2-40B4-BE49-F238E27FC236}">
                <a16:creationId xmlns:a16="http://schemas.microsoft.com/office/drawing/2014/main" id="{890B8E8B-AC79-E913-BEEF-C8C8E3B6027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257530" y="441287"/>
            <a:ext cx="1347095" cy="1347095"/>
          </a:xfrm>
          <a:prstGeom prst="rect">
            <a:avLst/>
          </a:prstGeom>
        </p:spPr>
      </p:pic>
    </p:spTree>
    <p:extLst>
      <p:ext uri="{BB962C8B-B14F-4D97-AF65-F5344CB8AC3E}">
        <p14:creationId xmlns:p14="http://schemas.microsoft.com/office/powerpoint/2010/main" val="24573924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5754187-86CA-470F-1BF1-8B10E82DED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9650" cy="6858000"/>
          </a:xfrm>
          <a:prstGeom prst="rect">
            <a:avLst/>
          </a:prstGeom>
        </p:spPr>
      </p:pic>
      <p:sp>
        <p:nvSpPr>
          <p:cNvPr id="9" name="Picture Placeholder 8">
            <a:extLst>
              <a:ext uri="{FF2B5EF4-FFF2-40B4-BE49-F238E27FC236}">
                <a16:creationId xmlns:a16="http://schemas.microsoft.com/office/drawing/2014/main" id="{6654942B-3608-59AB-590E-2BA85A629002}"/>
              </a:ext>
            </a:extLst>
          </p:cNvPr>
          <p:cNvSpPr>
            <a:spLocks noGrp="1"/>
          </p:cNvSpPr>
          <p:nvPr>
            <p:ph type="pic" sz="quarter" idx="10"/>
          </p:nvPr>
        </p:nvSpPr>
        <p:spPr>
          <a:xfrm>
            <a:off x="6092826" y="0"/>
            <a:ext cx="6099174" cy="6858000"/>
          </a:xfrm>
          <a:solidFill>
            <a:schemeClr val="accent1"/>
          </a:solidFill>
        </p:spPr>
        <p:txBody>
          <a:bodyPr anchor="ctr" anchorCtr="0"/>
          <a:lstStyle>
            <a:lvl1pPr algn="ctr">
              <a:defRPr>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93162" y="699012"/>
            <a:ext cx="5329238" cy="1199236"/>
          </a:xfrm>
        </p:spPr>
        <p:txBody>
          <a:bodyPr anchor="t" anchorCtr="0"/>
          <a:lstStyle>
            <a:lvl1pPr algn="l">
              <a:lnSpc>
                <a:spcPct val="75000"/>
              </a:lnSpc>
              <a:defRPr sz="5000" b="1">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112670"/>
            <a:ext cx="5329239" cy="979242"/>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4" name="Picture 3">
            <a:extLst>
              <a:ext uri="{FF2B5EF4-FFF2-40B4-BE49-F238E27FC236}">
                <a16:creationId xmlns:a16="http://schemas.microsoft.com/office/drawing/2014/main" id="{5CB0982F-A5FE-9A99-5135-410A619B31D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57530" y="442063"/>
            <a:ext cx="1347095" cy="1347095"/>
          </a:xfrm>
          <a:prstGeom prst="rect">
            <a:avLst/>
          </a:prstGeom>
        </p:spPr>
      </p:pic>
    </p:spTree>
    <p:extLst>
      <p:ext uri="{BB962C8B-B14F-4D97-AF65-F5344CB8AC3E}">
        <p14:creationId xmlns:p14="http://schemas.microsoft.com/office/powerpoint/2010/main" val="348207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C72F4-CF58-4FA3-C855-1A72A223FA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87375" y="702819"/>
            <a:ext cx="6839585" cy="1422398"/>
          </a:xfrm>
        </p:spPr>
        <p:txBody>
          <a:bodyPr anchor="t" anchorCtr="0"/>
          <a:lstStyle>
            <a:lvl1pPr algn="l">
              <a:lnSpc>
                <a:spcPct val="75000"/>
              </a:lnSpc>
              <a:defRPr sz="6000" b="1">
                <a:solidFill>
                  <a:schemeClr val="accent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5" y="2303639"/>
            <a:ext cx="6839586" cy="770455"/>
          </a:xfrm>
          <a:prstGeom prst="rect">
            <a:avLst/>
          </a:prstGeom>
        </p:spPr>
        <p:txBody>
          <a:bodyPr/>
          <a:lstStyle>
            <a:lvl1pPr marL="0" indent="0" algn="l">
              <a:lnSpc>
                <a:spcPct val="75000"/>
              </a:lnSpc>
              <a:spcAft>
                <a:spcPts val="750"/>
              </a:spcAft>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6" name="Picture 5">
            <a:extLst>
              <a:ext uri="{FF2B5EF4-FFF2-40B4-BE49-F238E27FC236}">
                <a16:creationId xmlns:a16="http://schemas.microsoft.com/office/drawing/2014/main" id="{BA5BF625-435A-706A-6F8C-A598B0B91C84}"/>
              </a:ext>
            </a:extLst>
          </p:cNvPr>
          <p:cNvPicPr>
            <a:picLocks noChangeAspect="1"/>
          </p:cNvPicPr>
          <p:nvPr userDrawn="1"/>
        </p:nvPicPr>
        <p:blipFill>
          <a:blip r:embed="rId3"/>
          <a:stretch>
            <a:fillRect/>
          </a:stretch>
        </p:blipFill>
        <p:spPr>
          <a:xfrm>
            <a:off x="10305500" y="5645150"/>
            <a:ext cx="1153076" cy="563867"/>
          </a:xfrm>
          <a:prstGeom prst="rect">
            <a:avLst/>
          </a:prstGeom>
        </p:spPr>
      </p:pic>
      <p:pic>
        <p:nvPicPr>
          <p:cNvPr id="7" name="Picture 6">
            <a:extLst>
              <a:ext uri="{FF2B5EF4-FFF2-40B4-BE49-F238E27FC236}">
                <a16:creationId xmlns:a16="http://schemas.microsoft.com/office/drawing/2014/main" id="{E32FA959-1A76-EFFD-0927-0ADFEE311A8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257531" y="442063"/>
            <a:ext cx="1347095" cy="1347095"/>
          </a:xfrm>
          <a:prstGeom prst="rect">
            <a:avLst/>
          </a:prstGeom>
        </p:spPr>
      </p:pic>
    </p:spTree>
    <p:extLst>
      <p:ext uri="{BB962C8B-B14F-4D97-AF65-F5344CB8AC3E}">
        <p14:creationId xmlns:p14="http://schemas.microsoft.com/office/powerpoint/2010/main" val="22905348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54187-86CA-470F-1BF1-8B10E82DED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3"/>
            <a:ext cx="6089650" cy="6857713"/>
          </a:xfrm>
          <a:prstGeom prst="rect">
            <a:avLst/>
          </a:prstGeom>
        </p:spPr>
      </p:pic>
      <p:sp>
        <p:nvSpPr>
          <p:cNvPr id="9" name="Picture Placeholder 8">
            <a:extLst>
              <a:ext uri="{FF2B5EF4-FFF2-40B4-BE49-F238E27FC236}">
                <a16:creationId xmlns:a16="http://schemas.microsoft.com/office/drawing/2014/main" id="{6654942B-3608-59AB-590E-2BA85A629002}"/>
              </a:ext>
            </a:extLst>
          </p:cNvPr>
          <p:cNvSpPr>
            <a:spLocks noGrp="1"/>
          </p:cNvSpPr>
          <p:nvPr>
            <p:ph type="pic" sz="quarter" idx="10"/>
          </p:nvPr>
        </p:nvSpPr>
        <p:spPr>
          <a:xfrm>
            <a:off x="6092826" y="0"/>
            <a:ext cx="6099174" cy="6858000"/>
          </a:xfrm>
          <a:solidFill>
            <a:schemeClr val="tx1"/>
          </a:solidFill>
        </p:spPr>
        <p:txBody>
          <a:bodyPr anchor="ctr" anchorCtr="0"/>
          <a:lstStyle>
            <a:lvl1pPr algn="ctr">
              <a:defRPr>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93162" y="699012"/>
            <a:ext cx="5329238" cy="1199236"/>
          </a:xfrm>
        </p:spPr>
        <p:txBody>
          <a:bodyPr anchor="t" anchorCtr="0"/>
          <a:lstStyle>
            <a:lvl1pPr algn="l">
              <a:lnSpc>
                <a:spcPct val="75000"/>
              </a:lnSpc>
              <a:defRPr sz="5000" b="1">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112670"/>
            <a:ext cx="5329239" cy="979242"/>
          </a:xfrm>
          <a:prstGeom prst="rect">
            <a:avLst/>
          </a:prstGeom>
        </p:spPr>
        <p:txBody>
          <a:bodyPr/>
          <a:lstStyle>
            <a:lvl1pPr marL="0" indent="0" algn="l">
              <a:lnSpc>
                <a:spcPct val="75000"/>
              </a:lnSpc>
              <a:spcAft>
                <a:spcPts val="750"/>
              </a:spcAft>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4" name="Picture 3">
            <a:extLst>
              <a:ext uri="{FF2B5EF4-FFF2-40B4-BE49-F238E27FC236}">
                <a16:creationId xmlns:a16="http://schemas.microsoft.com/office/drawing/2014/main" id="{5CB0982F-A5FE-9A99-5135-410A619B31D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57530" y="4853680"/>
            <a:ext cx="1347095" cy="1347095"/>
          </a:xfrm>
          <a:prstGeom prst="rect">
            <a:avLst/>
          </a:prstGeom>
        </p:spPr>
      </p:pic>
    </p:spTree>
    <p:extLst>
      <p:ext uri="{BB962C8B-B14F-4D97-AF65-F5344CB8AC3E}">
        <p14:creationId xmlns:p14="http://schemas.microsoft.com/office/powerpoint/2010/main" val="39563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754187-86CA-470F-1BF1-8B10E82DED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3"/>
            <a:ext cx="6089650" cy="6857713"/>
          </a:xfrm>
          <a:prstGeom prst="rect">
            <a:avLst/>
          </a:prstGeom>
        </p:spPr>
      </p:pic>
      <p:sp>
        <p:nvSpPr>
          <p:cNvPr id="9" name="Picture Placeholder 8">
            <a:extLst>
              <a:ext uri="{FF2B5EF4-FFF2-40B4-BE49-F238E27FC236}">
                <a16:creationId xmlns:a16="http://schemas.microsoft.com/office/drawing/2014/main" id="{6654942B-3608-59AB-590E-2BA85A629002}"/>
              </a:ext>
            </a:extLst>
          </p:cNvPr>
          <p:cNvSpPr>
            <a:spLocks noGrp="1"/>
          </p:cNvSpPr>
          <p:nvPr>
            <p:ph type="pic" sz="quarter" idx="10"/>
          </p:nvPr>
        </p:nvSpPr>
        <p:spPr>
          <a:xfrm>
            <a:off x="6092826" y="0"/>
            <a:ext cx="6099174" cy="6858000"/>
          </a:xfrm>
          <a:solidFill>
            <a:schemeClr val="tx1"/>
          </a:solidFill>
        </p:spPr>
        <p:txBody>
          <a:bodyPr anchor="ctr" anchorCtr="0"/>
          <a:lstStyle>
            <a:lvl1pPr algn="ctr">
              <a:defRPr>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6B66EF1A-C823-49F8-5E01-F1777EEB28E6}"/>
              </a:ext>
            </a:extLst>
          </p:cNvPr>
          <p:cNvSpPr>
            <a:spLocks noGrp="1"/>
          </p:cNvSpPr>
          <p:nvPr>
            <p:ph type="ctrTitle"/>
          </p:nvPr>
        </p:nvSpPr>
        <p:spPr>
          <a:xfrm>
            <a:off x="593162" y="699012"/>
            <a:ext cx="5329238" cy="1199236"/>
          </a:xfrm>
        </p:spPr>
        <p:txBody>
          <a:bodyPr anchor="t" anchorCtr="0"/>
          <a:lstStyle>
            <a:lvl1pPr algn="l">
              <a:lnSpc>
                <a:spcPct val="75000"/>
              </a:lnSpc>
              <a:defRPr sz="5000" b="1">
                <a:solidFill>
                  <a:schemeClr val="tx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A86444B5-66BC-FBBD-0A46-059FEF56C1F5}"/>
              </a:ext>
            </a:extLst>
          </p:cNvPr>
          <p:cNvSpPr>
            <a:spLocks noGrp="1"/>
          </p:cNvSpPr>
          <p:nvPr>
            <p:ph type="subTitle" idx="1"/>
          </p:nvPr>
        </p:nvSpPr>
        <p:spPr>
          <a:xfrm>
            <a:off x="587374" y="2112670"/>
            <a:ext cx="5329239" cy="979242"/>
          </a:xfrm>
          <a:prstGeom prst="rect">
            <a:avLst/>
          </a:prstGeom>
        </p:spPr>
        <p:txBody>
          <a:bodyPr/>
          <a:lstStyle>
            <a:lvl1pPr marL="0" indent="0" algn="l">
              <a:lnSpc>
                <a:spcPct val="75000"/>
              </a:lnSpc>
              <a:spcAft>
                <a:spcPts val="750"/>
              </a:spcAft>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5" name="Picture 4">
            <a:extLst>
              <a:ext uri="{FF2B5EF4-FFF2-40B4-BE49-F238E27FC236}">
                <a16:creationId xmlns:a16="http://schemas.microsoft.com/office/drawing/2014/main" id="{F85E12C7-ACF7-7EF5-DF1A-30433E29302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57531" y="442063"/>
            <a:ext cx="1347095" cy="1347095"/>
          </a:xfrm>
          <a:prstGeom prst="rect">
            <a:avLst/>
          </a:prstGeom>
        </p:spPr>
      </p:pic>
    </p:spTree>
    <p:extLst>
      <p:ext uri="{BB962C8B-B14F-4D97-AF65-F5344CB8AC3E}">
        <p14:creationId xmlns:p14="http://schemas.microsoft.com/office/powerpoint/2010/main" val="326544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option 1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275389" y="643965"/>
            <a:ext cx="5329238" cy="5351589"/>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9193C751-D3D3-8744-BBE4-FB031A10FFFF}" type="datetime1">
              <a:rPr lang="en-GB" smtClean="0"/>
              <a:t>10/06/2025</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7" name="Text Placeholder 7">
            <a:extLst>
              <a:ext uri="{FF2B5EF4-FFF2-40B4-BE49-F238E27FC236}">
                <a16:creationId xmlns:a16="http://schemas.microsoft.com/office/drawing/2014/main" id="{2834B86E-6ABB-D89A-3CED-2B69576CD923}"/>
              </a:ext>
            </a:extLst>
          </p:cNvPr>
          <p:cNvSpPr>
            <a:spLocks noGrp="1"/>
          </p:cNvSpPr>
          <p:nvPr>
            <p:ph type="body" sz="quarter" idx="14"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177746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option 2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3EF9E760-966F-3E4C-F475-3DB2BCD315FE}"/>
              </a:ext>
            </a:extLst>
          </p:cNvPr>
          <p:cNvSpPr>
            <a:spLocks noGrp="1"/>
          </p:cNvSpPr>
          <p:nvPr>
            <p:ph idx="1" hasCustomPrompt="1"/>
          </p:nvPr>
        </p:nvSpPr>
        <p:spPr>
          <a:xfrm>
            <a:off x="606553" y="2628900"/>
            <a:ext cx="2468324"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46CBC118-4A4F-0240-87CA-9A77E4E85DF6}" type="datetime1">
              <a:rPr lang="en-GB" smtClean="0"/>
              <a:t>10/06/2025</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5" name="Content Placeholder 2">
            <a:extLst>
              <a:ext uri="{FF2B5EF4-FFF2-40B4-BE49-F238E27FC236}">
                <a16:creationId xmlns:a16="http://schemas.microsoft.com/office/drawing/2014/main" id="{A99E2969-2376-88AB-B6EF-B34972DBDF5F}"/>
              </a:ext>
            </a:extLst>
          </p:cNvPr>
          <p:cNvSpPr>
            <a:spLocks noGrp="1"/>
          </p:cNvSpPr>
          <p:nvPr>
            <p:ph idx="14" hasCustomPrompt="1"/>
          </p:nvPr>
        </p:nvSpPr>
        <p:spPr>
          <a:xfrm>
            <a:off x="342457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6" name="Content Placeholder 2">
            <a:extLst>
              <a:ext uri="{FF2B5EF4-FFF2-40B4-BE49-F238E27FC236}">
                <a16:creationId xmlns:a16="http://schemas.microsoft.com/office/drawing/2014/main" id="{4306F92E-6832-5121-DCBD-3E0CE1D9A3E9}"/>
              </a:ext>
            </a:extLst>
          </p:cNvPr>
          <p:cNvSpPr>
            <a:spLocks noGrp="1"/>
          </p:cNvSpPr>
          <p:nvPr>
            <p:ph idx="15" hasCustomPrompt="1"/>
          </p:nvPr>
        </p:nvSpPr>
        <p:spPr>
          <a:xfrm>
            <a:off x="6284466"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7" name="Content Placeholder 2">
            <a:extLst>
              <a:ext uri="{FF2B5EF4-FFF2-40B4-BE49-F238E27FC236}">
                <a16:creationId xmlns:a16="http://schemas.microsoft.com/office/drawing/2014/main" id="{23B3C8CC-87DB-09DD-B04D-AB27BC1E0586}"/>
              </a:ext>
            </a:extLst>
          </p:cNvPr>
          <p:cNvSpPr>
            <a:spLocks noGrp="1"/>
          </p:cNvSpPr>
          <p:nvPr>
            <p:ph idx="16" hasCustomPrompt="1"/>
          </p:nvPr>
        </p:nvSpPr>
        <p:spPr>
          <a:xfrm>
            <a:off x="9126203" y="2628900"/>
            <a:ext cx="2492040" cy="3366654"/>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7" name="Text Placeholder 7">
            <a:extLst>
              <a:ext uri="{FF2B5EF4-FFF2-40B4-BE49-F238E27FC236}">
                <a16:creationId xmlns:a16="http://schemas.microsoft.com/office/drawing/2014/main" id="{D970BA7A-E886-D343-B167-2C166D3A216F}"/>
              </a:ext>
            </a:extLst>
          </p:cNvPr>
          <p:cNvSpPr>
            <a:spLocks noGrp="1"/>
          </p:cNvSpPr>
          <p:nvPr>
            <p:ph type="body" sz="quarter" idx="17"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139958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option 1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D1C7-704B-E420-CAE6-F734CF7075C6}"/>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B59D7EA9-BC60-45CF-3F76-1E1EF0694DCA}"/>
              </a:ext>
            </a:extLst>
          </p:cNvPr>
          <p:cNvSpPr>
            <a:spLocks noGrp="1"/>
          </p:cNvSpPr>
          <p:nvPr>
            <p:ph type="dt" sz="half" idx="10"/>
          </p:nvPr>
        </p:nvSpPr>
        <p:spPr/>
        <p:txBody>
          <a:bodyPr/>
          <a:lstStyle/>
          <a:p>
            <a:fld id="{B4C74528-AE30-7E4F-9502-945829E63C4A}" type="datetime1">
              <a:rPr lang="en-GB" smtClean="0"/>
              <a:t>10/06/2025</a:t>
            </a:fld>
            <a:endParaRPr lang="en-GB"/>
          </a:p>
        </p:txBody>
      </p:sp>
      <p:sp>
        <p:nvSpPr>
          <p:cNvPr id="5" name="Footer Placeholder 4">
            <a:extLst>
              <a:ext uri="{FF2B5EF4-FFF2-40B4-BE49-F238E27FC236}">
                <a16:creationId xmlns:a16="http://schemas.microsoft.com/office/drawing/2014/main" id="{443B751A-4B62-6926-D721-242E44EBCF99}"/>
              </a:ext>
            </a:extLst>
          </p:cNvPr>
          <p:cNvSpPr>
            <a:spLocks noGrp="1"/>
          </p:cNvSpPr>
          <p:nvPr>
            <p:ph type="ftr" sz="quarter" idx="11"/>
          </p:nvPr>
        </p:nvSpPr>
        <p:spPr/>
        <p:txBody>
          <a:bodyPr/>
          <a:lstStyle/>
          <a:p>
            <a:r>
              <a:rPr lang="en-GB"/>
              <a:t>Document title goes here</a:t>
            </a:r>
          </a:p>
        </p:txBody>
      </p:sp>
      <p:sp>
        <p:nvSpPr>
          <p:cNvPr id="6" name="Slide Number Placeholder 5">
            <a:extLst>
              <a:ext uri="{FF2B5EF4-FFF2-40B4-BE49-F238E27FC236}">
                <a16:creationId xmlns:a16="http://schemas.microsoft.com/office/drawing/2014/main" id="{D11F75C4-735B-9527-24AD-28A914007DD8}"/>
              </a:ext>
            </a:extLst>
          </p:cNvPr>
          <p:cNvSpPr>
            <a:spLocks noGrp="1"/>
          </p:cNvSpPr>
          <p:nvPr>
            <p:ph type="sldNum" sz="quarter" idx="12"/>
          </p:nvPr>
        </p:nvSpPr>
        <p:spPr/>
        <p:txBody>
          <a:bodyPr/>
          <a:lstStyle/>
          <a:p>
            <a:fld id="{4740549F-F38D-43A2-B780-492AA5F1A2EE}" type="slidenum">
              <a:rPr lang="en-GB" smtClean="0"/>
              <a:t>‹#›</a:t>
            </a:fld>
            <a:endParaRPr lang="en-GB"/>
          </a:p>
        </p:txBody>
      </p:sp>
      <p:sp>
        <p:nvSpPr>
          <p:cNvPr id="11" name="Content Placeholder 2">
            <a:extLst>
              <a:ext uri="{FF2B5EF4-FFF2-40B4-BE49-F238E27FC236}">
                <a16:creationId xmlns:a16="http://schemas.microsoft.com/office/drawing/2014/main" id="{26577EEE-365E-B09B-4CB4-4315E931B92F}"/>
              </a:ext>
            </a:extLst>
          </p:cNvPr>
          <p:cNvSpPr>
            <a:spLocks noGrp="1"/>
          </p:cNvSpPr>
          <p:nvPr>
            <p:ph idx="14" hasCustomPrompt="1"/>
          </p:nvPr>
        </p:nvSpPr>
        <p:spPr>
          <a:xfrm>
            <a:off x="587375" y="2496312"/>
            <a:ext cx="4841152" cy="3499242"/>
          </a:xfrm>
          <a:prstGeom prst="rect">
            <a:avLst/>
          </a:prstGeom>
        </p:spPr>
        <p:txBody>
          <a:bodyPr/>
          <a:lstStyle/>
          <a:p>
            <a:pPr lvl="0"/>
            <a:r>
              <a:rPr lang="en-US" dirty="0"/>
              <a:t>Click to edit body copy style</a:t>
            </a:r>
          </a:p>
          <a:p>
            <a:pPr lvl="1"/>
            <a:r>
              <a:rPr lang="en-US" dirty="0"/>
              <a:t>Bullet level 1</a:t>
            </a:r>
          </a:p>
          <a:p>
            <a:pPr lvl="2"/>
            <a:r>
              <a:rPr lang="en-US" dirty="0"/>
              <a:t>Bullet level 2</a:t>
            </a:r>
          </a:p>
          <a:p>
            <a:pPr lvl="3"/>
            <a:r>
              <a:rPr lang="en-US" dirty="0"/>
              <a:t>Bullet level 3</a:t>
            </a:r>
          </a:p>
          <a:p>
            <a:pPr lvl="4"/>
            <a:r>
              <a:rPr lang="en-US" dirty="0"/>
              <a:t>Click to edit subhead level 1</a:t>
            </a:r>
            <a:endParaRPr lang="en-GB" dirty="0"/>
          </a:p>
        </p:txBody>
      </p:sp>
      <p:sp>
        <p:nvSpPr>
          <p:cNvPr id="14" name="Picture Placeholder 13">
            <a:extLst>
              <a:ext uri="{FF2B5EF4-FFF2-40B4-BE49-F238E27FC236}">
                <a16:creationId xmlns:a16="http://schemas.microsoft.com/office/drawing/2014/main" id="{283F83C0-BD75-442D-3020-778E85AF4FC4}"/>
              </a:ext>
            </a:extLst>
          </p:cNvPr>
          <p:cNvSpPr>
            <a:spLocks noGrp="1"/>
          </p:cNvSpPr>
          <p:nvPr>
            <p:ph type="pic" sz="quarter" idx="15"/>
          </p:nvPr>
        </p:nvSpPr>
        <p:spPr>
          <a:xfrm>
            <a:off x="6275388" y="644525"/>
            <a:ext cx="5329237" cy="5351029"/>
          </a:xfrm>
        </p:spPr>
        <p:txBody>
          <a:bodyPr anchor="t" anchorCtr="0"/>
          <a:lstStyle>
            <a:lvl1pPr algn="ctr">
              <a:defRPr/>
            </a:lvl1pPr>
          </a:lstStyle>
          <a:p>
            <a:r>
              <a:rPr lang="en-GB"/>
              <a:t>Click icon to add picture</a:t>
            </a:r>
          </a:p>
        </p:txBody>
      </p:sp>
      <p:sp>
        <p:nvSpPr>
          <p:cNvPr id="3" name="Text Placeholder 7">
            <a:extLst>
              <a:ext uri="{FF2B5EF4-FFF2-40B4-BE49-F238E27FC236}">
                <a16:creationId xmlns:a16="http://schemas.microsoft.com/office/drawing/2014/main" id="{545AEB1F-0086-F761-7ACA-FA0F8FC1A1D1}"/>
              </a:ext>
            </a:extLst>
          </p:cNvPr>
          <p:cNvSpPr>
            <a:spLocks noGrp="1"/>
          </p:cNvSpPr>
          <p:nvPr>
            <p:ph type="body" sz="quarter" idx="16" hasCustomPrompt="1"/>
          </p:nvPr>
        </p:nvSpPr>
        <p:spPr>
          <a:xfrm>
            <a:off x="606551" y="1870219"/>
            <a:ext cx="5310061" cy="411806"/>
          </a:xfrm>
        </p:spPr>
        <p:txBody>
          <a:bodyPr/>
          <a:lstStyle>
            <a:lvl1pPr>
              <a:defRPr sz="2400" b="1"/>
            </a:lvl1pPr>
          </a:lstStyle>
          <a:p>
            <a:pPr lvl="4"/>
            <a:r>
              <a:rPr lang="en-GB" dirty="0"/>
              <a:t>Click to edit subhead level 1</a:t>
            </a:r>
          </a:p>
        </p:txBody>
      </p:sp>
    </p:spTree>
    <p:extLst>
      <p:ext uri="{BB962C8B-B14F-4D97-AF65-F5344CB8AC3E}">
        <p14:creationId xmlns:p14="http://schemas.microsoft.com/office/powerpoint/2010/main" val="315596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DD68B7-F2DB-01D3-F29D-6D42411279D1}"/>
              </a:ext>
            </a:extLst>
          </p:cNvPr>
          <p:cNvSpPr/>
          <p:nvPr userDrawn="1"/>
        </p:nvSpPr>
        <p:spPr>
          <a:xfrm>
            <a:off x="0" y="6200775"/>
            <a:ext cx="12192000" cy="657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85664ED8-AD21-7E85-7432-8AAED036637C}"/>
              </a:ext>
            </a:extLst>
          </p:cNvPr>
          <p:cNvSpPr>
            <a:spLocks noGrp="1"/>
          </p:cNvSpPr>
          <p:nvPr>
            <p:ph type="title"/>
          </p:nvPr>
        </p:nvSpPr>
        <p:spPr>
          <a:xfrm>
            <a:off x="606552" y="643966"/>
            <a:ext cx="5310061" cy="1064064"/>
          </a:xfrm>
          <a:prstGeom prst="rect">
            <a:avLst/>
          </a:prstGeom>
        </p:spPr>
        <p:txBody>
          <a:bodyPr vert="horz" lIns="0" tIns="0" rIns="0" bIns="0" rtlCol="0" anchor="t" anchorCtr="0">
            <a:noAutofit/>
          </a:body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BAD90EF4-9B4E-A23A-A98A-748E292D8DE3}"/>
              </a:ext>
            </a:extLst>
          </p:cNvPr>
          <p:cNvSpPr>
            <a:spLocks noGrp="1"/>
          </p:cNvSpPr>
          <p:nvPr>
            <p:ph type="dt" sz="half" idx="2"/>
          </p:nvPr>
        </p:nvSpPr>
        <p:spPr>
          <a:xfrm>
            <a:off x="4765675" y="6454630"/>
            <a:ext cx="726041" cy="190646"/>
          </a:xfrm>
          <a:prstGeom prst="rect">
            <a:avLst/>
          </a:prstGeom>
        </p:spPr>
        <p:txBody>
          <a:bodyPr vert="horz" lIns="0" tIns="0" rIns="0" bIns="0" rtlCol="0" anchor="t" anchorCtr="0"/>
          <a:lstStyle>
            <a:lvl1pPr algn="l">
              <a:defRPr sz="1000">
                <a:solidFill>
                  <a:schemeClr val="bg1"/>
                </a:solidFill>
              </a:defRPr>
            </a:lvl1pPr>
          </a:lstStyle>
          <a:p>
            <a:fld id="{F36E75EB-DC0B-7844-886B-D9E3565C673B}" type="datetime1">
              <a:rPr lang="en-GB" smtClean="0"/>
              <a:t>10/06/2025</a:t>
            </a:fld>
            <a:endParaRPr lang="en-GB" dirty="0"/>
          </a:p>
        </p:txBody>
      </p:sp>
      <p:sp>
        <p:nvSpPr>
          <p:cNvPr id="5" name="Footer Placeholder 4">
            <a:extLst>
              <a:ext uri="{FF2B5EF4-FFF2-40B4-BE49-F238E27FC236}">
                <a16:creationId xmlns:a16="http://schemas.microsoft.com/office/drawing/2014/main" id="{C7237F8B-67E1-5609-DF62-B61CBFF81A33}"/>
              </a:ext>
            </a:extLst>
          </p:cNvPr>
          <p:cNvSpPr>
            <a:spLocks noGrp="1"/>
          </p:cNvSpPr>
          <p:nvPr>
            <p:ph type="ftr" sz="quarter" idx="3"/>
          </p:nvPr>
        </p:nvSpPr>
        <p:spPr>
          <a:xfrm>
            <a:off x="599119" y="6454630"/>
            <a:ext cx="4114800" cy="190646"/>
          </a:xfrm>
          <a:prstGeom prst="rect">
            <a:avLst/>
          </a:prstGeom>
        </p:spPr>
        <p:txBody>
          <a:bodyPr vert="horz" lIns="0" tIns="0" rIns="0" bIns="0" rtlCol="0" anchor="t" anchorCtr="0"/>
          <a:lstStyle>
            <a:lvl1pPr algn="l">
              <a:defRPr sz="1000">
                <a:solidFill>
                  <a:schemeClr val="bg1"/>
                </a:solidFill>
              </a:defRPr>
            </a:lvl1pPr>
          </a:lstStyle>
          <a:p>
            <a:r>
              <a:rPr lang="en-GB"/>
              <a:t>Document title goes here</a:t>
            </a:r>
            <a:endParaRPr lang="en-GB" dirty="0"/>
          </a:p>
        </p:txBody>
      </p:sp>
      <p:sp>
        <p:nvSpPr>
          <p:cNvPr id="6" name="Slide Number Placeholder 5">
            <a:extLst>
              <a:ext uri="{FF2B5EF4-FFF2-40B4-BE49-F238E27FC236}">
                <a16:creationId xmlns:a16="http://schemas.microsoft.com/office/drawing/2014/main" id="{5458F138-CC2A-2D24-87CC-8F7C89C4FDE2}"/>
              </a:ext>
            </a:extLst>
          </p:cNvPr>
          <p:cNvSpPr>
            <a:spLocks noGrp="1"/>
          </p:cNvSpPr>
          <p:nvPr>
            <p:ph type="sldNum" sz="quarter" idx="4"/>
          </p:nvPr>
        </p:nvSpPr>
        <p:spPr>
          <a:xfrm>
            <a:off x="11486410" y="6354690"/>
            <a:ext cx="486070" cy="365125"/>
          </a:xfrm>
          <a:prstGeom prst="rect">
            <a:avLst/>
          </a:prstGeom>
        </p:spPr>
        <p:txBody>
          <a:bodyPr vert="horz" lIns="0" tIns="0" rIns="0" bIns="0" rtlCol="0" anchor="ctr">
            <a:normAutofit/>
          </a:bodyPr>
          <a:lstStyle>
            <a:lvl1pPr algn="ctr">
              <a:defRPr sz="1050">
                <a:solidFill>
                  <a:schemeClr val="bg1"/>
                </a:solidFill>
              </a:defRPr>
            </a:lvl1pPr>
          </a:lstStyle>
          <a:p>
            <a:fld id="{4740549F-F38D-43A2-B780-492AA5F1A2EE}" type="slidenum">
              <a:rPr lang="en-GB" smtClean="0"/>
              <a:pPr/>
              <a:t>‹#›</a:t>
            </a:fld>
            <a:endParaRPr lang="en-GB" dirty="0"/>
          </a:p>
        </p:txBody>
      </p:sp>
      <p:sp>
        <p:nvSpPr>
          <p:cNvPr id="7" name="TextBox 6">
            <a:extLst>
              <a:ext uri="{FF2B5EF4-FFF2-40B4-BE49-F238E27FC236}">
                <a16:creationId xmlns:a16="http://schemas.microsoft.com/office/drawing/2014/main" id="{59FE6141-AFD7-14C4-04DB-D24BFF931FAA}"/>
              </a:ext>
            </a:extLst>
          </p:cNvPr>
          <p:cNvSpPr txBox="1"/>
          <p:nvPr userDrawn="1"/>
        </p:nvSpPr>
        <p:spPr>
          <a:xfrm>
            <a:off x="6275387" y="6454630"/>
            <a:ext cx="2710957" cy="369332"/>
          </a:xfrm>
          <a:prstGeom prst="rect">
            <a:avLst/>
          </a:prstGeom>
          <a:noFill/>
        </p:spPr>
        <p:txBody>
          <a:bodyPr wrap="square" lIns="0" tIns="0" rIns="0" bIns="0" rtlCol="0">
            <a:noAutofit/>
          </a:bodyPr>
          <a:lstStyle/>
          <a:p>
            <a:r>
              <a:rPr lang="en-GB" sz="950" dirty="0">
                <a:solidFill>
                  <a:schemeClr val="bg1"/>
                </a:solidFill>
              </a:rPr>
              <a:t>Southampton Solent </a:t>
            </a:r>
            <a:r>
              <a:rPr lang="en-GB" sz="1000" baseline="0" dirty="0">
                <a:solidFill>
                  <a:schemeClr val="bg1"/>
                </a:solidFill>
              </a:rPr>
              <a:t>University</a:t>
            </a:r>
          </a:p>
        </p:txBody>
      </p:sp>
      <p:sp>
        <p:nvSpPr>
          <p:cNvPr id="9" name="Oval 8">
            <a:extLst>
              <a:ext uri="{FF2B5EF4-FFF2-40B4-BE49-F238E27FC236}">
                <a16:creationId xmlns:a16="http://schemas.microsoft.com/office/drawing/2014/main" id="{05F7460A-588B-F446-EF96-0505179EABF0}"/>
              </a:ext>
            </a:extLst>
          </p:cNvPr>
          <p:cNvSpPr/>
          <p:nvPr userDrawn="1"/>
        </p:nvSpPr>
        <p:spPr>
          <a:xfrm>
            <a:off x="11557000" y="6359525"/>
            <a:ext cx="349250" cy="34925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Background pattern&#10;&#10;Description automatically generated">
            <a:extLst>
              <a:ext uri="{FF2B5EF4-FFF2-40B4-BE49-F238E27FC236}">
                <a16:creationId xmlns:a16="http://schemas.microsoft.com/office/drawing/2014/main" id="{FD5E2B48-D8E1-AB0D-234A-E0CD5599E31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734063" y="6210300"/>
            <a:ext cx="2406650" cy="647700"/>
          </a:xfrm>
          <a:prstGeom prst="rect">
            <a:avLst/>
          </a:prstGeom>
        </p:spPr>
      </p:pic>
      <p:sp>
        <p:nvSpPr>
          <p:cNvPr id="8" name="Text Placeholder 7">
            <a:extLst>
              <a:ext uri="{FF2B5EF4-FFF2-40B4-BE49-F238E27FC236}">
                <a16:creationId xmlns:a16="http://schemas.microsoft.com/office/drawing/2014/main" id="{08A10A05-21A0-B473-2CD6-648DED8E5FC8}"/>
              </a:ext>
            </a:extLst>
          </p:cNvPr>
          <p:cNvSpPr>
            <a:spLocks noGrp="1"/>
          </p:cNvSpPr>
          <p:nvPr>
            <p:ph type="body" idx="1"/>
          </p:nvPr>
        </p:nvSpPr>
        <p:spPr>
          <a:xfrm>
            <a:off x="587375" y="1886008"/>
            <a:ext cx="5329238" cy="4057723"/>
          </a:xfrm>
          <a:prstGeom prst="rect">
            <a:avLst/>
          </a:prstGeom>
        </p:spPr>
        <p:txBody>
          <a:bodyPr vert="horz" lIns="0" tIns="0" rIns="0" bIns="0" rtlCol="0">
            <a:noAutofit/>
          </a:bodyPr>
          <a:lstStyle/>
          <a:p>
            <a:pPr lvl="0"/>
            <a:r>
              <a:rPr lang="en-GB" dirty="0"/>
              <a:t>Click to edit body copy style</a:t>
            </a:r>
          </a:p>
          <a:p>
            <a:pPr lvl="1"/>
            <a:r>
              <a:rPr lang="en-GB" dirty="0"/>
              <a:t>Bullet level 1</a:t>
            </a:r>
          </a:p>
          <a:p>
            <a:pPr lvl="2"/>
            <a:r>
              <a:rPr lang="en-GB" dirty="0"/>
              <a:t>Bullet level 2</a:t>
            </a:r>
          </a:p>
          <a:p>
            <a:pPr lvl="3"/>
            <a:r>
              <a:rPr lang="en-GB" dirty="0"/>
              <a:t>Bullet level 3</a:t>
            </a:r>
          </a:p>
          <a:p>
            <a:pPr lvl="4"/>
            <a:r>
              <a:rPr lang="en-GB" dirty="0"/>
              <a:t>Click to edit subhead level 1</a:t>
            </a:r>
          </a:p>
        </p:txBody>
      </p:sp>
    </p:spTree>
    <p:extLst>
      <p:ext uri="{BB962C8B-B14F-4D97-AF65-F5344CB8AC3E}">
        <p14:creationId xmlns:p14="http://schemas.microsoft.com/office/powerpoint/2010/main" val="35614679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77" r:id="rId4"/>
    <p:sldLayoutId id="2147483675" r:id="rId5"/>
    <p:sldLayoutId id="2147483676" r:id="rId6"/>
    <p:sldLayoutId id="2147483650" r:id="rId7"/>
    <p:sldLayoutId id="2147483663" r:id="rId8"/>
    <p:sldLayoutId id="2147483664" r:id="rId9"/>
    <p:sldLayoutId id="214748367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hf hdr="0" dt="0"/>
  <p:txStyles>
    <p:titleStyle>
      <a:lvl1pPr algn="l" defTabSz="914400" rtl="0" eaLnBrk="1" latinLnBrk="0" hangingPunct="1">
        <a:lnSpc>
          <a:spcPct val="85000"/>
        </a:lnSpc>
        <a:spcBef>
          <a:spcPct val="0"/>
        </a:spcBef>
        <a:buNone/>
        <a:defRPr sz="4000" b="0" kern="1200" spc="-5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1400"/>
        </a:spcAft>
        <a:buFontTx/>
        <a:buNone/>
        <a:defRPr lang="en-GB" sz="1800" kern="1200" spc="-20" baseline="0" noProof="0" dirty="0">
          <a:solidFill>
            <a:schemeClr val="tx1"/>
          </a:solidFill>
          <a:latin typeface="+mn-lt"/>
          <a:ea typeface="+mn-ea"/>
          <a:cs typeface="+mn-cs"/>
        </a:defRPr>
      </a:lvl1pPr>
      <a:lvl2pPr marL="180000" indent="-180000" algn="l" defTabSz="914400" rtl="0" eaLnBrk="1" latinLnBrk="0" hangingPunct="1">
        <a:lnSpc>
          <a:spcPct val="90000"/>
        </a:lnSpc>
        <a:spcBef>
          <a:spcPts val="0"/>
        </a:spcBef>
        <a:spcAft>
          <a:spcPts val="1400"/>
        </a:spcAft>
        <a:buClr>
          <a:schemeClr val="accent1"/>
        </a:buClr>
        <a:buSzPct val="105000"/>
        <a:buFont typeface="Arial" panose="020B0604020202020204" pitchFamily="34" charset="0"/>
        <a:buChar char="•"/>
        <a:defRPr lang="en-GB" sz="1800" kern="1200" spc="-20" noProof="0" dirty="0">
          <a:solidFill>
            <a:schemeClr val="tx1"/>
          </a:solidFill>
          <a:latin typeface="+mn-lt"/>
          <a:ea typeface="+mn-ea"/>
          <a:cs typeface="+mn-cs"/>
        </a:defRPr>
      </a:lvl2pPr>
      <a:lvl3pPr marL="360000" indent="-180000" algn="l" defTabSz="914400" rtl="0" eaLnBrk="1" latinLnBrk="0" hangingPunct="1">
        <a:lnSpc>
          <a:spcPct val="90000"/>
        </a:lnSpc>
        <a:spcBef>
          <a:spcPts val="0"/>
        </a:spcBef>
        <a:spcAft>
          <a:spcPts val="1400"/>
        </a:spcAft>
        <a:buClr>
          <a:schemeClr val="accent1"/>
        </a:buClr>
        <a:buSzPct val="105000"/>
        <a:buFont typeface="Arial" panose="020B0604020202020204" pitchFamily="34" charset="0"/>
        <a:buChar char="•"/>
        <a:defRPr sz="1800" kern="1200" spc="-20">
          <a:solidFill>
            <a:schemeClr val="tx1"/>
          </a:solidFill>
          <a:latin typeface="+mn-lt"/>
          <a:ea typeface="+mn-ea"/>
          <a:cs typeface="+mn-cs"/>
        </a:defRPr>
      </a:lvl3pPr>
      <a:lvl4pPr marL="540000" indent="-180000" algn="l" defTabSz="914400" rtl="0" eaLnBrk="1" latinLnBrk="0" hangingPunct="1">
        <a:lnSpc>
          <a:spcPct val="90000"/>
        </a:lnSpc>
        <a:spcBef>
          <a:spcPts val="0"/>
        </a:spcBef>
        <a:spcAft>
          <a:spcPts val="1400"/>
        </a:spcAft>
        <a:buClr>
          <a:schemeClr val="accent1"/>
        </a:buClr>
        <a:buSzPct val="105000"/>
        <a:buFont typeface="Arial" panose="020B0604020202020204" pitchFamily="34" charset="0"/>
        <a:buChar char="•"/>
        <a:defRPr sz="1800" kern="1200" spc="-20">
          <a:solidFill>
            <a:schemeClr val="tx1"/>
          </a:solidFill>
          <a:latin typeface="+mn-lt"/>
          <a:ea typeface="+mn-ea"/>
          <a:cs typeface="+mn-cs"/>
        </a:defRPr>
      </a:lvl4pPr>
      <a:lvl5pPr marL="0" indent="0" algn="l" defTabSz="914400" rtl="0" eaLnBrk="1" latinLnBrk="0" hangingPunct="1">
        <a:lnSpc>
          <a:spcPct val="90000"/>
        </a:lnSpc>
        <a:spcBef>
          <a:spcPts val="0"/>
        </a:spcBef>
        <a:spcAft>
          <a:spcPts val="1400"/>
        </a:spcAft>
        <a:buFontTx/>
        <a:buNone/>
        <a:defRPr sz="2400" b="1" kern="1200" spc="-2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pos="3840" userDrawn="1">
          <p15:clr>
            <a:srgbClr val="F26B43"/>
          </p15:clr>
        </p15:guide>
        <p15:guide id="3" pos="370" userDrawn="1">
          <p15:clr>
            <a:srgbClr val="F26B43"/>
          </p15:clr>
        </p15:guide>
        <p15:guide id="4" pos="3727" userDrawn="1">
          <p15:clr>
            <a:srgbClr val="F26B43"/>
          </p15:clr>
        </p15:guide>
        <p15:guide id="5" pos="3953" userDrawn="1">
          <p15:clr>
            <a:srgbClr val="F26B43"/>
          </p15:clr>
        </p15:guide>
        <p15:guide id="6" pos="73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hyperlink" Target="mailto:Elaine.Arnull@solent.ac.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elaine.Arnull@solent.ac.uk"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968794-E9A5-D706-002A-55AE988BC2C3}"/>
              </a:ext>
            </a:extLst>
          </p:cNvPr>
          <p:cNvSpPr>
            <a:spLocks noGrp="1"/>
          </p:cNvSpPr>
          <p:nvPr>
            <p:ph type="ctrTitle"/>
          </p:nvPr>
        </p:nvSpPr>
        <p:spPr>
          <a:xfrm>
            <a:off x="587375" y="702818"/>
            <a:ext cx="6839585" cy="2268981"/>
          </a:xfrm>
        </p:spPr>
        <p:txBody>
          <a:bodyPr/>
          <a:lstStyle/>
          <a:p>
            <a:r>
              <a:rPr lang="en-GB" sz="4000" b="1" u="sng" dirty="0">
                <a:solidFill>
                  <a:schemeClr val="bg2"/>
                </a:solidFill>
                <a:effectLst/>
                <a:ea typeface="Roboto Light" panose="020F0302020204030204" pitchFamily="34" charset="0"/>
              </a:rPr>
              <a:t>Crossing Boundaries and Sharing Information: </a:t>
            </a:r>
            <a:br>
              <a:rPr lang="en-GB" sz="4000" b="1" u="sng" dirty="0">
                <a:solidFill>
                  <a:schemeClr val="bg2"/>
                </a:solidFill>
                <a:effectLst/>
                <a:ea typeface="Roboto Light" panose="020F0302020204030204" pitchFamily="34" charset="0"/>
              </a:rPr>
            </a:br>
            <a:r>
              <a:rPr lang="en-GB" sz="4000" b="1" u="sng" dirty="0">
                <a:solidFill>
                  <a:schemeClr val="bg2"/>
                </a:solidFill>
                <a:effectLst/>
                <a:ea typeface="Roboto Light" panose="020F0302020204030204" pitchFamily="34" charset="0"/>
              </a:rPr>
              <a:t>Is it possible to co-create a socio-ecological tool and better support young people?</a:t>
            </a:r>
            <a:r>
              <a:rPr lang="en-GB" sz="4000" dirty="0">
                <a:solidFill>
                  <a:schemeClr val="bg2"/>
                </a:solidFill>
                <a:effectLst/>
              </a:rPr>
              <a:t> </a:t>
            </a:r>
            <a:endParaRPr lang="en-GB" sz="4000" dirty="0">
              <a:solidFill>
                <a:schemeClr val="bg2"/>
              </a:solidFill>
            </a:endParaRPr>
          </a:p>
        </p:txBody>
      </p:sp>
      <p:sp>
        <p:nvSpPr>
          <p:cNvPr id="6" name="Subtitle 5">
            <a:extLst>
              <a:ext uri="{FF2B5EF4-FFF2-40B4-BE49-F238E27FC236}">
                <a16:creationId xmlns:a16="http://schemas.microsoft.com/office/drawing/2014/main" id="{9E3A45A5-F760-B805-883F-E0BF599F4F83}"/>
              </a:ext>
            </a:extLst>
          </p:cNvPr>
          <p:cNvSpPr>
            <a:spLocks noGrp="1"/>
          </p:cNvSpPr>
          <p:nvPr>
            <p:ph type="subTitle" idx="1"/>
          </p:nvPr>
        </p:nvSpPr>
        <p:spPr>
          <a:xfrm>
            <a:off x="587375" y="3309256"/>
            <a:ext cx="6839586" cy="3234048"/>
          </a:xfrm>
        </p:spPr>
        <p:txBody>
          <a:bodyPr/>
          <a:lstStyle/>
          <a:p>
            <a:pPr lvl="0"/>
            <a:r>
              <a:rPr lang="en-GB" sz="1400" dirty="0">
                <a:solidFill>
                  <a:srgbClr val="FFFFFF"/>
                </a:solidFill>
              </a:rPr>
              <a:t>Presenters Today:</a:t>
            </a:r>
          </a:p>
          <a:p>
            <a:pPr lvl="0"/>
            <a:r>
              <a:rPr lang="en-GB" sz="1400" dirty="0">
                <a:solidFill>
                  <a:srgbClr val="FFFFFF"/>
                </a:solidFill>
              </a:rPr>
              <a:t>Elaine Arnull, Professor of Social Sciences and Social Work, Southampton Solent University.</a:t>
            </a:r>
          </a:p>
          <a:p>
            <a:pPr lvl="0"/>
            <a:r>
              <a:rPr lang="en-GB" sz="1400" dirty="0">
                <a:solidFill>
                  <a:srgbClr val="FFFFFF"/>
                </a:solidFill>
              </a:rPr>
              <a:t>Kimberley Hutchinson, Lived Experience Consultee.</a:t>
            </a:r>
          </a:p>
          <a:p>
            <a:pPr lvl="0"/>
            <a:endParaRPr lang="en-GB" sz="1400" dirty="0">
              <a:solidFill>
                <a:srgbClr val="FFFFFF"/>
              </a:solidFill>
            </a:endParaRPr>
          </a:p>
          <a:p>
            <a:pPr lvl="0"/>
            <a:r>
              <a:rPr lang="en-GB" sz="1400" dirty="0">
                <a:solidFill>
                  <a:srgbClr val="FFFFFF"/>
                </a:solidFill>
              </a:rPr>
              <a:t>Paper Authors:</a:t>
            </a:r>
          </a:p>
          <a:p>
            <a:pPr algn="just"/>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Elaine Arnull, Southampton Solent University, UK., </a:t>
            </a:r>
          </a:p>
          <a:p>
            <a:pPr algn="just"/>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Karen Heimer, University of Iowa, USA., </a:t>
            </a:r>
          </a:p>
          <a:p>
            <a:pPr algn="just"/>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Frances Breen, Southampton Solent University, UK., </a:t>
            </a:r>
          </a:p>
          <a:p>
            <a:pPr algn="just"/>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Milly Goss, Southampton Solent University, UK., </a:t>
            </a:r>
          </a:p>
          <a:p>
            <a:pPr algn="just"/>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Eva </a:t>
            </a:r>
            <a:r>
              <a:rPr lang="en-GB" sz="1400" dirty="0" err="1">
                <a:solidFill>
                  <a:schemeClr val="bg2"/>
                </a:solidFill>
                <a:effectLst/>
                <a:latin typeface="Calibri" panose="020F0502020204030204" pitchFamily="34" charset="0"/>
                <a:ea typeface="Calibri" panose="020F0502020204030204" pitchFamily="34" charset="0"/>
                <a:cs typeface="Calibri" panose="020F0502020204030204" pitchFamily="34" charset="0"/>
              </a:rPr>
              <a:t>Makri</a:t>
            </a:r>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Southampton Solent University, UK., </a:t>
            </a:r>
          </a:p>
          <a:p>
            <a:pPr algn="just"/>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Kimberley Hutchinson, Independent Lived Experience Consultee., </a:t>
            </a:r>
          </a:p>
          <a:p>
            <a:pPr algn="just"/>
            <a:r>
              <a:rPr lang="en-GB" sz="14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Kate Elysia, Independent Lived Experience Consultee. </a:t>
            </a:r>
            <a:endParaRPr lang="en-GB" sz="14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lvl="0"/>
            <a:endParaRPr lang="en-GB" sz="1400" dirty="0">
              <a:solidFill>
                <a:srgbClr val="FFFFFF"/>
              </a:solidFill>
            </a:endParaRPr>
          </a:p>
          <a:p>
            <a:pPr lvl="0"/>
            <a:endParaRPr lang="en-GB" sz="1400" dirty="0">
              <a:solidFill>
                <a:srgbClr val="FFFFFF"/>
              </a:solidFill>
            </a:endParaRPr>
          </a:p>
          <a:p>
            <a:pPr lvl="0"/>
            <a:endParaRPr lang="en-GB" sz="1400" dirty="0">
              <a:solidFill>
                <a:srgbClr val="FFFFFF"/>
              </a:solidFill>
            </a:endParaRPr>
          </a:p>
          <a:p>
            <a:pPr lvl="0"/>
            <a:endParaRPr lang="en-GB" sz="1400" dirty="0">
              <a:solidFill>
                <a:srgbClr val="FFFFFF"/>
              </a:solidFill>
            </a:endParaRPr>
          </a:p>
          <a:p>
            <a:pPr lvl="0"/>
            <a:endParaRPr lang="en-GB" sz="1400" dirty="0">
              <a:solidFill>
                <a:srgbClr val="FFFFFF"/>
              </a:solidFill>
            </a:endParaRPr>
          </a:p>
        </p:txBody>
      </p:sp>
    </p:spTree>
    <p:extLst>
      <p:ext uri="{BB962C8B-B14F-4D97-AF65-F5344CB8AC3E}">
        <p14:creationId xmlns:p14="http://schemas.microsoft.com/office/powerpoint/2010/main" val="152949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A2EDBB-D787-2DA7-F2D2-5FF709FE4805}"/>
              </a:ext>
            </a:extLst>
          </p:cNvPr>
          <p:cNvSpPr>
            <a:spLocks noGrp="1"/>
          </p:cNvSpPr>
          <p:nvPr>
            <p:ph type="title"/>
          </p:nvPr>
        </p:nvSpPr>
        <p:spPr>
          <a:xfrm>
            <a:off x="606552" y="643966"/>
            <a:ext cx="6281136" cy="750161"/>
          </a:xfrm>
        </p:spPr>
        <p:txBody>
          <a:bodyPr/>
          <a:lstStyle/>
          <a:p>
            <a:r>
              <a:rPr lang="en-GB" dirty="0"/>
              <a:t>What we will talk about today:</a:t>
            </a:r>
          </a:p>
        </p:txBody>
      </p:sp>
      <p:sp>
        <p:nvSpPr>
          <p:cNvPr id="10" name="Content Placeholder 9">
            <a:extLst>
              <a:ext uri="{FF2B5EF4-FFF2-40B4-BE49-F238E27FC236}">
                <a16:creationId xmlns:a16="http://schemas.microsoft.com/office/drawing/2014/main" id="{A7A00EE7-D737-8C3C-CDAE-FA44C716430B}"/>
              </a:ext>
            </a:extLst>
          </p:cNvPr>
          <p:cNvSpPr>
            <a:spLocks noGrp="1"/>
          </p:cNvSpPr>
          <p:nvPr>
            <p:ph idx="1"/>
          </p:nvPr>
        </p:nvSpPr>
        <p:spPr/>
        <p:txBody>
          <a:bodyPr/>
          <a:lstStyle/>
          <a:p>
            <a:pPr lvl="1"/>
            <a:endParaRPr lang="en-GB" dirty="0">
              <a:solidFill>
                <a:srgbClr val="181717"/>
              </a:solidFill>
              <a:latin typeface="Times New Roman" panose="02020603050405020304" pitchFamily="18" charset="0"/>
              <a:ea typeface="Times New Roman" panose="02020603050405020304" pitchFamily="18" charset="0"/>
            </a:endParaRPr>
          </a:p>
          <a:p>
            <a:pPr lvl="1"/>
            <a:r>
              <a:rPr lang="en-GB" dirty="0">
                <a:solidFill>
                  <a:srgbClr val="181717"/>
                </a:solidFill>
                <a:ea typeface="Times New Roman" panose="02020603050405020304" pitchFamily="18" charset="0"/>
              </a:rPr>
              <a:t>N</a:t>
            </a:r>
            <a:r>
              <a:rPr lang="en-GB" sz="1800" dirty="0">
                <a:solidFill>
                  <a:srgbClr val="181717"/>
                </a:solidFill>
                <a:effectLst/>
                <a:ea typeface="Times New Roman" panose="02020603050405020304" pitchFamily="18" charset="0"/>
              </a:rPr>
              <a:t>umerous public inquiries in UK since 2014 that evidenced the sexual exploitation of children and young people by networks of adults using sexual, violent, economic, and other forms of coercion.</a:t>
            </a:r>
            <a:endParaRPr lang="en-GB" dirty="0"/>
          </a:p>
        </p:txBody>
      </p:sp>
      <p:sp>
        <p:nvSpPr>
          <p:cNvPr id="12" name="Footer Placeholder 11">
            <a:extLst>
              <a:ext uri="{FF2B5EF4-FFF2-40B4-BE49-F238E27FC236}">
                <a16:creationId xmlns:a16="http://schemas.microsoft.com/office/drawing/2014/main" id="{8316198B-6EE5-5715-B81E-34937AE40436}"/>
              </a:ext>
            </a:extLst>
          </p:cNvPr>
          <p:cNvSpPr>
            <a:spLocks noGrp="1"/>
          </p:cNvSpPr>
          <p:nvPr>
            <p:ph type="ftr" sz="quarter" idx="11"/>
          </p:nvPr>
        </p:nvSpPr>
        <p:spPr>
          <a:xfrm>
            <a:off x="751519" y="6354689"/>
            <a:ext cx="4114800" cy="365125"/>
          </a:xfrm>
        </p:spPr>
        <p:txBody>
          <a:bodyPr/>
          <a:lstStyle/>
          <a:p>
            <a:r>
              <a:rPr lang="en-GB" sz="1000" dirty="0"/>
              <a:t>Crossing Boundaries and Sharing Information: Is it possible to co-create an ecological tool which better supports vulnerable young people? </a:t>
            </a:r>
            <a:endParaRPr lang="en-GB" dirty="0"/>
          </a:p>
        </p:txBody>
      </p:sp>
      <p:sp>
        <p:nvSpPr>
          <p:cNvPr id="13" name="Slide Number Placeholder 12">
            <a:extLst>
              <a:ext uri="{FF2B5EF4-FFF2-40B4-BE49-F238E27FC236}">
                <a16:creationId xmlns:a16="http://schemas.microsoft.com/office/drawing/2014/main" id="{A2234DC3-1EEC-6DC9-43AC-B0D7BBEF177E}"/>
              </a:ext>
            </a:extLst>
          </p:cNvPr>
          <p:cNvSpPr>
            <a:spLocks noGrp="1"/>
          </p:cNvSpPr>
          <p:nvPr>
            <p:ph type="sldNum" sz="quarter" idx="12"/>
          </p:nvPr>
        </p:nvSpPr>
        <p:spPr/>
        <p:txBody>
          <a:bodyPr/>
          <a:lstStyle/>
          <a:p>
            <a:fld id="{4740549F-F38D-43A2-B780-492AA5F1A2EE}" type="slidenum">
              <a:rPr lang="en-GB" smtClean="0"/>
              <a:pPr/>
              <a:t>2</a:t>
            </a:fld>
            <a:endParaRPr lang="en-GB"/>
          </a:p>
        </p:txBody>
      </p:sp>
      <p:sp>
        <p:nvSpPr>
          <p:cNvPr id="6" name="Content Placeholder 5">
            <a:extLst>
              <a:ext uri="{FF2B5EF4-FFF2-40B4-BE49-F238E27FC236}">
                <a16:creationId xmlns:a16="http://schemas.microsoft.com/office/drawing/2014/main" id="{CA38AEDE-D6F4-D458-2EDC-2ACBEFA1DC00}"/>
              </a:ext>
            </a:extLst>
          </p:cNvPr>
          <p:cNvSpPr>
            <a:spLocks noGrp="1"/>
          </p:cNvSpPr>
          <p:nvPr>
            <p:ph idx="14"/>
          </p:nvPr>
        </p:nvSpPr>
        <p:spPr/>
        <p:txBody>
          <a:bodyPr/>
          <a:lstStyle/>
          <a:p>
            <a:pPr lvl="1"/>
            <a:endParaRPr lang="en-GB" sz="1800" dirty="0">
              <a:solidFill>
                <a:srgbClr val="181717"/>
              </a:solidFill>
              <a:effectLst/>
              <a:latin typeface="Times New Roman" panose="02020603050405020304" pitchFamily="18" charset="0"/>
              <a:ea typeface="Times New Roman" panose="02020603050405020304" pitchFamily="18" charset="0"/>
            </a:endParaRPr>
          </a:p>
          <a:p>
            <a:pPr lvl="1"/>
            <a:r>
              <a:rPr lang="en-GB" dirty="0">
                <a:solidFill>
                  <a:srgbClr val="181717"/>
                </a:solidFill>
                <a:ea typeface="Times New Roman" panose="02020603050405020304" pitchFamily="18" charset="0"/>
              </a:rPr>
              <a:t>A</a:t>
            </a:r>
            <a:r>
              <a:rPr lang="en-GB" sz="1800" dirty="0">
                <a:solidFill>
                  <a:srgbClr val="181717"/>
                </a:solidFill>
                <a:effectLst/>
                <a:ea typeface="Times New Roman" panose="02020603050405020304" pitchFamily="18" charset="0"/>
              </a:rPr>
              <a:t> critical review of </a:t>
            </a:r>
            <a:r>
              <a:rPr lang="en-GB" dirty="0">
                <a:solidFill>
                  <a:srgbClr val="181717"/>
                </a:solidFill>
                <a:ea typeface="Times New Roman" panose="02020603050405020304" pitchFamily="18" charset="0"/>
              </a:rPr>
              <a:t>the literature</a:t>
            </a:r>
            <a:r>
              <a:rPr lang="en-GB" sz="1800" dirty="0">
                <a:solidFill>
                  <a:srgbClr val="181717"/>
                </a:solidFill>
                <a:effectLst/>
                <a:ea typeface="Times New Roman" panose="02020603050405020304" pitchFamily="18" charset="0"/>
              </a:rPr>
              <a:t>, principally drawn from the UK, USA, and Canada. International review highlighted innovative programs with children and young people, families and communities.</a:t>
            </a:r>
            <a:endParaRPr lang="en-GB" dirty="0"/>
          </a:p>
        </p:txBody>
      </p:sp>
      <p:sp>
        <p:nvSpPr>
          <p:cNvPr id="3" name="Content Placeholder 2">
            <a:extLst>
              <a:ext uri="{FF2B5EF4-FFF2-40B4-BE49-F238E27FC236}">
                <a16:creationId xmlns:a16="http://schemas.microsoft.com/office/drawing/2014/main" id="{DF671831-1B13-F5C7-E854-33A2D69F2334}"/>
              </a:ext>
            </a:extLst>
          </p:cNvPr>
          <p:cNvSpPr>
            <a:spLocks noGrp="1"/>
          </p:cNvSpPr>
          <p:nvPr>
            <p:ph idx="15"/>
          </p:nvPr>
        </p:nvSpPr>
        <p:spPr/>
        <p:txBody>
          <a:bodyPr/>
          <a:lstStyle/>
          <a:p>
            <a:pPr lvl="1"/>
            <a:r>
              <a:rPr lang="en-GB" sz="1800" i="1" kern="0" dirty="0">
                <a:solidFill>
                  <a:srgbClr val="212121"/>
                </a:solidFill>
                <a:effectLst/>
                <a:ea typeface="Times New Roman" panose="02020603050405020304" pitchFamily="18" charset="0"/>
              </a:rPr>
              <a:t>Crossing Boundaries: Creating a Shared Model to Support Vulnerable Young People</a:t>
            </a:r>
            <a:r>
              <a:rPr lang="en-GB" i="1" kern="0" dirty="0">
                <a:solidFill>
                  <a:srgbClr val="212121"/>
                </a:solidFill>
                <a:ea typeface="Times New Roman" panose="02020603050405020304" pitchFamily="18" charset="0"/>
              </a:rPr>
              <a:t>.</a:t>
            </a:r>
            <a:r>
              <a:rPr lang="en-GB" sz="1800" kern="0" dirty="0">
                <a:solidFill>
                  <a:srgbClr val="212121"/>
                </a:solidFill>
                <a:effectLst/>
                <a:ea typeface="Times New Roman" panose="02020603050405020304" pitchFamily="18" charset="0"/>
              </a:rPr>
              <a:t> </a:t>
            </a:r>
          </a:p>
          <a:p>
            <a:pPr lvl="1"/>
            <a:r>
              <a:rPr lang="en-GB" kern="0" dirty="0">
                <a:solidFill>
                  <a:srgbClr val="212121"/>
                </a:solidFill>
                <a:ea typeface="Times New Roman" panose="02020603050405020304" pitchFamily="18" charset="0"/>
              </a:rPr>
              <a:t>The research perspective took a socio-ecological, participatory approach that embedded Lived Experience</a:t>
            </a:r>
            <a:r>
              <a:rPr lang="en-GB" sz="1800" kern="0" dirty="0">
                <a:solidFill>
                  <a:srgbClr val="212121"/>
                </a:solidFill>
                <a:effectLst/>
                <a:ea typeface="Times New Roman" panose="02020603050405020304" pitchFamily="18" charset="0"/>
              </a:rPr>
              <a:t>. </a:t>
            </a:r>
          </a:p>
          <a:p>
            <a:pPr lvl="1"/>
            <a:r>
              <a:rPr lang="en-GB" kern="0" dirty="0">
                <a:solidFill>
                  <a:srgbClr val="212121"/>
                </a:solidFill>
                <a:ea typeface="Times New Roman" panose="02020603050405020304" pitchFamily="18" charset="0"/>
              </a:rPr>
              <a:t>Final draft report submitted.</a:t>
            </a:r>
            <a:endParaRPr lang="en-GB" sz="1800" kern="0" dirty="0">
              <a:solidFill>
                <a:srgbClr val="212121"/>
              </a:solidFill>
              <a:effectLst/>
              <a:ea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01AA3955-CA2D-621F-5E2C-B75883A48BDE}"/>
              </a:ext>
            </a:extLst>
          </p:cNvPr>
          <p:cNvSpPr>
            <a:spLocks noGrp="1"/>
          </p:cNvSpPr>
          <p:nvPr>
            <p:ph idx="16"/>
          </p:nvPr>
        </p:nvSpPr>
        <p:spPr/>
        <p:txBody>
          <a:bodyPr/>
          <a:lstStyle/>
          <a:p>
            <a:pPr marL="0" lvl="1" indent="0">
              <a:buNone/>
            </a:pPr>
            <a:r>
              <a:rPr lang="en-GB" dirty="0">
                <a:solidFill>
                  <a:srgbClr val="181717"/>
                </a:solidFill>
              </a:rPr>
              <a:t>We created 4 conceptual categories for organising findings and research:</a:t>
            </a:r>
          </a:p>
          <a:p>
            <a:pPr lvl="1"/>
            <a:r>
              <a:rPr lang="en-GB" dirty="0"/>
              <a:t>Vulnerability and exploitation, </a:t>
            </a:r>
          </a:p>
          <a:p>
            <a:pPr lvl="1"/>
            <a:r>
              <a:rPr lang="en-GB" dirty="0"/>
              <a:t>Not listening to youth and communities, </a:t>
            </a:r>
          </a:p>
          <a:p>
            <a:pPr lvl="1"/>
            <a:r>
              <a:rPr lang="en-GB" dirty="0"/>
              <a:t>Prejudice and bias, </a:t>
            </a:r>
          </a:p>
          <a:p>
            <a:pPr lvl="1"/>
            <a:r>
              <a:rPr lang="en-GB" dirty="0"/>
              <a:t>Engagement, prevention and trust. </a:t>
            </a:r>
          </a:p>
          <a:p>
            <a:pPr lvl="1"/>
            <a:endParaRPr lang="en-GB" dirty="0"/>
          </a:p>
          <a:p>
            <a:pPr lvl="1"/>
            <a:endParaRPr lang="en-GB" dirty="0"/>
          </a:p>
        </p:txBody>
      </p:sp>
      <p:sp>
        <p:nvSpPr>
          <p:cNvPr id="2" name="Text Placeholder 1">
            <a:extLst>
              <a:ext uri="{FF2B5EF4-FFF2-40B4-BE49-F238E27FC236}">
                <a16:creationId xmlns:a16="http://schemas.microsoft.com/office/drawing/2014/main" id="{94E6C4A1-68F9-DF63-2C92-62C7C866AADF}"/>
              </a:ext>
            </a:extLst>
          </p:cNvPr>
          <p:cNvSpPr>
            <a:spLocks noGrp="1"/>
          </p:cNvSpPr>
          <p:nvPr>
            <p:ph type="body" sz="quarter" idx="17"/>
          </p:nvPr>
        </p:nvSpPr>
        <p:spPr>
          <a:xfrm>
            <a:off x="606551" y="1708031"/>
            <a:ext cx="11160906" cy="750161"/>
          </a:xfrm>
        </p:spPr>
        <p:txBody>
          <a:bodyPr/>
          <a:lstStyle/>
          <a:p>
            <a:r>
              <a:rPr lang="en-GB" sz="2000" dirty="0">
                <a:solidFill>
                  <a:srgbClr val="181717"/>
                </a:solidFill>
                <a:effectLst/>
                <a:latin typeface="+mj-lt"/>
                <a:ea typeface="Times New Roman" panose="02020603050405020304" pitchFamily="18" charset="0"/>
              </a:rPr>
              <a:t>Our research project included original research and reviewing inquiries into the literature on child exploitation. We focussed on ways children might be supported and better protected from exploitation by adults and adult criminal networks.</a:t>
            </a:r>
            <a:endParaRPr lang="en-GB" sz="2000" dirty="0">
              <a:latin typeface="+mj-lt"/>
            </a:endParaRPr>
          </a:p>
        </p:txBody>
      </p:sp>
    </p:spTree>
    <p:extLst>
      <p:ext uri="{BB962C8B-B14F-4D97-AF65-F5344CB8AC3E}">
        <p14:creationId xmlns:p14="http://schemas.microsoft.com/office/powerpoint/2010/main" val="174318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0B11-800E-D285-47BD-E5DD501E27B7}"/>
              </a:ext>
            </a:extLst>
          </p:cNvPr>
          <p:cNvSpPr>
            <a:spLocks noGrp="1"/>
          </p:cNvSpPr>
          <p:nvPr>
            <p:ph type="title"/>
          </p:nvPr>
        </p:nvSpPr>
        <p:spPr/>
        <p:txBody>
          <a:bodyPr/>
          <a:lstStyle/>
          <a:p>
            <a:r>
              <a:rPr lang="en-GB" dirty="0"/>
              <a:t>Crossing Boundaries</a:t>
            </a:r>
          </a:p>
        </p:txBody>
      </p:sp>
      <p:sp>
        <p:nvSpPr>
          <p:cNvPr id="3" name="Content Placeholder 2">
            <a:extLst>
              <a:ext uri="{FF2B5EF4-FFF2-40B4-BE49-F238E27FC236}">
                <a16:creationId xmlns:a16="http://schemas.microsoft.com/office/drawing/2014/main" id="{8E86BEA4-F28D-FC99-3E7A-E3C2A7856335}"/>
              </a:ext>
            </a:extLst>
          </p:cNvPr>
          <p:cNvSpPr>
            <a:spLocks noGrp="1"/>
          </p:cNvSpPr>
          <p:nvPr>
            <p:ph idx="1"/>
          </p:nvPr>
        </p:nvSpPr>
        <p:spPr/>
        <p:txBody>
          <a:bodyPr/>
          <a:lstStyle/>
          <a:p>
            <a:pPr marL="285750" indent="-285750">
              <a:buFont typeface="Arial" panose="020B0604020202020204" pitchFamily="34" charset="0"/>
              <a:buChar char="•"/>
            </a:pPr>
            <a:r>
              <a:rPr lang="en-GB" kern="100" dirty="0">
                <a:solidFill>
                  <a:srgbClr val="181717"/>
                </a:solidFill>
                <a:ea typeface="Times New Roman" panose="02020603050405020304" pitchFamily="18" charset="0"/>
              </a:rPr>
              <a:t>Pilot project </a:t>
            </a:r>
            <a:r>
              <a:rPr lang="en-GB" sz="1800" kern="100" dirty="0">
                <a:solidFill>
                  <a:srgbClr val="181717"/>
                </a:solidFill>
                <a:effectLst/>
                <a:ea typeface="Times New Roman" panose="02020603050405020304" pitchFamily="18" charset="0"/>
              </a:rPr>
              <a:t>undertaken in a community which experienced CSE and the failures of public services to respond. Community with above UK average economic and social deprivation measures. </a:t>
            </a:r>
          </a:p>
          <a:p>
            <a:pPr marL="285750" indent="-285750">
              <a:buFont typeface="Arial" panose="020B0604020202020204" pitchFamily="34" charset="0"/>
              <a:buChar char="•"/>
            </a:pPr>
            <a:r>
              <a:rPr lang="en-GB" b="1" i="1" kern="100" dirty="0">
                <a:solidFill>
                  <a:srgbClr val="181717"/>
                </a:solidFill>
                <a:ea typeface="Times New Roman" panose="02020603050405020304" pitchFamily="18" charset="0"/>
              </a:rPr>
              <a:t>Aim to understand if through co-production a model of critical information-sharing could be developed</a:t>
            </a:r>
            <a:r>
              <a:rPr lang="en-GB" sz="1800" b="1" i="1" kern="100" dirty="0">
                <a:solidFill>
                  <a:srgbClr val="181717"/>
                </a:solidFill>
                <a:effectLst/>
                <a:ea typeface="Times New Roman" panose="02020603050405020304" pitchFamily="18" charset="0"/>
              </a:rPr>
              <a:t> that could be effective and acceptable</a:t>
            </a:r>
            <a:r>
              <a:rPr lang="en-GB" sz="1800" kern="100" dirty="0">
                <a:solidFill>
                  <a:srgbClr val="181717"/>
                </a:solidFill>
                <a:effectLst/>
                <a:ea typeface="Times New Roman" panose="02020603050405020304" pitchFamily="18" charset="0"/>
              </a:rPr>
              <a:t>.</a:t>
            </a:r>
          </a:p>
          <a:p>
            <a:pPr marL="285750" indent="-285750">
              <a:buFont typeface="Arial" panose="020B0604020202020204" pitchFamily="34" charset="0"/>
              <a:buChar char="•"/>
            </a:pPr>
            <a:r>
              <a:rPr lang="en-GB" kern="100" dirty="0">
                <a:solidFill>
                  <a:srgbClr val="181717"/>
                </a:solidFill>
                <a:ea typeface="Times New Roman" panose="02020603050405020304" pitchFamily="18" charset="0"/>
              </a:rPr>
              <a:t>We</a:t>
            </a:r>
            <a:r>
              <a:rPr lang="en-GB" sz="1800" kern="100" dirty="0">
                <a:solidFill>
                  <a:srgbClr val="181717"/>
                </a:solidFill>
                <a:effectLst/>
                <a:ea typeface="Times New Roman" panose="02020603050405020304" pitchFamily="18" charset="0"/>
              </a:rPr>
              <a:t> sought to illuminate the ways social and economic inequalities create opportunities for exploitation. </a:t>
            </a:r>
          </a:p>
          <a:p>
            <a:pPr marL="285750" indent="-285750">
              <a:buFont typeface="Arial" panose="020B0604020202020204" pitchFamily="34" charset="0"/>
              <a:buChar char="•"/>
            </a:pPr>
            <a:r>
              <a:rPr lang="en-GB" sz="1800" kern="100" dirty="0">
                <a:solidFill>
                  <a:srgbClr val="181717"/>
                </a:solidFill>
                <a:effectLst/>
                <a:ea typeface="Times New Roman" panose="02020603050405020304" pitchFamily="18" charset="0"/>
              </a:rPr>
              <a:t>As researchers, we have a history of engagement in this community, but nonetheless, the sensitivities that surround the exploitation of </a:t>
            </a:r>
            <a:r>
              <a:rPr lang="en-GB" kern="100" dirty="0">
                <a:solidFill>
                  <a:srgbClr val="181717"/>
                </a:solidFill>
                <a:ea typeface="Times New Roman" panose="02020603050405020304" pitchFamily="18" charset="0"/>
              </a:rPr>
              <a:t>children and young people</a:t>
            </a:r>
            <a:r>
              <a:rPr lang="en-GB" sz="1800" kern="100" dirty="0">
                <a:solidFill>
                  <a:srgbClr val="181717"/>
                </a:solidFill>
                <a:effectLst/>
                <a:ea typeface="Times New Roman" panose="02020603050405020304" pitchFamily="18" charset="0"/>
              </a:rPr>
              <a:t> by networks of criminal adults make this work particularly delicate. </a:t>
            </a:r>
          </a:p>
          <a:p>
            <a:pPr marL="285750" indent="-285750">
              <a:buFont typeface="Arial" panose="020B0604020202020204" pitchFamily="34" charset="0"/>
              <a:buChar char="•"/>
            </a:pPr>
            <a:r>
              <a:rPr lang="en-GB" kern="100" dirty="0">
                <a:solidFill>
                  <a:srgbClr val="181717"/>
                </a:solidFill>
                <a:ea typeface="Times New Roman" panose="02020603050405020304" pitchFamily="18" charset="0"/>
              </a:rPr>
              <a:t>Overwhelmingly positive local response towards engagement with research - looking for proactive and positive solutions. This included those with Lived Experience.</a:t>
            </a:r>
            <a:endParaRPr lang="en-GB" sz="1800" kern="100" dirty="0">
              <a:solidFill>
                <a:srgbClr val="181717"/>
              </a:solidFill>
              <a:effectLst/>
              <a:ea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75280112-F274-6654-776F-8E09C83EE3E3}"/>
              </a:ext>
            </a:extLst>
          </p:cNvPr>
          <p:cNvSpPr>
            <a:spLocks noGrp="1"/>
          </p:cNvSpPr>
          <p:nvPr>
            <p:ph type="ftr" sz="quarter" idx="11"/>
          </p:nvPr>
        </p:nvSpPr>
        <p:spPr>
          <a:xfrm>
            <a:off x="599119" y="6214034"/>
            <a:ext cx="4114800" cy="431242"/>
          </a:xfrm>
        </p:spPr>
        <p:txBody>
          <a:bodyPr/>
          <a:lstStyle/>
          <a:p>
            <a:r>
              <a:rPr lang="en-GB" dirty="0"/>
              <a:t>Crossing Boundaries and Sharing Information: Is it possible to co-create an ecological tool which better supports vulnerable young people? </a:t>
            </a:r>
          </a:p>
        </p:txBody>
      </p:sp>
      <p:sp>
        <p:nvSpPr>
          <p:cNvPr id="5" name="Slide Number Placeholder 4">
            <a:extLst>
              <a:ext uri="{FF2B5EF4-FFF2-40B4-BE49-F238E27FC236}">
                <a16:creationId xmlns:a16="http://schemas.microsoft.com/office/drawing/2014/main" id="{9258D337-6163-ED91-4E69-F4A56552F3E9}"/>
              </a:ext>
            </a:extLst>
          </p:cNvPr>
          <p:cNvSpPr>
            <a:spLocks noGrp="1"/>
          </p:cNvSpPr>
          <p:nvPr>
            <p:ph type="sldNum" sz="quarter" idx="12"/>
          </p:nvPr>
        </p:nvSpPr>
        <p:spPr/>
        <p:txBody>
          <a:bodyPr/>
          <a:lstStyle/>
          <a:p>
            <a:fld id="{4740549F-F38D-43A2-B780-492AA5F1A2EE}" type="slidenum">
              <a:rPr lang="en-GB" smtClean="0"/>
              <a:t>3</a:t>
            </a:fld>
            <a:endParaRPr lang="en-GB"/>
          </a:p>
        </p:txBody>
      </p:sp>
      <p:sp>
        <p:nvSpPr>
          <p:cNvPr id="6" name="Text Placeholder 5">
            <a:extLst>
              <a:ext uri="{FF2B5EF4-FFF2-40B4-BE49-F238E27FC236}">
                <a16:creationId xmlns:a16="http://schemas.microsoft.com/office/drawing/2014/main" id="{16B45C46-B2A8-B7E0-5D10-5A0E7CA312BC}"/>
              </a:ext>
            </a:extLst>
          </p:cNvPr>
          <p:cNvSpPr>
            <a:spLocks noGrp="1"/>
          </p:cNvSpPr>
          <p:nvPr>
            <p:ph type="body" sz="quarter" idx="14"/>
          </p:nvPr>
        </p:nvSpPr>
        <p:spPr>
          <a:xfrm>
            <a:off x="606551" y="1282700"/>
            <a:ext cx="5310061" cy="4931334"/>
          </a:xfrm>
        </p:spPr>
        <p:txBody>
          <a:bodyPr/>
          <a:lstStyle/>
          <a:p>
            <a:r>
              <a:rPr lang="en-GB" sz="2800" dirty="0"/>
              <a:t>Nuffield Funded Research Project.</a:t>
            </a:r>
          </a:p>
          <a:p>
            <a:r>
              <a:rPr lang="en-GB" sz="2800" dirty="0"/>
              <a:t>Exploratory. </a:t>
            </a:r>
          </a:p>
          <a:p>
            <a:r>
              <a:rPr lang="en-GB" sz="2800" dirty="0"/>
              <a:t>Built on prior participatory studies in the area.</a:t>
            </a:r>
          </a:p>
          <a:p>
            <a:r>
              <a:rPr lang="en-GB" sz="2800" dirty="0"/>
              <a:t>Socio-ecological, participatory approach that embedded Lived Experience.</a:t>
            </a:r>
          </a:p>
          <a:p>
            <a:r>
              <a:rPr lang="en-GB" sz="2800" dirty="0"/>
              <a:t>Premise that co-produced solutions can lead to improved engagement with public services and minimized harm.</a:t>
            </a:r>
          </a:p>
          <a:p>
            <a:endParaRPr lang="en-GB" sz="3200" dirty="0"/>
          </a:p>
        </p:txBody>
      </p:sp>
    </p:spTree>
    <p:extLst>
      <p:ext uri="{BB962C8B-B14F-4D97-AF65-F5344CB8AC3E}">
        <p14:creationId xmlns:p14="http://schemas.microsoft.com/office/powerpoint/2010/main" val="8558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CD4B-4525-196C-58A9-D0A92A88A88B}"/>
              </a:ext>
            </a:extLst>
          </p:cNvPr>
          <p:cNvSpPr>
            <a:spLocks noGrp="1"/>
          </p:cNvSpPr>
          <p:nvPr>
            <p:ph type="title"/>
          </p:nvPr>
        </p:nvSpPr>
        <p:spPr>
          <a:xfrm>
            <a:off x="606553" y="237506"/>
            <a:ext cx="4499838" cy="1119812"/>
          </a:xfrm>
        </p:spPr>
        <p:txBody>
          <a:bodyPr/>
          <a:lstStyle/>
          <a:p>
            <a:r>
              <a:rPr lang="en-GB" sz="3200" dirty="0"/>
              <a:t>Crossing Boundaries Socio-Ecological Mapping</a:t>
            </a:r>
          </a:p>
        </p:txBody>
      </p:sp>
      <p:sp>
        <p:nvSpPr>
          <p:cNvPr id="3" name="Content Placeholder 2">
            <a:extLst>
              <a:ext uri="{FF2B5EF4-FFF2-40B4-BE49-F238E27FC236}">
                <a16:creationId xmlns:a16="http://schemas.microsoft.com/office/drawing/2014/main" id="{FB3323EC-7069-8BB7-8FEF-61AAAED64274}"/>
              </a:ext>
            </a:extLst>
          </p:cNvPr>
          <p:cNvSpPr>
            <a:spLocks noGrp="1"/>
          </p:cNvSpPr>
          <p:nvPr>
            <p:ph idx="1"/>
          </p:nvPr>
        </p:nvSpPr>
        <p:spPr>
          <a:xfrm>
            <a:off x="5284519" y="380010"/>
            <a:ext cx="6908125" cy="5615545"/>
          </a:xfrm>
        </p:spPr>
        <p:txBody>
          <a:bodyPr/>
          <a:lstStyle/>
          <a:p>
            <a:endParaRPr lang="en-GB" b="1" dirty="0"/>
          </a:p>
          <a:p>
            <a:r>
              <a:rPr lang="en-GB" sz="2000" b="1" dirty="0"/>
              <a:t>Findings show we c</a:t>
            </a:r>
            <a:r>
              <a:rPr lang="en-GB" sz="2000" b="1" i="1" dirty="0"/>
              <a:t>an co-create an information sharing socio-ecological model: </a:t>
            </a:r>
          </a:p>
          <a:p>
            <a:pPr marL="285750" indent="-285750">
              <a:buFont typeface="Arial" panose="020B0604020202020204" pitchFamily="34" charset="0"/>
              <a:buChar char="•"/>
            </a:pPr>
            <a:r>
              <a:rPr lang="en-GB" sz="2000" dirty="0"/>
              <a:t>The Crossing Boundaries (CB) socio-ecological model places the child at the centre within a series of concentric circles.</a:t>
            </a:r>
          </a:p>
          <a:p>
            <a:pPr marL="285750" indent="-285750">
              <a:buFont typeface="Arial" panose="020B0604020202020204" pitchFamily="34" charset="0"/>
              <a:buChar char="•"/>
            </a:pPr>
            <a:r>
              <a:rPr lang="en-GB" sz="2000" dirty="0"/>
              <a:t>Participants can be shown how to draw the CB model for themselves.</a:t>
            </a:r>
          </a:p>
          <a:p>
            <a:pPr marL="285750" indent="-285750">
              <a:buFont typeface="Arial" panose="020B0604020202020204" pitchFamily="34" charset="0"/>
              <a:buChar char="•"/>
            </a:pPr>
            <a:r>
              <a:rPr lang="en-GB" sz="2000" dirty="0"/>
              <a:t>The CB model is acceptable and useable by young people, those with Lived Experience, community members, professionals. </a:t>
            </a:r>
          </a:p>
          <a:p>
            <a:pPr marL="285750" indent="-285750">
              <a:buFont typeface="Arial" panose="020B0604020202020204" pitchFamily="34" charset="0"/>
              <a:buChar char="•"/>
            </a:pPr>
            <a:r>
              <a:rPr lang="en-GB" sz="2000" dirty="0"/>
              <a:t>The CB model can be used to share information.</a:t>
            </a:r>
          </a:p>
          <a:p>
            <a:pPr marL="285750" indent="-285750">
              <a:buFont typeface="Arial" panose="020B0604020202020204" pitchFamily="34" charset="0"/>
              <a:buChar char="•"/>
            </a:pPr>
            <a:r>
              <a:rPr lang="en-GB" sz="2000" dirty="0"/>
              <a:t>The CB model can show who information is shared with, when it is shared, how it is shared and what is shared.</a:t>
            </a:r>
          </a:p>
          <a:p>
            <a:pPr marL="285750" indent="-285750">
              <a:buFont typeface="Arial" panose="020B0604020202020204" pitchFamily="34" charset="0"/>
              <a:buChar char="•"/>
            </a:pPr>
            <a:r>
              <a:rPr lang="en-GB" sz="2000" dirty="0"/>
              <a:t>It is quick, visible, useable, intelligible to most.</a:t>
            </a:r>
          </a:p>
          <a:p>
            <a:pPr marL="285750" indent="-285750">
              <a:buFont typeface="Arial" panose="020B0604020202020204" pitchFamily="34" charset="0"/>
              <a:buChar char="•"/>
            </a:pPr>
            <a:r>
              <a:rPr lang="en-GB" sz="2000" dirty="0"/>
              <a:t>It encourages reflection by the person using it.</a:t>
            </a:r>
          </a:p>
          <a:p>
            <a:pPr marL="285750" indent="-285750">
              <a:buFont typeface="Arial" panose="020B0604020202020204" pitchFamily="34" charset="0"/>
              <a:buChar char="•"/>
            </a:pPr>
            <a:endParaRPr lang="en-GB" dirty="0"/>
          </a:p>
          <a:p>
            <a:pPr marL="285750" indent="-285750">
              <a:buFontTx/>
              <a:buChar char="-"/>
            </a:pPr>
            <a:endParaRPr lang="en-GB" dirty="0"/>
          </a:p>
          <a:p>
            <a:endParaRPr lang="en-GB" dirty="0"/>
          </a:p>
          <a:p>
            <a:endParaRPr lang="en-GB" dirty="0"/>
          </a:p>
        </p:txBody>
      </p:sp>
      <p:sp>
        <p:nvSpPr>
          <p:cNvPr id="4" name="Footer Placeholder 3">
            <a:extLst>
              <a:ext uri="{FF2B5EF4-FFF2-40B4-BE49-F238E27FC236}">
                <a16:creationId xmlns:a16="http://schemas.microsoft.com/office/drawing/2014/main" id="{59529637-D46E-0BAA-07B8-6969CC0389B0}"/>
              </a:ext>
            </a:extLst>
          </p:cNvPr>
          <p:cNvSpPr>
            <a:spLocks noGrp="1"/>
          </p:cNvSpPr>
          <p:nvPr>
            <p:ph type="ftr" sz="quarter" idx="11"/>
          </p:nvPr>
        </p:nvSpPr>
        <p:spPr>
          <a:xfrm>
            <a:off x="599119" y="6454629"/>
            <a:ext cx="4114800" cy="365125"/>
          </a:xfrm>
        </p:spPr>
        <p:txBody>
          <a:bodyPr/>
          <a:lstStyle/>
          <a:p>
            <a:r>
              <a:rPr lang="en-GB" dirty="0"/>
              <a:t>Crossing Boundaries and Sharing Information: Is it possible to co-create an ecological tool which better supports vulnerable young people? </a:t>
            </a:r>
          </a:p>
        </p:txBody>
      </p:sp>
      <p:sp>
        <p:nvSpPr>
          <p:cNvPr id="5" name="Slide Number Placeholder 4">
            <a:extLst>
              <a:ext uri="{FF2B5EF4-FFF2-40B4-BE49-F238E27FC236}">
                <a16:creationId xmlns:a16="http://schemas.microsoft.com/office/drawing/2014/main" id="{22F76F41-D9B9-24CB-2534-B46FD9F8A3D1}"/>
              </a:ext>
            </a:extLst>
          </p:cNvPr>
          <p:cNvSpPr>
            <a:spLocks noGrp="1"/>
          </p:cNvSpPr>
          <p:nvPr>
            <p:ph type="sldNum" sz="quarter" idx="12"/>
          </p:nvPr>
        </p:nvSpPr>
        <p:spPr/>
        <p:txBody>
          <a:bodyPr/>
          <a:lstStyle/>
          <a:p>
            <a:fld id="{4740549F-F38D-43A2-B780-492AA5F1A2EE}" type="slidenum">
              <a:rPr lang="en-GB" smtClean="0"/>
              <a:t>4</a:t>
            </a:fld>
            <a:endParaRPr lang="en-GB"/>
          </a:p>
        </p:txBody>
      </p:sp>
      <p:sp>
        <p:nvSpPr>
          <p:cNvPr id="6" name="Text Placeholder 5">
            <a:extLst>
              <a:ext uri="{FF2B5EF4-FFF2-40B4-BE49-F238E27FC236}">
                <a16:creationId xmlns:a16="http://schemas.microsoft.com/office/drawing/2014/main" id="{D364B4F3-77FC-7B7D-DFF0-2E627B8607F5}"/>
              </a:ext>
            </a:extLst>
          </p:cNvPr>
          <p:cNvSpPr>
            <a:spLocks noGrp="1"/>
          </p:cNvSpPr>
          <p:nvPr>
            <p:ph type="body" sz="quarter" idx="14"/>
          </p:nvPr>
        </p:nvSpPr>
        <p:spPr>
          <a:xfrm>
            <a:off x="606552" y="1708030"/>
            <a:ext cx="4114800" cy="4395887"/>
          </a:xfrm>
        </p:spPr>
        <p:txBody>
          <a:bodyPr/>
          <a:lstStyle/>
          <a:p>
            <a:r>
              <a:rPr lang="en-GB" sz="1800" b="0" dirty="0"/>
              <a:t>Methods:</a:t>
            </a:r>
          </a:p>
          <a:p>
            <a:pPr marL="342900" indent="-342900">
              <a:buFont typeface="Arial" panose="020B0604020202020204" pitchFamily="34" charset="0"/>
              <a:buChar char="•"/>
            </a:pPr>
            <a:r>
              <a:rPr lang="en-GB" sz="1800" b="0" dirty="0"/>
              <a:t>Stage 1 - ‘expert’ interviews and snowballing techniques until saturation. Focussed on current methods of information collection and sharing.</a:t>
            </a:r>
          </a:p>
          <a:p>
            <a:pPr marL="342900" indent="-342900">
              <a:buFont typeface="Arial" panose="020B0604020202020204" pitchFamily="34" charset="0"/>
              <a:buChar char="•"/>
            </a:pPr>
            <a:r>
              <a:rPr lang="en-GB" sz="1800" b="0" dirty="0"/>
              <a:t>Analysis – included utilising socio-ecological approach derived from Bronfenbrenner (1979).</a:t>
            </a:r>
          </a:p>
          <a:p>
            <a:pPr marL="342900" indent="-342900">
              <a:buFont typeface="Arial" panose="020B0604020202020204" pitchFamily="34" charset="0"/>
              <a:buChar char="•"/>
            </a:pPr>
            <a:r>
              <a:rPr lang="en-GB" sz="1800" b="0" dirty="0"/>
              <a:t>Stage 2 - focus groups and group interviews aimed at co-producing information sharing model that placed the child at the centre.</a:t>
            </a:r>
          </a:p>
          <a:p>
            <a:pPr marL="342900" indent="-342900">
              <a:buFont typeface="Arial" panose="020B0604020202020204" pitchFamily="34" charset="0"/>
              <a:buChar char="•"/>
            </a:pPr>
            <a:r>
              <a:rPr lang="en-GB" sz="1800" b="0" dirty="0"/>
              <a:t>A Crossing Boundaries (CB) model was co-developed.</a:t>
            </a:r>
          </a:p>
        </p:txBody>
      </p:sp>
      <p:sp>
        <p:nvSpPr>
          <p:cNvPr id="7" name="TextBox 6">
            <a:extLst>
              <a:ext uri="{FF2B5EF4-FFF2-40B4-BE49-F238E27FC236}">
                <a16:creationId xmlns:a16="http://schemas.microsoft.com/office/drawing/2014/main" id="{4330CA6F-AD7E-75EE-32D5-EB86C328E91E}"/>
              </a:ext>
            </a:extLst>
          </p:cNvPr>
          <p:cNvSpPr txBox="1"/>
          <p:nvPr/>
        </p:nvSpPr>
        <p:spPr>
          <a:xfrm>
            <a:off x="6543304" y="6578930"/>
            <a:ext cx="0" cy="0"/>
          </a:xfrm>
          <a:prstGeom prst="rect">
            <a:avLst/>
          </a:prstGeom>
          <a:noFill/>
        </p:spPr>
        <p:txBody>
          <a:bodyPr wrap="none" lIns="0" tIns="0" rIns="0" bIns="0" rtlCol="0">
            <a:noAutofit/>
          </a:bodyPr>
          <a:lstStyle/>
          <a:p>
            <a:pPr algn="l"/>
            <a:endParaRPr lang="en-GB" dirty="0"/>
          </a:p>
        </p:txBody>
      </p:sp>
    </p:spTree>
    <p:extLst>
      <p:ext uri="{BB962C8B-B14F-4D97-AF65-F5344CB8AC3E}">
        <p14:creationId xmlns:p14="http://schemas.microsoft.com/office/powerpoint/2010/main" val="306265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FCB1-2C9E-9DE4-FECB-166B8EB16DA5}"/>
              </a:ext>
            </a:extLst>
          </p:cNvPr>
          <p:cNvSpPr>
            <a:spLocks noGrp="1"/>
          </p:cNvSpPr>
          <p:nvPr>
            <p:ph type="title"/>
          </p:nvPr>
        </p:nvSpPr>
        <p:spPr>
          <a:xfrm>
            <a:off x="606553" y="356262"/>
            <a:ext cx="4107366" cy="1015340"/>
          </a:xfrm>
        </p:spPr>
        <p:txBody>
          <a:bodyPr/>
          <a:lstStyle/>
          <a:p>
            <a:r>
              <a:rPr lang="en-GB" sz="3200" dirty="0"/>
              <a:t>Crossing Boundaries Simplified Model:</a:t>
            </a:r>
          </a:p>
        </p:txBody>
      </p:sp>
      <p:sp>
        <p:nvSpPr>
          <p:cNvPr id="3" name="Content Placeholder 2">
            <a:extLst>
              <a:ext uri="{FF2B5EF4-FFF2-40B4-BE49-F238E27FC236}">
                <a16:creationId xmlns:a16="http://schemas.microsoft.com/office/drawing/2014/main" id="{F25CB2A6-0588-4793-F281-BB1114732F3F}"/>
              </a:ext>
            </a:extLst>
          </p:cNvPr>
          <p:cNvSpPr>
            <a:spLocks noGrp="1"/>
          </p:cNvSpPr>
          <p:nvPr>
            <p:ph idx="1"/>
          </p:nvPr>
        </p:nvSpPr>
        <p:spPr>
          <a:xfrm>
            <a:off x="5795158" y="356261"/>
            <a:ext cx="5809469" cy="5639294"/>
          </a:xfrm>
        </p:spPr>
        <p:txBody>
          <a:bodyPr/>
          <a:lstStyle/>
          <a:p>
            <a:r>
              <a:rPr lang="en-GB" sz="2000" b="1" i="1" dirty="0"/>
              <a:t>The CB socio-ecological mapping makes explicit &amp; visual if the child is central in terms of</a:t>
            </a:r>
            <a:r>
              <a:rPr lang="en-GB" sz="2000" b="1" i="1" strike="sngStrike" dirty="0"/>
              <a:t>,</a:t>
            </a:r>
            <a:r>
              <a:rPr lang="en-GB" sz="2000" b="1" i="1" dirty="0"/>
              <a:t> access, consent and control of information. </a:t>
            </a:r>
            <a:r>
              <a:rPr lang="en-GB" sz="2000" dirty="0"/>
              <a:t>It highlights:</a:t>
            </a:r>
          </a:p>
          <a:p>
            <a:pPr marL="285750" indent="-285750">
              <a:buFont typeface="Arial" panose="020B0604020202020204" pitchFamily="34" charset="0"/>
              <a:buChar char="•"/>
            </a:pPr>
            <a:r>
              <a:rPr lang="en-GB" sz="2000" dirty="0"/>
              <a:t>How and in what ways professionals seek to place the child at the centre but then consciously, or unconsciously, sideline the child or young person.</a:t>
            </a:r>
          </a:p>
          <a:p>
            <a:pPr marL="285750" indent="-285750">
              <a:buFont typeface="Arial" panose="020B0604020202020204" pitchFamily="34" charset="0"/>
              <a:buChar char="•"/>
            </a:pPr>
            <a:r>
              <a:rPr lang="en-GB" sz="2000" dirty="0"/>
              <a:t>How individual professionals adopt group approaches </a:t>
            </a:r>
            <a:r>
              <a:rPr lang="en-GB" sz="2000" dirty="0" err="1"/>
              <a:t>outwith</a:t>
            </a:r>
            <a:r>
              <a:rPr lang="en-GB" sz="2000" dirty="0"/>
              <a:t> their professional role/identity.</a:t>
            </a:r>
          </a:p>
          <a:p>
            <a:r>
              <a:rPr lang="en-GB" sz="2000" dirty="0"/>
              <a:t>We want to explore:</a:t>
            </a:r>
          </a:p>
          <a:p>
            <a:pPr marL="285750" indent="-285750">
              <a:buFont typeface="Arial" panose="020B0604020202020204" pitchFamily="34" charset="0"/>
              <a:buChar char="•"/>
            </a:pPr>
            <a:r>
              <a:rPr lang="en-GB" sz="2000" dirty="0"/>
              <a:t>Can the tool be used by young people and those with Lived Experience?</a:t>
            </a:r>
          </a:p>
          <a:p>
            <a:pPr marL="285750" indent="-285750">
              <a:buFont typeface="Arial" panose="020B0604020202020204" pitchFamily="34" charset="0"/>
              <a:buChar char="•"/>
            </a:pPr>
            <a:r>
              <a:rPr lang="en-GB" sz="2000" dirty="0"/>
              <a:t>Does the tool allow opportunity for those with Lived Experience to map their experiences (present and past) and a method to communicate vital information to themselves or to others.</a:t>
            </a:r>
          </a:p>
          <a:p>
            <a:pPr marL="285750" indent="-285750">
              <a:buFont typeface="Arial" panose="020B0604020202020204" pitchFamily="34" charset="0"/>
              <a:buChar char="•"/>
            </a:pPr>
            <a:endParaRPr lang="en-GB" dirty="0"/>
          </a:p>
          <a:p>
            <a:endParaRPr lang="en-GB" dirty="0"/>
          </a:p>
          <a:p>
            <a:endParaRPr lang="en-GB" dirty="0"/>
          </a:p>
        </p:txBody>
      </p:sp>
      <p:sp>
        <p:nvSpPr>
          <p:cNvPr id="4" name="Footer Placeholder 3">
            <a:extLst>
              <a:ext uri="{FF2B5EF4-FFF2-40B4-BE49-F238E27FC236}">
                <a16:creationId xmlns:a16="http://schemas.microsoft.com/office/drawing/2014/main" id="{CADC9820-0CC7-72DC-B633-718A9167C621}"/>
              </a:ext>
            </a:extLst>
          </p:cNvPr>
          <p:cNvSpPr>
            <a:spLocks noGrp="1"/>
          </p:cNvSpPr>
          <p:nvPr>
            <p:ph type="ftr" sz="quarter" idx="11"/>
          </p:nvPr>
        </p:nvSpPr>
        <p:spPr>
          <a:xfrm>
            <a:off x="599119" y="6454629"/>
            <a:ext cx="4114800" cy="365125"/>
          </a:xfrm>
        </p:spPr>
        <p:txBody>
          <a:bodyPr/>
          <a:lstStyle/>
          <a:p>
            <a:r>
              <a:rPr lang="en-GB" dirty="0"/>
              <a:t>Crossing Boundaries and Sharing Information: Is it possible to co-create an ecological tool which better supports vulnerable young people? </a:t>
            </a:r>
          </a:p>
        </p:txBody>
      </p:sp>
      <p:sp>
        <p:nvSpPr>
          <p:cNvPr id="5" name="Slide Number Placeholder 4">
            <a:extLst>
              <a:ext uri="{FF2B5EF4-FFF2-40B4-BE49-F238E27FC236}">
                <a16:creationId xmlns:a16="http://schemas.microsoft.com/office/drawing/2014/main" id="{3E3145A1-07B5-266C-FEE8-EECC9BF4B832}"/>
              </a:ext>
            </a:extLst>
          </p:cNvPr>
          <p:cNvSpPr>
            <a:spLocks noGrp="1"/>
          </p:cNvSpPr>
          <p:nvPr>
            <p:ph type="sldNum" sz="quarter" idx="12"/>
          </p:nvPr>
        </p:nvSpPr>
        <p:spPr/>
        <p:txBody>
          <a:bodyPr/>
          <a:lstStyle/>
          <a:p>
            <a:fld id="{4740549F-F38D-43A2-B780-492AA5F1A2EE}" type="slidenum">
              <a:rPr lang="en-GB" smtClean="0"/>
              <a:t>5</a:t>
            </a:fld>
            <a:endParaRPr lang="en-GB"/>
          </a:p>
        </p:txBody>
      </p:sp>
      <p:pic>
        <p:nvPicPr>
          <p:cNvPr id="10" name="Picture 9">
            <a:extLst>
              <a:ext uri="{FF2B5EF4-FFF2-40B4-BE49-F238E27FC236}">
                <a16:creationId xmlns:a16="http://schemas.microsoft.com/office/drawing/2014/main" id="{8AE1856C-5AD0-586D-B5C7-21162207C384}"/>
              </a:ext>
            </a:extLst>
          </p:cNvPr>
          <p:cNvPicPr>
            <a:picLocks noChangeAspect="1"/>
          </p:cNvPicPr>
          <p:nvPr/>
        </p:nvPicPr>
        <p:blipFill>
          <a:blip r:embed="rId3"/>
          <a:stretch>
            <a:fillRect/>
          </a:stretch>
        </p:blipFill>
        <p:spPr>
          <a:xfrm>
            <a:off x="606551" y="1484416"/>
            <a:ext cx="4464213" cy="4334493"/>
          </a:xfrm>
          <a:prstGeom prst="rect">
            <a:avLst/>
          </a:prstGeom>
        </p:spPr>
      </p:pic>
      <p:sp>
        <p:nvSpPr>
          <p:cNvPr id="6" name="Text Placeholder 5">
            <a:extLst>
              <a:ext uri="{FF2B5EF4-FFF2-40B4-BE49-F238E27FC236}">
                <a16:creationId xmlns:a16="http://schemas.microsoft.com/office/drawing/2014/main" id="{8A637BC0-42AB-349B-0FB6-F7C4BE3A020D}"/>
              </a:ext>
            </a:extLst>
          </p:cNvPr>
          <p:cNvSpPr>
            <a:spLocks noGrp="1"/>
          </p:cNvSpPr>
          <p:nvPr>
            <p:ph type="body" sz="quarter" idx="14"/>
          </p:nvPr>
        </p:nvSpPr>
        <p:spPr>
          <a:xfrm>
            <a:off x="606552" y="1484416"/>
            <a:ext cx="4867974" cy="4001983"/>
          </a:xfrm>
        </p:spPr>
        <p:txBody>
          <a:bodyPr/>
          <a:lstStyle/>
          <a:p>
            <a:r>
              <a:rPr lang="en-GB" b="0" dirty="0"/>
              <a:t>CB simplified socio-ecological model example we gave:</a:t>
            </a:r>
          </a:p>
        </p:txBody>
      </p:sp>
      <p:pic>
        <p:nvPicPr>
          <p:cNvPr id="7" name="Picture 6">
            <a:extLst>
              <a:ext uri="{FF2B5EF4-FFF2-40B4-BE49-F238E27FC236}">
                <a16:creationId xmlns:a16="http://schemas.microsoft.com/office/drawing/2014/main" id="{687A194E-04F9-C636-187C-0012B05A7B37}"/>
              </a:ext>
            </a:extLst>
          </p:cNvPr>
          <p:cNvPicPr>
            <a:picLocks noChangeAspect="1"/>
          </p:cNvPicPr>
          <p:nvPr/>
        </p:nvPicPr>
        <p:blipFill>
          <a:blip r:embed="rId3"/>
          <a:srcRect b="7407"/>
          <a:stretch>
            <a:fillRect/>
          </a:stretch>
        </p:blipFill>
        <p:spPr>
          <a:xfrm>
            <a:off x="599119" y="1205420"/>
            <a:ext cx="4464213" cy="4909630"/>
          </a:xfrm>
          <a:prstGeom prst="rect">
            <a:avLst/>
          </a:prstGeom>
        </p:spPr>
      </p:pic>
    </p:spTree>
    <p:extLst>
      <p:ext uri="{BB962C8B-B14F-4D97-AF65-F5344CB8AC3E}">
        <p14:creationId xmlns:p14="http://schemas.microsoft.com/office/powerpoint/2010/main" val="219167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C5F-6063-FEC4-24A1-992CD4B59F8E}"/>
              </a:ext>
            </a:extLst>
          </p:cNvPr>
          <p:cNvSpPr>
            <a:spLocks noGrp="1"/>
          </p:cNvSpPr>
          <p:nvPr>
            <p:ph type="title"/>
          </p:nvPr>
        </p:nvSpPr>
        <p:spPr>
          <a:xfrm>
            <a:off x="606552" y="308758"/>
            <a:ext cx="5310061" cy="1024742"/>
          </a:xfrm>
        </p:spPr>
        <p:txBody>
          <a:bodyPr/>
          <a:lstStyle/>
          <a:p>
            <a:r>
              <a:rPr lang="en-GB" sz="3200" dirty="0"/>
              <a:t>Crossing Boundaries Simplified Model for Lived Experience</a:t>
            </a:r>
          </a:p>
        </p:txBody>
      </p:sp>
      <p:sp>
        <p:nvSpPr>
          <p:cNvPr id="3" name="Content Placeholder 2">
            <a:extLst>
              <a:ext uri="{FF2B5EF4-FFF2-40B4-BE49-F238E27FC236}">
                <a16:creationId xmlns:a16="http://schemas.microsoft.com/office/drawing/2014/main" id="{14036294-011A-417A-9769-1E84EFFA109A}"/>
              </a:ext>
            </a:extLst>
          </p:cNvPr>
          <p:cNvSpPr>
            <a:spLocks noGrp="1"/>
          </p:cNvSpPr>
          <p:nvPr>
            <p:ph idx="1"/>
          </p:nvPr>
        </p:nvSpPr>
        <p:spPr>
          <a:xfrm>
            <a:off x="6551221" y="643965"/>
            <a:ext cx="5053405" cy="5351589"/>
          </a:xfrm>
        </p:spPr>
        <p:txBody>
          <a:bodyPr/>
          <a:lstStyle/>
          <a:p>
            <a:pPr marL="342900" indent="-342900">
              <a:buFont typeface="Arial" panose="020B0604020202020204" pitchFamily="34" charset="0"/>
              <a:buChar char="•"/>
            </a:pPr>
            <a:r>
              <a:rPr lang="en-GB" sz="2400" dirty="0"/>
              <a:t>The CB simplified model has potential for identifying or highlighting where exploitation is occurring. </a:t>
            </a:r>
          </a:p>
          <a:p>
            <a:pPr marL="342900" indent="-342900">
              <a:buFont typeface="Arial" panose="020B0604020202020204" pitchFamily="34" charset="0"/>
              <a:buChar char="•"/>
            </a:pPr>
            <a:r>
              <a:rPr lang="en-GB" sz="2400" dirty="0"/>
              <a:t>The child or young person could use it by themselves for their own information or share with others.</a:t>
            </a:r>
          </a:p>
          <a:p>
            <a:pPr marL="342900" indent="-342900">
              <a:buFont typeface="Arial" panose="020B0604020202020204" pitchFamily="34" charset="0"/>
              <a:buChar char="•"/>
            </a:pPr>
            <a:r>
              <a:rPr lang="en-GB" sz="2400" dirty="0"/>
              <a:t>The tool may be useful at an early stage of a grooming and exploitation process and aid seeking early help. </a:t>
            </a:r>
          </a:p>
          <a:p>
            <a:pPr marL="342900" indent="-342900">
              <a:buFont typeface="Arial" panose="020B0604020202020204" pitchFamily="34" charset="0"/>
              <a:buChar char="•"/>
            </a:pPr>
            <a:r>
              <a:rPr lang="en-GB" sz="2400" dirty="0"/>
              <a:t>Early help was highlighted by those with Lived Experience, youth or community orientated professionals and young people as significant</a:t>
            </a:r>
            <a:r>
              <a:rPr lang="en-GB" dirty="0"/>
              <a:t>. </a:t>
            </a:r>
          </a:p>
          <a:p>
            <a:endParaRPr lang="en-GB" dirty="0"/>
          </a:p>
          <a:p>
            <a:endParaRPr lang="en-GB" sz="1800" kern="100" dirty="0">
              <a:solidFill>
                <a:srgbClr val="181717"/>
              </a:solidFill>
              <a:effectLst/>
              <a:ea typeface="Times New Roman" panose="02020603050405020304" pitchFamily="18" charset="0"/>
            </a:endParaRPr>
          </a:p>
        </p:txBody>
      </p:sp>
      <p:sp>
        <p:nvSpPr>
          <p:cNvPr id="4" name="Footer Placeholder 3">
            <a:extLst>
              <a:ext uri="{FF2B5EF4-FFF2-40B4-BE49-F238E27FC236}">
                <a16:creationId xmlns:a16="http://schemas.microsoft.com/office/drawing/2014/main" id="{D3600EFB-7A41-6406-B2BC-ADA74AF83BDE}"/>
              </a:ext>
            </a:extLst>
          </p:cNvPr>
          <p:cNvSpPr>
            <a:spLocks noGrp="1"/>
          </p:cNvSpPr>
          <p:nvPr>
            <p:ph type="ftr" sz="quarter" idx="11"/>
          </p:nvPr>
        </p:nvSpPr>
        <p:spPr>
          <a:xfrm>
            <a:off x="599119" y="6454630"/>
            <a:ext cx="4114800" cy="403370"/>
          </a:xfrm>
        </p:spPr>
        <p:txBody>
          <a:bodyPr/>
          <a:lstStyle/>
          <a:p>
            <a:r>
              <a:rPr lang="en-GB" sz="1000" dirty="0"/>
              <a:t>Crossing Boundaries and Sharing Information: Is it possible to co-create an ecological tool which better supports vulnerable young people? </a:t>
            </a:r>
            <a:endParaRPr lang="en-GB" dirty="0"/>
          </a:p>
        </p:txBody>
      </p:sp>
      <p:sp>
        <p:nvSpPr>
          <p:cNvPr id="5" name="Slide Number Placeholder 4">
            <a:extLst>
              <a:ext uri="{FF2B5EF4-FFF2-40B4-BE49-F238E27FC236}">
                <a16:creationId xmlns:a16="http://schemas.microsoft.com/office/drawing/2014/main" id="{ED5052C0-3CFF-9CDB-8BB6-211A98B732F8}"/>
              </a:ext>
            </a:extLst>
          </p:cNvPr>
          <p:cNvSpPr>
            <a:spLocks noGrp="1"/>
          </p:cNvSpPr>
          <p:nvPr>
            <p:ph type="sldNum" sz="quarter" idx="12"/>
          </p:nvPr>
        </p:nvSpPr>
        <p:spPr/>
        <p:txBody>
          <a:bodyPr/>
          <a:lstStyle/>
          <a:p>
            <a:fld id="{4740549F-F38D-43A2-B780-492AA5F1A2EE}" type="slidenum">
              <a:rPr lang="en-GB" smtClean="0"/>
              <a:t>6</a:t>
            </a:fld>
            <a:endParaRPr lang="en-GB"/>
          </a:p>
        </p:txBody>
      </p:sp>
      <p:sp>
        <p:nvSpPr>
          <p:cNvPr id="6" name="Text Placeholder 5">
            <a:extLst>
              <a:ext uri="{FF2B5EF4-FFF2-40B4-BE49-F238E27FC236}">
                <a16:creationId xmlns:a16="http://schemas.microsoft.com/office/drawing/2014/main" id="{CB918319-69E4-7A72-43A9-457C15D03A4A}"/>
              </a:ext>
            </a:extLst>
          </p:cNvPr>
          <p:cNvSpPr>
            <a:spLocks noGrp="1"/>
          </p:cNvSpPr>
          <p:nvPr>
            <p:ph type="body" sz="quarter" idx="14"/>
          </p:nvPr>
        </p:nvSpPr>
        <p:spPr>
          <a:xfrm>
            <a:off x="606552" y="1870219"/>
            <a:ext cx="5034228" cy="3942752"/>
          </a:xfrm>
        </p:spPr>
        <p:txBody>
          <a:bodyPr/>
          <a:lstStyle/>
          <a:p>
            <a:pPr marL="342900" indent="-342900">
              <a:buFontTx/>
              <a:buChar char="-"/>
            </a:pPr>
            <a:r>
              <a:rPr lang="en-GB" b="0" dirty="0"/>
              <a:t>Those with Lived Experience described current information gathering and sharing systems as ‘extractive’.</a:t>
            </a:r>
          </a:p>
          <a:p>
            <a:pPr marL="342900" indent="-342900">
              <a:buFontTx/>
              <a:buChar char="-"/>
            </a:pPr>
            <a:r>
              <a:rPr lang="en-GB" b="0" dirty="0"/>
              <a:t>The Crossing Boundaries (CB) simplified model helped to make clear why some professionals are seen as more likely to be supportive with disclosure, exploitation and recovery.</a:t>
            </a:r>
          </a:p>
          <a:p>
            <a:pPr marL="342900" indent="-342900">
              <a:buFontTx/>
              <a:buChar char="-"/>
            </a:pPr>
            <a:r>
              <a:rPr lang="en-GB" b="0" dirty="0"/>
              <a:t> The CB simplified model may offer an opportunity to disrupt that process.</a:t>
            </a:r>
          </a:p>
        </p:txBody>
      </p:sp>
    </p:spTree>
    <p:extLst>
      <p:ext uri="{BB962C8B-B14F-4D97-AF65-F5344CB8AC3E}">
        <p14:creationId xmlns:p14="http://schemas.microsoft.com/office/powerpoint/2010/main" val="372002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8E5B-AD14-858C-ECEF-6E950E5BE58E}"/>
              </a:ext>
            </a:extLst>
          </p:cNvPr>
          <p:cNvSpPr>
            <a:spLocks noGrp="1"/>
          </p:cNvSpPr>
          <p:nvPr>
            <p:ph type="title"/>
          </p:nvPr>
        </p:nvSpPr>
        <p:spPr>
          <a:xfrm>
            <a:off x="606553" y="225631"/>
            <a:ext cx="5200482" cy="1091905"/>
          </a:xfrm>
        </p:spPr>
        <p:txBody>
          <a:bodyPr/>
          <a:lstStyle/>
          <a:p>
            <a:r>
              <a:rPr lang="en-GB" sz="3200" dirty="0"/>
              <a:t>Crossing Boundaries Simplified Model for Lived Experience:</a:t>
            </a:r>
          </a:p>
        </p:txBody>
      </p:sp>
      <p:sp>
        <p:nvSpPr>
          <p:cNvPr id="3" name="Content Placeholder 2">
            <a:extLst>
              <a:ext uri="{FF2B5EF4-FFF2-40B4-BE49-F238E27FC236}">
                <a16:creationId xmlns:a16="http://schemas.microsoft.com/office/drawing/2014/main" id="{B70388ED-DBC7-9812-8C7D-9F56F76A6113}"/>
              </a:ext>
            </a:extLst>
          </p:cNvPr>
          <p:cNvSpPr>
            <a:spLocks noGrp="1"/>
          </p:cNvSpPr>
          <p:nvPr>
            <p:ph idx="1"/>
          </p:nvPr>
        </p:nvSpPr>
        <p:spPr>
          <a:xfrm>
            <a:off x="6187044" y="225632"/>
            <a:ext cx="5785435" cy="5932109"/>
          </a:xfrm>
        </p:spPr>
        <p:txBody>
          <a:bodyPr/>
          <a:lstStyle/>
          <a:p>
            <a:r>
              <a:rPr lang="en-GB" sz="3200" b="1" dirty="0"/>
              <a:t>What does this show us?</a:t>
            </a:r>
          </a:p>
          <a:p>
            <a:pPr marL="457200" indent="-457200">
              <a:buFont typeface="Arial" panose="020B0604020202020204" pitchFamily="34" charset="0"/>
              <a:buChar char="•"/>
            </a:pPr>
            <a:r>
              <a:rPr lang="en-GB" dirty="0"/>
              <a:t>People with LE use of the </a:t>
            </a:r>
            <a:r>
              <a:rPr lang="en-GB" sz="1800" dirty="0"/>
              <a:t>Crossing Boundaries Simplified Model </a:t>
            </a:r>
            <a:r>
              <a:rPr lang="en-GB" dirty="0"/>
              <a:t>showed who was most/least important in their lives when the grooming/exploitation process began.</a:t>
            </a:r>
          </a:p>
          <a:p>
            <a:pPr marL="457200" indent="-457200">
              <a:buFont typeface="Arial" panose="020B0604020202020204" pitchFamily="34" charset="0"/>
              <a:buChar char="•"/>
            </a:pPr>
            <a:r>
              <a:rPr lang="en-GB" dirty="0"/>
              <a:t>The model shows who might have held important information and with whom information </a:t>
            </a:r>
            <a:r>
              <a:rPr lang="en-GB" i="1" dirty="0"/>
              <a:t>might or had been</a:t>
            </a:r>
            <a:r>
              <a:rPr lang="en-GB" dirty="0"/>
              <a:t> shared. </a:t>
            </a:r>
          </a:p>
          <a:p>
            <a:pPr marL="457200" indent="-457200">
              <a:buFont typeface="Arial" panose="020B0604020202020204" pitchFamily="34" charset="0"/>
              <a:buChar char="•"/>
            </a:pPr>
            <a:r>
              <a:rPr lang="en-GB" dirty="0"/>
              <a:t>When using the CB simplified model in the future it would be important that the person with LE should judge who information should be shared with. For example, community can be both a positive place of support and a negative place of shaming and stigma. The community may hold vital information and could be helpful. </a:t>
            </a:r>
          </a:p>
          <a:p>
            <a:pPr marL="457200" indent="-457200">
              <a:buFont typeface="Arial" panose="020B0604020202020204" pitchFamily="34" charset="0"/>
              <a:buChar char="•"/>
            </a:pPr>
            <a:r>
              <a:rPr lang="en-GB" dirty="0"/>
              <a:t>Once exploitation is occurring the map might be almost blank apart from the groomer(s)/exploiter(s). Using this tool a young person might draw and ‘see’ this for themselves. They may also be able to illustrate for others that those blanks exist and use it to talk about how those who are present for them have become very limited.</a:t>
            </a:r>
          </a:p>
        </p:txBody>
      </p:sp>
      <p:sp>
        <p:nvSpPr>
          <p:cNvPr id="4" name="Footer Placeholder 3">
            <a:extLst>
              <a:ext uri="{FF2B5EF4-FFF2-40B4-BE49-F238E27FC236}">
                <a16:creationId xmlns:a16="http://schemas.microsoft.com/office/drawing/2014/main" id="{EFB85842-6B99-5B60-2D1E-412B81A48296}"/>
              </a:ext>
            </a:extLst>
          </p:cNvPr>
          <p:cNvSpPr>
            <a:spLocks noGrp="1"/>
          </p:cNvSpPr>
          <p:nvPr>
            <p:ph type="ftr" sz="quarter" idx="11"/>
          </p:nvPr>
        </p:nvSpPr>
        <p:spPr/>
        <p:txBody>
          <a:bodyPr/>
          <a:lstStyle/>
          <a:p>
            <a:r>
              <a:rPr lang="en-GB"/>
              <a:t>Document title goes here</a:t>
            </a:r>
          </a:p>
        </p:txBody>
      </p:sp>
      <p:sp>
        <p:nvSpPr>
          <p:cNvPr id="5" name="Slide Number Placeholder 4">
            <a:extLst>
              <a:ext uri="{FF2B5EF4-FFF2-40B4-BE49-F238E27FC236}">
                <a16:creationId xmlns:a16="http://schemas.microsoft.com/office/drawing/2014/main" id="{888A2C96-660B-39C2-4664-7E745F14BDD2}"/>
              </a:ext>
            </a:extLst>
          </p:cNvPr>
          <p:cNvSpPr>
            <a:spLocks noGrp="1"/>
          </p:cNvSpPr>
          <p:nvPr>
            <p:ph type="sldNum" sz="quarter" idx="12"/>
          </p:nvPr>
        </p:nvSpPr>
        <p:spPr/>
        <p:txBody>
          <a:bodyPr/>
          <a:lstStyle/>
          <a:p>
            <a:fld id="{4740549F-F38D-43A2-B780-492AA5F1A2EE}" type="slidenum">
              <a:rPr lang="en-GB" smtClean="0"/>
              <a:t>7</a:t>
            </a:fld>
            <a:endParaRPr lang="en-GB"/>
          </a:p>
        </p:txBody>
      </p:sp>
      <p:sp>
        <p:nvSpPr>
          <p:cNvPr id="6" name="Text Placeholder 5">
            <a:extLst>
              <a:ext uri="{FF2B5EF4-FFF2-40B4-BE49-F238E27FC236}">
                <a16:creationId xmlns:a16="http://schemas.microsoft.com/office/drawing/2014/main" id="{76CBD74F-23BB-2FB5-C464-DBAAFBCD85E3}"/>
              </a:ext>
            </a:extLst>
          </p:cNvPr>
          <p:cNvSpPr>
            <a:spLocks noGrp="1"/>
          </p:cNvSpPr>
          <p:nvPr>
            <p:ph type="body" sz="quarter" idx="14"/>
          </p:nvPr>
        </p:nvSpPr>
        <p:spPr>
          <a:xfrm>
            <a:off x="606551" y="1479724"/>
            <a:ext cx="5019549" cy="4515829"/>
          </a:xfrm>
        </p:spPr>
        <p:txBody>
          <a:bodyPr/>
          <a:lstStyle/>
          <a:p>
            <a:r>
              <a:rPr lang="en-GB" sz="2000" b="0" dirty="0"/>
              <a:t>Lived Experience Socio-Ecological Map</a:t>
            </a:r>
          </a:p>
        </p:txBody>
      </p:sp>
      <p:pic>
        <p:nvPicPr>
          <p:cNvPr id="7" name="Picture 6" descr="A diagram of a community&#10;&#10;Description automatically generated">
            <a:extLst>
              <a:ext uri="{FF2B5EF4-FFF2-40B4-BE49-F238E27FC236}">
                <a16:creationId xmlns:a16="http://schemas.microsoft.com/office/drawing/2014/main" id="{0543E01E-9658-7E96-B39E-5A284DEC93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3321" y="2268187"/>
            <a:ext cx="4468696" cy="3889554"/>
          </a:xfrm>
          <a:prstGeom prst="rect">
            <a:avLst/>
          </a:prstGeom>
          <a:ln>
            <a:noFill/>
          </a:ln>
          <a:extLst>
            <a:ext uri="{53640926-AAD7-44D8-BBD7-CCE9431645EC}">
              <a14:shadowObscured xmlns:a14="http://schemas.microsoft.com/office/drawing/2010/main"/>
            </a:ext>
          </a:extLst>
        </p:spPr>
      </p:pic>
      <p:pic>
        <p:nvPicPr>
          <p:cNvPr id="8" name="Picture 7" descr="A diagram of a community&#10;&#10;Description automatically generated">
            <a:extLst>
              <a:ext uri="{FF2B5EF4-FFF2-40B4-BE49-F238E27FC236}">
                <a16:creationId xmlns:a16="http://schemas.microsoft.com/office/drawing/2014/main" id="{B4E9FF11-EC10-06E8-F2CD-E2C0EB816C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9" b="11988"/>
          <a:stretch>
            <a:fillRect/>
          </a:stretch>
        </p:blipFill>
        <p:spPr bwMode="auto">
          <a:xfrm>
            <a:off x="639937" y="1479725"/>
            <a:ext cx="4468696" cy="4678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222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7AED-D763-55A0-F8E5-4E254B5AC0A2}"/>
              </a:ext>
            </a:extLst>
          </p:cNvPr>
          <p:cNvSpPr>
            <a:spLocks noGrp="1"/>
          </p:cNvSpPr>
          <p:nvPr>
            <p:ph type="title"/>
          </p:nvPr>
        </p:nvSpPr>
        <p:spPr/>
        <p:txBody>
          <a:bodyPr/>
          <a:lstStyle/>
          <a:p>
            <a:r>
              <a:rPr lang="en-GB" dirty="0"/>
              <a:t>Concluding Thoughts</a:t>
            </a:r>
          </a:p>
        </p:txBody>
      </p:sp>
      <p:sp>
        <p:nvSpPr>
          <p:cNvPr id="3" name="Content Placeholder 2">
            <a:extLst>
              <a:ext uri="{FF2B5EF4-FFF2-40B4-BE49-F238E27FC236}">
                <a16:creationId xmlns:a16="http://schemas.microsoft.com/office/drawing/2014/main" id="{1F5E0217-9314-AD92-67FF-C4C32D1A75D0}"/>
              </a:ext>
            </a:extLst>
          </p:cNvPr>
          <p:cNvSpPr>
            <a:spLocks noGrp="1"/>
          </p:cNvSpPr>
          <p:nvPr>
            <p:ph idx="1"/>
          </p:nvPr>
        </p:nvSpPr>
        <p:spPr>
          <a:xfrm>
            <a:off x="6275389" y="138185"/>
            <a:ext cx="5329238" cy="5857370"/>
          </a:xfrm>
        </p:spPr>
        <p:txBody>
          <a:bodyPr/>
          <a:lstStyle/>
          <a:p>
            <a:r>
              <a:rPr lang="en-GB" kern="100" dirty="0">
                <a:solidFill>
                  <a:srgbClr val="181717"/>
                </a:solidFill>
              </a:rPr>
              <a:t>Crossing Boundaries found: </a:t>
            </a:r>
          </a:p>
          <a:p>
            <a:r>
              <a:rPr lang="en-GB" kern="100" dirty="0">
                <a:solidFill>
                  <a:srgbClr val="181717"/>
                </a:solidFill>
              </a:rPr>
              <a:t>- this sort of research project takes time to build trust essential to encourage  participation.</a:t>
            </a:r>
          </a:p>
          <a:p>
            <a:r>
              <a:rPr lang="en-GB" kern="100" dirty="0">
                <a:solidFill>
                  <a:srgbClr val="181717"/>
                </a:solidFill>
              </a:rPr>
              <a:t>- exploitation continues and harms children, young people, families and communities.</a:t>
            </a:r>
          </a:p>
          <a:p>
            <a:r>
              <a:rPr lang="en-GB" b="1" kern="100" dirty="0">
                <a:solidFill>
                  <a:srgbClr val="181717"/>
                </a:solidFill>
              </a:rPr>
              <a:t>- it is possible to find more inclusive, co-produced methods of sharing information</a:t>
            </a:r>
            <a:r>
              <a:rPr lang="en-GB" kern="100" dirty="0">
                <a:solidFill>
                  <a:srgbClr val="181717"/>
                </a:solidFill>
              </a:rPr>
              <a:t>.</a:t>
            </a:r>
          </a:p>
          <a:p>
            <a:r>
              <a:rPr lang="en-GB" kern="100" dirty="0">
                <a:solidFill>
                  <a:srgbClr val="181717"/>
                </a:solidFill>
              </a:rPr>
              <a:t>These methods can create ways of supporting and working with children and young people at risk of exploitation and those with Lived Experience in ways they can control.</a:t>
            </a:r>
          </a:p>
          <a:p>
            <a:r>
              <a:rPr lang="en-GB" kern="100" dirty="0">
                <a:solidFill>
                  <a:srgbClr val="181717"/>
                </a:solidFill>
              </a:rPr>
              <a:t>Finally: </a:t>
            </a:r>
          </a:p>
          <a:p>
            <a:r>
              <a:rPr lang="en-GB" dirty="0"/>
              <a:t>We want to use and develop the ‘</a:t>
            </a:r>
            <a:r>
              <a:rPr lang="en-GB" sz="1800" dirty="0"/>
              <a:t>Crossing Boundaries Simplified Model</a:t>
            </a:r>
            <a:r>
              <a:rPr lang="en-GB" dirty="0"/>
              <a:t>’:  Continue to co-develop it with those with Lived Experience, families, communities and professionals.</a:t>
            </a:r>
          </a:p>
          <a:p>
            <a:r>
              <a:rPr lang="en-GB" dirty="0"/>
              <a:t>If you are interested in exploring this work with us, please contact Elaine at: </a:t>
            </a:r>
            <a:r>
              <a:rPr lang="en-GB" dirty="0">
                <a:hlinkClick r:id="rId2"/>
              </a:rPr>
              <a:t>Elaine.Arnull@solent.ac.uk</a:t>
            </a:r>
            <a:endParaRPr lang="en-GB" dirty="0"/>
          </a:p>
          <a:p>
            <a:endParaRPr lang="en-GB" dirty="0"/>
          </a:p>
          <a:p>
            <a:endParaRPr lang="en-GB" dirty="0"/>
          </a:p>
        </p:txBody>
      </p:sp>
      <p:sp>
        <p:nvSpPr>
          <p:cNvPr id="4" name="Footer Placeholder 3">
            <a:extLst>
              <a:ext uri="{FF2B5EF4-FFF2-40B4-BE49-F238E27FC236}">
                <a16:creationId xmlns:a16="http://schemas.microsoft.com/office/drawing/2014/main" id="{66F6D0D9-0D6F-A1FB-87F8-A7089E2035FA}"/>
              </a:ext>
            </a:extLst>
          </p:cNvPr>
          <p:cNvSpPr>
            <a:spLocks noGrp="1"/>
          </p:cNvSpPr>
          <p:nvPr>
            <p:ph type="ftr" sz="quarter" idx="11"/>
          </p:nvPr>
        </p:nvSpPr>
        <p:spPr>
          <a:xfrm>
            <a:off x="599119" y="6354690"/>
            <a:ext cx="4114800" cy="503310"/>
          </a:xfrm>
        </p:spPr>
        <p:txBody>
          <a:bodyPr/>
          <a:lstStyle/>
          <a:p>
            <a:r>
              <a:rPr lang="en-GB" dirty="0"/>
              <a:t>Crossing Boundaries and Sharing Information: Is it possible to co-create an ecological tool which better supports vulnerable young people? </a:t>
            </a:r>
          </a:p>
        </p:txBody>
      </p:sp>
      <p:sp>
        <p:nvSpPr>
          <p:cNvPr id="5" name="Slide Number Placeholder 4">
            <a:extLst>
              <a:ext uri="{FF2B5EF4-FFF2-40B4-BE49-F238E27FC236}">
                <a16:creationId xmlns:a16="http://schemas.microsoft.com/office/drawing/2014/main" id="{68D55C28-383D-6BD3-1870-E52740D367D9}"/>
              </a:ext>
            </a:extLst>
          </p:cNvPr>
          <p:cNvSpPr>
            <a:spLocks noGrp="1"/>
          </p:cNvSpPr>
          <p:nvPr>
            <p:ph type="sldNum" sz="quarter" idx="12"/>
          </p:nvPr>
        </p:nvSpPr>
        <p:spPr/>
        <p:txBody>
          <a:bodyPr/>
          <a:lstStyle/>
          <a:p>
            <a:fld id="{4740549F-F38D-43A2-B780-492AA5F1A2EE}" type="slidenum">
              <a:rPr lang="en-GB" smtClean="0"/>
              <a:t>8</a:t>
            </a:fld>
            <a:endParaRPr lang="en-GB"/>
          </a:p>
        </p:txBody>
      </p:sp>
      <p:sp>
        <p:nvSpPr>
          <p:cNvPr id="6" name="Text Placeholder 5">
            <a:extLst>
              <a:ext uri="{FF2B5EF4-FFF2-40B4-BE49-F238E27FC236}">
                <a16:creationId xmlns:a16="http://schemas.microsoft.com/office/drawing/2014/main" id="{1F9245EA-430C-B86D-DEFE-F1BA9876C316}"/>
              </a:ext>
            </a:extLst>
          </p:cNvPr>
          <p:cNvSpPr>
            <a:spLocks noGrp="1"/>
          </p:cNvSpPr>
          <p:nvPr>
            <p:ph type="body" sz="quarter" idx="14"/>
          </p:nvPr>
        </p:nvSpPr>
        <p:spPr>
          <a:xfrm>
            <a:off x="606552" y="1413164"/>
            <a:ext cx="5081730" cy="4582390"/>
          </a:xfrm>
        </p:spPr>
        <p:txBody>
          <a:bodyPr/>
          <a:lstStyle/>
          <a:p>
            <a:pPr marL="342900" indent="-342900">
              <a:buFont typeface="Arial" panose="020B0604020202020204" pitchFamily="34" charset="0"/>
              <a:buChar char="•"/>
            </a:pPr>
            <a:endParaRPr lang="en-GB" sz="2000" b="0" dirty="0"/>
          </a:p>
          <a:p>
            <a:pPr marL="342900" indent="-342900">
              <a:buFont typeface="Arial" panose="020B0604020202020204" pitchFamily="34" charset="0"/>
              <a:buChar char="•"/>
            </a:pPr>
            <a:r>
              <a:rPr lang="en-GB" sz="2000" b="0" dirty="0"/>
              <a:t>Those with Lived Experience and those experiencing exploitation want </a:t>
            </a:r>
            <a:r>
              <a:rPr lang="en-GB" sz="2000" b="0" i="1" dirty="0"/>
              <a:t>better targeted assistance and support available at a variety of points</a:t>
            </a:r>
            <a:r>
              <a:rPr lang="en-GB" sz="2000" b="0" dirty="0"/>
              <a:t>. </a:t>
            </a:r>
          </a:p>
          <a:p>
            <a:pPr marL="342900" indent="-342900">
              <a:buFont typeface="Arial" panose="020B0604020202020204" pitchFamily="34" charset="0"/>
              <a:buChar char="•"/>
            </a:pPr>
            <a:r>
              <a:rPr lang="en-GB" sz="2000" b="0" dirty="0"/>
              <a:t>Those with Lived Experience, survivors and communities want </a:t>
            </a:r>
            <a:r>
              <a:rPr lang="en-GB" sz="2000" b="0" i="1" dirty="0"/>
              <a:t>change that is visible and tangible.</a:t>
            </a:r>
          </a:p>
          <a:p>
            <a:pPr marL="342900" indent="-342900">
              <a:buFont typeface="Arial" panose="020B0604020202020204" pitchFamily="34" charset="0"/>
              <a:buChar char="•"/>
            </a:pPr>
            <a:r>
              <a:rPr lang="en-GB" sz="2000" b="0" dirty="0"/>
              <a:t>Those with Lived Experience, survivors and communities want to </a:t>
            </a:r>
            <a:r>
              <a:rPr lang="en-GB" sz="2000" b="0" i="1" dirty="0"/>
              <a:t>engage in discussion and consultation about effective ways to share information</a:t>
            </a:r>
            <a:r>
              <a:rPr lang="en-GB" sz="2000" b="0" dirty="0"/>
              <a:t> and minimise harm caused by exploitation.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16574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F8E36-81D6-0EE3-B53D-4A0E6DA47CE5}"/>
              </a:ext>
            </a:extLst>
          </p:cNvPr>
          <p:cNvSpPr>
            <a:spLocks noGrp="1"/>
          </p:cNvSpPr>
          <p:nvPr>
            <p:ph type="ctrTitle"/>
          </p:nvPr>
        </p:nvSpPr>
        <p:spPr/>
        <p:txBody>
          <a:bodyPr/>
          <a:lstStyle/>
          <a:p>
            <a:r>
              <a:rPr lang="en-GB" dirty="0"/>
              <a:t>Thank you for listening.</a:t>
            </a:r>
            <a:br>
              <a:rPr lang="en-GB" dirty="0"/>
            </a:br>
            <a:endParaRPr lang="en-GB" dirty="0"/>
          </a:p>
        </p:txBody>
      </p:sp>
      <p:sp>
        <p:nvSpPr>
          <p:cNvPr id="5" name="Subtitle 4">
            <a:extLst>
              <a:ext uri="{FF2B5EF4-FFF2-40B4-BE49-F238E27FC236}">
                <a16:creationId xmlns:a16="http://schemas.microsoft.com/office/drawing/2014/main" id="{2D6F3542-428A-BCD5-25C6-84E6581DBF9B}"/>
              </a:ext>
            </a:extLst>
          </p:cNvPr>
          <p:cNvSpPr>
            <a:spLocks noGrp="1"/>
          </p:cNvSpPr>
          <p:nvPr>
            <p:ph type="subTitle" idx="1"/>
          </p:nvPr>
        </p:nvSpPr>
        <p:spPr>
          <a:xfrm>
            <a:off x="5693230" y="4370120"/>
            <a:ext cx="5920524" cy="344076"/>
          </a:xfrm>
        </p:spPr>
        <p:txBody>
          <a:bodyPr/>
          <a:lstStyle/>
          <a:p>
            <a:r>
              <a:rPr lang="en-GB" dirty="0"/>
              <a:t>Contact:</a:t>
            </a:r>
          </a:p>
        </p:txBody>
      </p:sp>
      <p:sp>
        <p:nvSpPr>
          <p:cNvPr id="6" name="Text Placeholder 5">
            <a:extLst>
              <a:ext uri="{FF2B5EF4-FFF2-40B4-BE49-F238E27FC236}">
                <a16:creationId xmlns:a16="http://schemas.microsoft.com/office/drawing/2014/main" id="{F452C7E2-D7EA-9293-E22B-2352CBE43685}"/>
              </a:ext>
            </a:extLst>
          </p:cNvPr>
          <p:cNvSpPr>
            <a:spLocks noGrp="1"/>
          </p:cNvSpPr>
          <p:nvPr>
            <p:ph type="body" sz="quarter" idx="12"/>
          </p:nvPr>
        </p:nvSpPr>
        <p:spPr>
          <a:xfrm>
            <a:off x="5693229" y="4714196"/>
            <a:ext cx="3243912" cy="837517"/>
          </a:xfrm>
        </p:spPr>
        <p:txBody>
          <a:bodyPr/>
          <a:lstStyle/>
          <a:p>
            <a:r>
              <a:rPr lang="en-GB" sz="2000" dirty="0"/>
              <a:t>Elaine Arnull, Professor of Social Sciences and Social Work.</a:t>
            </a:r>
          </a:p>
          <a:p>
            <a:endParaRPr lang="en-GB" dirty="0"/>
          </a:p>
          <a:p>
            <a:endParaRPr lang="en-GB" dirty="0"/>
          </a:p>
        </p:txBody>
      </p:sp>
      <p:sp>
        <p:nvSpPr>
          <p:cNvPr id="7" name="Text Placeholder 6">
            <a:extLst>
              <a:ext uri="{FF2B5EF4-FFF2-40B4-BE49-F238E27FC236}">
                <a16:creationId xmlns:a16="http://schemas.microsoft.com/office/drawing/2014/main" id="{60DCB889-8499-1372-06BF-619954E526B1}"/>
              </a:ext>
            </a:extLst>
          </p:cNvPr>
          <p:cNvSpPr>
            <a:spLocks noGrp="1"/>
          </p:cNvSpPr>
          <p:nvPr>
            <p:ph type="body" sz="quarter" idx="13"/>
          </p:nvPr>
        </p:nvSpPr>
        <p:spPr>
          <a:xfrm>
            <a:off x="5693229" y="5551713"/>
            <a:ext cx="3243912" cy="492827"/>
          </a:xfrm>
        </p:spPr>
        <p:txBody>
          <a:bodyPr/>
          <a:lstStyle/>
          <a:p>
            <a:r>
              <a:rPr lang="en-GB" sz="2000" dirty="0">
                <a:hlinkClick r:id="rId2"/>
              </a:rPr>
              <a:t>Elaine.Arnull@solent.ac.uk</a:t>
            </a:r>
            <a:endParaRPr lang="en-GB" sz="2000" dirty="0"/>
          </a:p>
          <a:p>
            <a:r>
              <a:rPr lang="en-GB" sz="1400" dirty="0"/>
              <a:t>Social Sciences and Nursing, Southampton Solent University, Southampton SO14 0YN, UK</a:t>
            </a:r>
            <a:br>
              <a:rPr lang="en-GB" dirty="0"/>
            </a:br>
            <a:endParaRPr lang="en-GB" dirty="0"/>
          </a:p>
        </p:txBody>
      </p:sp>
      <p:sp>
        <p:nvSpPr>
          <p:cNvPr id="11" name="Text Placeholder 10">
            <a:extLst>
              <a:ext uri="{FF2B5EF4-FFF2-40B4-BE49-F238E27FC236}">
                <a16:creationId xmlns:a16="http://schemas.microsoft.com/office/drawing/2014/main" id="{F578A9A0-E96D-9DD7-9965-653628BEB9B5}"/>
              </a:ext>
            </a:extLst>
          </p:cNvPr>
          <p:cNvSpPr>
            <a:spLocks noGrp="1"/>
          </p:cNvSpPr>
          <p:nvPr>
            <p:ph type="body" sz="quarter" idx="15"/>
          </p:nvPr>
        </p:nvSpPr>
        <p:spPr>
          <a:xfrm>
            <a:off x="9118821" y="5134946"/>
            <a:ext cx="2822808" cy="1548882"/>
          </a:xfrm>
        </p:spPr>
        <p:txBody>
          <a:bodyPr/>
          <a:lstStyle/>
          <a:p>
            <a:r>
              <a:rPr lang="en-GB" sz="1800" i="1" kern="100" dirty="0">
                <a:solidFill>
                  <a:srgbClr val="181717"/>
                </a:solidFill>
                <a:effectLst/>
                <a:latin typeface="Times New Roman" panose="02020603050405020304" pitchFamily="18" charset="0"/>
                <a:ea typeface="Times New Roman" panose="02020603050405020304" pitchFamily="18" charset="0"/>
              </a:rPr>
              <a:t>The project has been funded by the Nuffield Foundation, but the views expressed are those of the authors and not necessarily the Foundation.</a:t>
            </a:r>
            <a:endParaRPr lang="en-GB" dirty="0"/>
          </a:p>
        </p:txBody>
      </p:sp>
    </p:spTree>
    <p:extLst>
      <p:ext uri="{BB962C8B-B14F-4D97-AF65-F5344CB8AC3E}">
        <p14:creationId xmlns:p14="http://schemas.microsoft.com/office/powerpoint/2010/main" val="4074137382"/>
      </p:ext>
    </p:extLst>
  </p:cSld>
  <p:clrMapOvr>
    <a:masterClrMapping/>
  </p:clrMapOvr>
</p:sld>
</file>

<file path=ppt/theme/theme1.xml><?xml version="1.0" encoding="utf-8"?>
<a:theme xmlns:a="http://schemas.openxmlformats.org/drawingml/2006/main" name="Office Theme">
  <a:themeElements>
    <a:clrScheme name="Solent">
      <a:dk1>
        <a:srgbClr val="1D2136"/>
      </a:dk1>
      <a:lt1>
        <a:srgbClr val="FFFFFF"/>
      </a:lt1>
      <a:dk2>
        <a:srgbClr val="1D2136"/>
      </a:dk2>
      <a:lt2>
        <a:srgbClr val="FFFFFF"/>
      </a:lt2>
      <a:accent1>
        <a:srgbClr val="CD1423"/>
      </a:accent1>
      <a:accent2>
        <a:srgbClr val="1D2136"/>
      </a:accent2>
      <a:accent3>
        <a:srgbClr val="C6C745"/>
      </a:accent3>
      <a:accent4>
        <a:srgbClr val="FF4D00"/>
      </a:accent4>
      <a:accent5>
        <a:srgbClr val="01C3DE"/>
      </a:accent5>
      <a:accent6>
        <a:srgbClr val="C9267D"/>
      </a:accent6>
      <a:hlink>
        <a:srgbClr val="01C3DE"/>
      </a:hlink>
      <a:folHlink>
        <a:srgbClr val="1D213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Arizona State University Paper Presentation 220125" id="{4B9AD149-36FC-0E4F-A2F5-49711152B478}" vid="{50035B3E-FCC1-2647-A185-102D969F21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16271</TotalTime>
  <Words>1611</Words>
  <Application>Microsoft Macintosh PowerPoint</Application>
  <PresentationFormat>Widescreen</PresentationFormat>
  <Paragraphs>127</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Roboto Light</vt:lpstr>
      <vt:lpstr>Times New Roman</vt:lpstr>
      <vt:lpstr>Office Theme</vt:lpstr>
      <vt:lpstr>Crossing Boundaries and Sharing Information:  Is it possible to co-create a socio-ecological tool and better support young people? </vt:lpstr>
      <vt:lpstr>What we will talk about today:</vt:lpstr>
      <vt:lpstr>Crossing Boundaries</vt:lpstr>
      <vt:lpstr>Crossing Boundaries Socio-Ecological Mapping</vt:lpstr>
      <vt:lpstr>Crossing Boundaries Simplified Model:</vt:lpstr>
      <vt:lpstr>Crossing Boundaries Simplified Model for Lived Experience</vt:lpstr>
      <vt:lpstr>Crossing Boundaries Simplified Model for Lived Experience:</vt:lpstr>
      <vt:lpstr>Concluding Thoughts</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Elaine Arnull</dc:creator>
  <cp:lastModifiedBy>Elaine Arnull</cp:lastModifiedBy>
  <cp:revision>4</cp:revision>
  <cp:lastPrinted>2025-01-24T14:15:51Z</cp:lastPrinted>
  <dcterms:created xsi:type="dcterms:W3CDTF">2025-04-22T16:17:08Z</dcterms:created>
  <dcterms:modified xsi:type="dcterms:W3CDTF">2025-06-10T18:22:49Z</dcterms:modified>
</cp:coreProperties>
</file>