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1"/>
  </p:notesMasterIdLst>
  <p:sldIdLst>
    <p:sldId id="260" r:id="rId5"/>
    <p:sldId id="262" r:id="rId6"/>
    <p:sldId id="271" r:id="rId7"/>
    <p:sldId id="272" r:id="rId8"/>
    <p:sldId id="273"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mon Gallacher" initials="SG" lastIdx="12" clrIdx="0">
    <p:extLst>
      <p:ext uri="{19B8F6BF-5375-455C-9EA6-DF929625EA0E}">
        <p15:presenceInfo xmlns:p15="http://schemas.microsoft.com/office/powerpoint/2012/main" userId="S::sgallacher@nuffieldfoundation.org::da358a03-cd4e-4466-b509-e5828b27e72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4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BE0DA5-C1CA-451E-A12E-5578DF874B12}" v="42" dt="2020-05-01T19:30:38.2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CECC54-1A55-4D41-BA3F-93C3B49CE28F}" type="datetimeFigureOut">
              <a:rPr lang="en-US" smtClean="0"/>
              <a:t>5/14/2020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7C1225-6C0B-614F-A2F7-CBC2AD5462AE}" type="slidenum">
              <a:rPr lang="en-US" smtClean="0"/>
              <a:t>‹#›</a:t>
            </a:fld>
            <a:endParaRPr lang="en-US"/>
          </a:p>
        </p:txBody>
      </p:sp>
    </p:spTree>
    <p:extLst>
      <p:ext uri="{BB962C8B-B14F-4D97-AF65-F5344CB8AC3E}">
        <p14:creationId xmlns:p14="http://schemas.microsoft.com/office/powerpoint/2010/main" val="1324033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Cover-slid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325EE-C06C-BD4F-9DBF-E81E9CC066F4}"/>
              </a:ext>
            </a:extLst>
          </p:cNvPr>
          <p:cNvSpPr>
            <a:spLocks noGrp="1"/>
          </p:cNvSpPr>
          <p:nvPr>
            <p:ph type="ctrTitle"/>
          </p:nvPr>
        </p:nvSpPr>
        <p:spPr>
          <a:xfrm>
            <a:off x="2130290" y="2592666"/>
            <a:ext cx="7749209" cy="1542012"/>
          </a:xfrm>
        </p:spPr>
        <p:txBody>
          <a:bodyPr anchor="t">
            <a:noAutofit/>
          </a:bodyPr>
          <a:lstStyle>
            <a:lvl1pPr algn="l">
              <a:lnSpc>
                <a:spcPct val="100000"/>
              </a:lnSpc>
              <a:defRPr sz="3375" b="1" spc="-75" baseline="0">
                <a:solidFill>
                  <a:schemeClr val="bg2"/>
                </a:solidFill>
                <a:latin typeface="+mj-lt"/>
              </a:defRPr>
            </a:lvl1pPr>
          </a:lstStyle>
          <a:p>
            <a:r>
              <a:rPr lang="en-US"/>
              <a:t>Click to edit Master title style</a:t>
            </a:r>
          </a:p>
        </p:txBody>
      </p:sp>
      <p:sp>
        <p:nvSpPr>
          <p:cNvPr id="3" name="Subtitle 2">
            <a:extLst>
              <a:ext uri="{FF2B5EF4-FFF2-40B4-BE49-F238E27FC236}">
                <a16:creationId xmlns:a16="http://schemas.microsoft.com/office/drawing/2014/main" id="{23F7494F-89D6-D74B-9A5E-E2516D30CCB1}"/>
              </a:ext>
            </a:extLst>
          </p:cNvPr>
          <p:cNvSpPr>
            <a:spLocks noGrp="1"/>
          </p:cNvSpPr>
          <p:nvPr>
            <p:ph type="subTitle" idx="1"/>
          </p:nvPr>
        </p:nvSpPr>
        <p:spPr>
          <a:xfrm>
            <a:off x="2120348" y="4150899"/>
            <a:ext cx="7749211" cy="1759226"/>
          </a:xfrm>
          <a:prstGeom prst="rect">
            <a:avLst/>
          </a:prstGeom>
        </p:spPr>
        <p:txBody>
          <a:bodyPr anchor="t">
            <a:normAutofit/>
          </a:bodyPr>
          <a:lstStyle>
            <a:lvl1pPr marL="0" indent="0" algn="l">
              <a:lnSpc>
                <a:spcPts val="3000"/>
              </a:lnSpc>
              <a:buNone/>
              <a:defRPr sz="255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21" name="Oval 20">
            <a:extLst>
              <a:ext uri="{FF2B5EF4-FFF2-40B4-BE49-F238E27FC236}">
                <a16:creationId xmlns:a16="http://schemas.microsoft.com/office/drawing/2014/main" id="{937D56BB-FE20-F64C-A820-DFB976EDFF6D}"/>
              </a:ext>
            </a:extLst>
          </p:cNvPr>
          <p:cNvSpPr>
            <a:spLocks noChangeAspect="1"/>
          </p:cNvSpPr>
          <p:nvPr userDrawn="1"/>
        </p:nvSpPr>
        <p:spPr>
          <a:xfrm>
            <a:off x="-3995531" y="3298152"/>
            <a:ext cx="5508000" cy="5508000"/>
          </a:xfrm>
          <a:prstGeom prst="ellipse">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ln>
                  <a:solidFill>
                    <a:sysClr val="windowText" lastClr="000000"/>
                  </a:solidFill>
                </a:ln>
              </a:rPr>
              <a:t> </a:t>
            </a:r>
          </a:p>
        </p:txBody>
      </p:sp>
      <p:grpSp>
        <p:nvGrpSpPr>
          <p:cNvPr id="33" name="Group 32">
            <a:extLst>
              <a:ext uri="{FF2B5EF4-FFF2-40B4-BE49-F238E27FC236}">
                <a16:creationId xmlns:a16="http://schemas.microsoft.com/office/drawing/2014/main" id="{E4D0CCB2-5A71-954B-A94F-DF0F929BDEB3}"/>
              </a:ext>
            </a:extLst>
          </p:cNvPr>
          <p:cNvGrpSpPr/>
          <p:nvPr userDrawn="1"/>
        </p:nvGrpSpPr>
        <p:grpSpPr>
          <a:xfrm>
            <a:off x="8070579" y="-189242"/>
            <a:ext cx="4293701" cy="4340143"/>
            <a:chOff x="8070577" y="-189242"/>
            <a:chExt cx="4293701" cy="4340143"/>
          </a:xfrm>
        </p:grpSpPr>
        <p:cxnSp>
          <p:nvCxnSpPr>
            <p:cNvPr id="22" name="Elbow Connector 21">
              <a:extLst>
                <a:ext uri="{FF2B5EF4-FFF2-40B4-BE49-F238E27FC236}">
                  <a16:creationId xmlns:a16="http://schemas.microsoft.com/office/drawing/2014/main" id="{949A9FA9-E90E-BD44-951D-5091B3CA0D1F}"/>
                </a:ext>
              </a:extLst>
            </p:cNvPr>
            <p:cNvCxnSpPr>
              <a:cxnSpLocks/>
            </p:cNvCxnSpPr>
            <p:nvPr userDrawn="1"/>
          </p:nvCxnSpPr>
          <p:spPr>
            <a:xfrm rot="16200000" flipH="1">
              <a:off x="9646841" y="2506887"/>
              <a:ext cx="2214602" cy="1073425"/>
            </a:xfrm>
            <a:prstGeom prst="bentConnector3">
              <a:avLst>
                <a:gd name="adj1" fmla="val 50000"/>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Elbow Connector 23">
              <a:extLst>
                <a:ext uri="{FF2B5EF4-FFF2-40B4-BE49-F238E27FC236}">
                  <a16:creationId xmlns:a16="http://schemas.microsoft.com/office/drawing/2014/main" id="{EA29ED23-9A1E-B041-B510-139824FD6B7D}"/>
                </a:ext>
              </a:extLst>
            </p:cNvPr>
            <p:cNvCxnSpPr>
              <a:cxnSpLocks/>
            </p:cNvCxnSpPr>
            <p:nvPr userDrawn="1"/>
          </p:nvCxnSpPr>
          <p:spPr>
            <a:xfrm rot="16200000" flipH="1">
              <a:off x="7499989" y="381346"/>
              <a:ext cx="2214602" cy="1073425"/>
            </a:xfrm>
            <a:prstGeom prst="bentConnector3">
              <a:avLst>
                <a:gd name="adj1" fmla="val 50000"/>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A6E5E28-098A-B74F-9B49-8085A044DDD2}"/>
                </a:ext>
              </a:extLst>
            </p:cNvPr>
            <p:cNvCxnSpPr>
              <a:cxnSpLocks/>
            </p:cNvCxnSpPr>
            <p:nvPr userDrawn="1"/>
          </p:nvCxnSpPr>
          <p:spPr>
            <a:xfrm flipH="1">
              <a:off x="9124129" y="1966114"/>
              <a:ext cx="1152932" cy="0"/>
            </a:xfrm>
            <a:prstGeom prst="line">
              <a:avLst/>
            </a:prstGeom>
            <a:ln w="11430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967877C-67D6-A647-9C17-D6B6FC42C0F8}"/>
                </a:ext>
              </a:extLst>
            </p:cNvPr>
            <p:cNvCxnSpPr/>
            <p:nvPr userDrawn="1"/>
          </p:nvCxnSpPr>
          <p:spPr>
            <a:xfrm flipH="1">
              <a:off x="11290855" y="4094921"/>
              <a:ext cx="1073423" cy="0"/>
            </a:xfrm>
            <a:prstGeom prst="line">
              <a:avLst/>
            </a:prstGeom>
            <a:ln w="114300"/>
          </p:spPr>
          <p:style>
            <a:lnRef idx="1">
              <a:schemeClr val="accent1"/>
            </a:lnRef>
            <a:fillRef idx="0">
              <a:schemeClr val="accent1"/>
            </a:fillRef>
            <a:effectRef idx="0">
              <a:schemeClr val="accent1"/>
            </a:effectRef>
            <a:fontRef idx="minor">
              <a:schemeClr val="tx1"/>
            </a:fontRef>
          </p:style>
        </p:cxnSp>
      </p:grpSp>
      <p:pic>
        <p:nvPicPr>
          <p:cNvPr id="31" name="Picture 30">
            <a:extLst>
              <a:ext uri="{FF2B5EF4-FFF2-40B4-BE49-F238E27FC236}">
                <a16:creationId xmlns:a16="http://schemas.microsoft.com/office/drawing/2014/main" id="{DFA50F97-ABF1-0841-B988-3C6881B99AC3}"/>
              </a:ext>
            </a:extLst>
          </p:cNvPr>
          <p:cNvPicPr>
            <a:picLocks noChangeAspect="1"/>
          </p:cNvPicPr>
          <p:nvPr userDrawn="1"/>
        </p:nvPicPr>
        <p:blipFill>
          <a:blip r:embed="rId2"/>
          <a:stretch>
            <a:fillRect/>
          </a:stretch>
        </p:blipFill>
        <p:spPr>
          <a:xfrm>
            <a:off x="356151" y="569309"/>
            <a:ext cx="2278800" cy="1617666"/>
          </a:xfrm>
          <a:prstGeom prst="rect">
            <a:avLst/>
          </a:prstGeom>
        </p:spPr>
      </p:pic>
    </p:spTree>
    <p:extLst>
      <p:ext uri="{BB962C8B-B14F-4D97-AF65-F5344CB8AC3E}">
        <p14:creationId xmlns:p14="http://schemas.microsoft.com/office/powerpoint/2010/main" val="3083284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Cover-slide">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325EE-C06C-BD4F-9DBF-E81E9CC066F4}"/>
              </a:ext>
            </a:extLst>
          </p:cNvPr>
          <p:cNvSpPr>
            <a:spLocks noGrp="1"/>
          </p:cNvSpPr>
          <p:nvPr>
            <p:ph type="ctrTitle"/>
          </p:nvPr>
        </p:nvSpPr>
        <p:spPr>
          <a:xfrm>
            <a:off x="2130290" y="2592666"/>
            <a:ext cx="7749209" cy="1542012"/>
          </a:xfrm>
        </p:spPr>
        <p:txBody>
          <a:bodyPr anchor="t">
            <a:noAutofit/>
          </a:bodyPr>
          <a:lstStyle>
            <a:lvl1pPr algn="l">
              <a:lnSpc>
                <a:spcPct val="100000"/>
              </a:lnSpc>
              <a:defRPr sz="3375" b="1" spc="-75" baseline="0">
                <a:solidFill>
                  <a:schemeClr val="tx1"/>
                </a:solidFill>
                <a:latin typeface="+mj-lt"/>
              </a:defRPr>
            </a:lvl1pPr>
          </a:lstStyle>
          <a:p>
            <a:r>
              <a:rPr lang="en-US"/>
              <a:t>Click to edit Master title style</a:t>
            </a:r>
          </a:p>
        </p:txBody>
      </p:sp>
      <p:sp>
        <p:nvSpPr>
          <p:cNvPr id="3" name="Subtitle 2">
            <a:extLst>
              <a:ext uri="{FF2B5EF4-FFF2-40B4-BE49-F238E27FC236}">
                <a16:creationId xmlns:a16="http://schemas.microsoft.com/office/drawing/2014/main" id="{23F7494F-89D6-D74B-9A5E-E2516D30CCB1}"/>
              </a:ext>
            </a:extLst>
          </p:cNvPr>
          <p:cNvSpPr>
            <a:spLocks noGrp="1"/>
          </p:cNvSpPr>
          <p:nvPr>
            <p:ph type="subTitle" idx="1"/>
          </p:nvPr>
        </p:nvSpPr>
        <p:spPr>
          <a:xfrm>
            <a:off x="2120348" y="4150899"/>
            <a:ext cx="7749211" cy="1759226"/>
          </a:xfrm>
          <a:prstGeom prst="rect">
            <a:avLst/>
          </a:prstGeom>
        </p:spPr>
        <p:txBody>
          <a:bodyPr anchor="t">
            <a:normAutofit/>
          </a:bodyPr>
          <a:lstStyle>
            <a:lvl1pPr marL="0" indent="0" algn="l">
              <a:lnSpc>
                <a:spcPts val="3000"/>
              </a:lnSpc>
              <a:buNone/>
              <a:defRPr sz="255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21" name="Oval 20">
            <a:extLst>
              <a:ext uri="{FF2B5EF4-FFF2-40B4-BE49-F238E27FC236}">
                <a16:creationId xmlns:a16="http://schemas.microsoft.com/office/drawing/2014/main" id="{937D56BB-FE20-F64C-A820-DFB976EDFF6D}"/>
              </a:ext>
            </a:extLst>
          </p:cNvPr>
          <p:cNvSpPr>
            <a:spLocks noChangeAspect="1"/>
          </p:cNvSpPr>
          <p:nvPr userDrawn="1"/>
        </p:nvSpPr>
        <p:spPr>
          <a:xfrm>
            <a:off x="-3995531" y="3298152"/>
            <a:ext cx="5508000" cy="5508000"/>
          </a:xfrm>
          <a:prstGeom prst="ellipse">
            <a:avLst/>
          </a:prstGeom>
          <a:noFill/>
          <a:ln w="1143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ln>
                  <a:solidFill>
                    <a:sysClr val="windowText" lastClr="000000"/>
                  </a:solidFill>
                </a:ln>
              </a:rPr>
              <a:t> </a:t>
            </a:r>
          </a:p>
        </p:txBody>
      </p:sp>
      <p:grpSp>
        <p:nvGrpSpPr>
          <p:cNvPr id="33" name="Group 32">
            <a:extLst>
              <a:ext uri="{FF2B5EF4-FFF2-40B4-BE49-F238E27FC236}">
                <a16:creationId xmlns:a16="http://schemas.microsoft.com/office/drawing/2014/main" id="{E4D0CCB2-5A71-954B-A94F-DF0F929BDEB3}"/>
              </a:ext>
            </a:extLst>
          </p:cNvPr>
          <p:cNvGrpSpPr/>
          <p:nvPr userDrawn="1"/>
        </p:nvGrpSpPr>
        <p:grpSpPr>
          <a:xfrm>
            <a:off x="8070579" y="-189242"/>
            <a:ext cx="4293701" cy="4340143"/>
            <a:chOff x="8070577" y="-189242"/>
            <a:chExt cx="4293701" cy="4340143"/>
          </a:xfrm>
        </p:grpSpPr>
        <p:cxnSp>
          <p:nvCxnSpPr>
            <p:cNvPr id="22" name="Elbow Connector 21">
              <a:extLst>
                <a:ext uri="{FF2B5EF4-FFF2-40B4-BE49-F238E27FC236}">
                  <a16:creationId xmlns:a16="http://schemas.microsoft.com/office/drawing/2014/main" id="{949A9FA9-E90E-BD44-951D-5091B3CA0D1F}"/>
                </a:ext>
              </a:extLst>
            </p:cNvPr>
            <p:cNvCxnSpPr>
              <a:cxnSpLocks/>
            </p:cNvCxnSpPr>
            <p:nvPr userDrawn="1"/>
          </p:nvCxnSpPr>
          <p:spPr>
            <a:xfrm rot="16200000" flipH="1">
              <a:off x="9646841" y="2506887"/>
              <a:ext cx="2214602" cy="1073425"/>
            </a:xfrm>
            <a:prstGeom prst="bentConnector3">
              <a:avLst>
                <a:gd name="adj1" fmla="val 50000"/>
              </a:avLst>
            </a:prstGeom>
            <a:ln w="1143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Elbow Connector 23">
              <a:extLst>
                <a:ext uri="{FF2B5EF4-FFF2-40B4-BE49-F238E27FC236}">
                  <a16:creationId xmlns:a16="http://schemas.microsoft.com/office/drawing/2014/main" id="{EA29ED23-9A1E-B041-B510-139824FD6B7D}"/>
                </a:ext>
              </a:extLst>
            </p:cNvPr>
            <p:cNvCxnSpPr>
              <a:cxnSpLocks/>
            </p:cNvCxnSpPr>
            <p:nvPr userDrawn="1"/>
          </p:nvCxnSpPr>
          <p:spPr>
            <a:xfrm rot="16200000" flipH="1">
              <a:off x="7499989" y="381346"/>
              <a:ext cx="2214602" cy="1073425"/>
            </a:xfrm>
            <a:prstGeom prst="bentConnector3">
              <a:avLst>
                <a:gd name="adj1" fmla="val 50000"/>
              </a:avLst>
            </a:prstGeom>
            <a:ln w="1143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A6E5E28-098A-B74F-9B49-8085A044DDD2}"/>
                </a:ext>
              </a:extLst>
            </p:cNvPr>
            <p:cNvCxnSpPr>
              <a:cxnSpLocks/>
            </p:cNvCxnSpPr>
            <p:nvPr userDrawn="1"/>
          </p:nvCxnSpPr>
          <p:spPr>
            <a:xfrm flipH="1">
              <a:off x="9124129" y="1966114"/>
              <a:ext cx="1152932" cy="0"/>
            </a:xfrm>
            <a:prstGeom prst="line">
              <a:avLst/>
            </a:prstGeom>
            <a:ln w="1143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967877C-67D6-A647-9C17-D6B6FC42C0F8}"/>
                </a:ext>
              </a:extLst>
            </p:cNvPr>
            <p:cNvCxnSpPr/>
            <p:nvPr userDrawn="1"/>
          </p:nvCxnSpPr>
          <p:spPr>
            <a:xfrm flipH="1">
              <a:off x="11290855" y="4094921"/>
              <a:ext cx="1073423" cy="0"/>
            </a:xfrm>
            <a:prstGeom prst="line">
              <a:avLst/>
            </a:prstGeom>
            <a:ln w="11430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3" name="Picture 12">
            <a:extLst>
              <a:ext uri="{FF2B5EF4-FFF2-40B4-BE49-F238E27FC236}">
                <a16:creationId xmlns:a16="http://schemas.microsoft.com/office/drawing/2014/main" id="{C3BAD6B8-365F-244A-8D96-573DB8842336}"/>
              </a:ext>
            </a:extLst>
          </p:cNvPr>
          <p:cNvPicPr>
            <a:picLocks noChangeAspect="1"/>
          </p:cNvPicPr>
          <p:nvPr userDrawn="1"/>
        </p:nvPicPr>
        <p:blipFill>
          <a:blip r:embed="rId2"/>
          <a:stretch>
            <a:fillRect/>
          </a:stretch>
        </p:blipFill>
        <p:spPr>
          <a:xfrm>
            <a:off x="357935" y="569309"/>
            <a:ext cx="2277016" cy="1616400"/>
          </a:xfrm>
          <a:prstGeom prst="rect">
            <a:avLst/>
          </a:prstGeom>
        </p:spPr>
      </p:pic>
      <p:sp>
        <p:nvSpPr>
          <p:cNvPr id="5" name="Picture Placeholder 4">
            <a:extLst>
              <a:ext uri="{FF2B5EF4-FFF2-40B4-BE49-F238E27FC236}">
                <a16:creationId xmlns:a16="http://schemas.microsoft.com/office/drawing/2014/main" id="{C46648BE-1E17-4E0C-9312-A4ADB43590ED}"/>
              </a:ext>
            </a:extLst>
          </p:cNvPr>
          <p:cNvSpPr>
            <a:spLocks noGrp="1"/>
          </p:cNvSpPr>
          <p:nvPr>
            <p:ph type="pic" sz="quarter" idx="10" hasCustomPrompt="1"/>
          </p:nvPr>
        </p:nvSpPr>
        <p:spPr>
          <a:xfrm>
            <a:off x="2772467" y="855225"/>
            <a:ext cx="1828800" cy="1044575"/>
          </a:xfrm>
        </p:spPr>
        <p:txBody>
          <a:bodyPr/>
          <a:lstStyle>
            <a:lvl1pPr marL="0" indent="0">
              <a:buNone/>
              <a:defRPr/>
            </a:lvl1pPr>
          </a:lstStyle>
          <a:p>
            <a:r>
              <a:rPr lang="en-US"/>
              <a:t>Partner logo here</a:t>
            </a:r>
            <a:endParaRPr lang="en-GB"/>
          </a:p>
        </p:txBody>
      </p:sp>
      <p:sp>
        <p:nvSpPr>
          <p:cNvPr id="14" name="Picture Placeholder 4">
            <a:extLst>
              <a:ext uri="{FF2B5EF4-FFF2-40B4-BE49-F238E27FC236}">
                <a16:creationId xmlns:a16="http://schemas.microsoft.com/office/drawing/2014/main" id="{E1DAF2CB-6CAC-4DAB-810C-C74F3C36C804}"/>
              </a:ext>
            </a:extLst>
          </p:cNvPr>
          <p:cNvSpPr>
            <a:spLocks noGrp="1"/>
          </p:cNvSpPr>
          <p:nvPr>
            <p:ph type="pic" sz="quarter" idx="11" hasCustomPrompt="1"/>
          </p:nvPr>
        </p:nvSpPr>
        <p:spPr>
          <a:xfrm>
            <a:off x="5080552" y="855225"/>
            <a:ext cx="1828800" cy="1044575"/>
          </a:xfrm>
        </p:spPr>
        <p:txBody>
          <a:bodyPr/>
          <a:lstStyle>
            <a:lvl1pPr marL="0" indent="0">
              <a:buNone/>
              <a:defRPr/>
            </a:lvl1pPr>
          </a:lstStyle>
          <a:p>
            <a:r>
              <a:rPr lang="en-US"/>
              <a:t>Partner logo here</a:t>
            </a:r>
            <a:endParaRPr lang="en-GB"/>
          </a:p>
        </p:txBody>
      </p:sp>
    </p:spTree>
    <p:extLst>
      <p:ext uri="{BB962C8B-B14F-4D97-AF65-F5344CB8AC3E}">
        <p14:creationId xmlns:p14="http://schemas.microsoft.com/office/powerpoint/2010/main" val="2460369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DAE3B-6A0C-2B49-AD2D-335E3551053A}"/>
              </a:ext>
            </a:extLst>
          </p:cNvPr>
          <p:cNvSpPr>
            <a:spLocks noGrp="1"/>
          </p:cNvSpPr>
          <p:nvPr>
            <p:ph type="title"/>
          </p:nvPr>
        </p:nvSpPr>
        <p:spPr/>
        <p:txBody>
          <a:bodyPr/>
          <a:lstStyle>
            <a:lvl1pPr>
              <a:defRPr/>
            </a:lvl1pPr>
          </a:lstStyle>
          <a:p>
            <a:r>
              <a:rPr lang="en-US"/>
              <a:t>Click to edit Master title style</a:t>
            </a:r>
          </a:p>
        </p:txBody>
      </p:sp>
      <p:sp>
        <p:nvSpPr>
          <p:cNvPr id="3" name="Footer Placeholder 2">
            <a:extLst>
              <a:ext uri="{FF2B5EF4-FFF2-40B4-BE49-F238E27FC236}">
                <a16:creationId xmlns:a16="http://schemas.microsoft.com/office/drawing/2014/main" id="{8280B866-8D01-974A-AB0E-2C999EC37D1F}"/>
              </a:ext>
            </a:extLst>
          </p:cNvPr>
          <p:cNvSpPr>
            <a:spLocks noGrp="1"/>
          </p:cNvSpPr>
          <p:nvPr>
            <p:ph type="ftr" sz="quarter" idx="10"/>
          </p:nvPr>
        </p:nvSpPr>
        <p:spPr/>
        <p:txBody>
          <a:bodyPr/>
          <a:lstStyle/>
          <a:p>
            <a:r>
              <a:rPr lang="en-US"/>
              <a:t>Presentation name or other key info. here</a:t>
            </a:r>
          </a:p>
        </p:txBody>
      </p:sp>
      <p:sp>
        <p:nvSpPr>
          <p:cNvPr id="5" name="Oval 4">
            <a:extLst>
              <a:ext uri="{FF2B5EF4-FFF2-40B4-BE49-F238E27FC236}">
                <a16:creationId xmlns:a16="http://schemas.microsoft.com/office/drawing/2014/main" id="{ACA418FE-4DB3-F74E-B8CB-95C68AD559B7}"/>
              </a:ext>
            </a:extLst>
          </p:cNvPr>
          <p:cNvSpPr>
            <a:spLocks noChangeAspect="1"/>
          </p:cNvSpPr>
          <p:nvPr userDrawn="1"/>
        </p:nvSpPr>
        <p:spPr>
          <a:xfrm>
            <a:off x="10605131" y="-1657625"/>
            <a:ext cx="3240000" cy="3240000"/>
          </a:xfrm>
          <a:prstGeom prst="ellipse">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ln>
                  <a:solidFill>
                    <a:sysClr val="windowText" lastClr="000000"/>
                  </a:solidFill>
                </a:ln>
              </a:rPr>
              <a:t> </a:t>
            </a:r>
          </a:p>
        </p:txBody>
      </p:sp>
      <p:cxnSp>
        <p:nvCxnSpPr>
          <p:cNvPr id="7" name="Straight Connector 6">
            <a:extLst>
              <a:ext uri="{FF2B5EF4-FFF2-40B4-BE49-F238E27FC236}">
                <a16:creationId xmlns:a16="http://schemas.microsoft.com/office/drawing/2014/main" id="{93F37749-9B35-9245-92A3-349C0BC81BEA}"/>
              </a:ext>
            </a:extLst>
          </p:cNvPr>
          <p:cNvCxnSpPr/>
          <p:nvPr userDrawn="1"/>
        </p:nvCxnSpPr>
        <p:spPr>
          <a:xfrm>
            <a:off x="-139148" y="5900186"/>
            <a:ext cx="6917635"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3EDDB86-51A7-1B48-9777-329268EB0D92}"/>
              </a:ext>
            </a:extLst>
          </p:cNvPr>
          <p:cNvCxnSpPr>
            <a:cxnSpLocks/>
          </p:cNvCxnSpPr>
          <p:nvPr userDrawn="1"/>
        </p:nvCxnSpPr>
        <p:spPr>
          <a:xfrm>
            <a:off x="6740016" y="5886404"/>
            <a:ext cx="1103243" cy="1047266"/>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FB4A58DE-F078-654C-A936-DEDEEB82920C}"/>
              </a:ext>
            </a:extLst>
          </p:cNvPr>
          <p:cNvSpPr>
            <a:spLocks noGrp="1"/>
          </p:cNvSpPr>
          <p:nvPr userDrawn="1">
            <p:ph type="body" sz="quarter" idx="11"/>
          </p:nvPr>
        </p:nvSpPr>
        <p:spPr>
          <a:xfrm>
            <a:off x="938215" y="1514475"/>
            <a:ext cx="9666287" cy="40020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2193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ntent-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DAE3B-6A0C-2B49-AD2D-335E3551053A}"/>
              </a:ext>
            </a:extLst>
          </p:cNvPr>
          <p:cNvSpPr>
            <a:spLocks noGrp="1"/>
          </p:cNvSpPr>
          <p:nvPr>
            <p:ph type="title"/>
          </p:nvPr>
        </p:nvSpPr>
        <p:spPr>
          <a:xfrm>
            <a:off x="937592" y="559402"/>
            <a:ext cx="5157787" cy="865376"/>
          </a:xfrm>
        </p:spPr>
        <p:txBody>
          <a:bodyPr/>
          <a:lstStyle>
            <a:lvl1pPr>
              <a:defRPr/>
            </a:lvl1pPr>
          </a:lstStyle>
          <a:p>
            <a:r>
              <a:rPr lang="en-US"/>
              <a:t>Click to edit Master title style</a:t>
            </a:r>
          </a:p>
        </p:txBody>
      </p:sp>
      <p:sp>
        <p:nvSpPr>
          <p:cNvPr id="3" name="Footer Placeholder 2">
            <a:extLst>
              <a:ext uri="{FF2B5EF4-FFF2-40B4-BE49-F238E27FC236}">
                <a16:creationId xmlns:a16="http://schemas.microsoft.com/office/drawing/2014/main" id="{8280B866-8D01-974A-AB0E-2C999EC37D1F}"/>
              </a:ext>
            </a:extLst>
          </p:cNvPr>
          <p:cNvSpPr>
            <a:spLocks noGrp="1"/>
          </p:cNvSpPr>
          <p:nvPr>
            <p:ph type="ftr" sz="quarter" idx="10"/>
          </p:nvPr>
        </p:nvSpPr>
        <p:spPr/>
        <p:txBody>
          <a:bodyPr/>
          <a:lstStyle/>
          <a:p>
            <a:r>
              <a:rPr lang="en-US"/>
              <a:t>Presentation name or other key info. here</a:t>
            </a:r>
          </a:p>
        </p:txBody>
      </p:sp>
      <p:sp>
        <p:nvSpPr>
          <p:cNvPr id="5" name="Oval 4">
            <a:extLst>
              <a:ext uri="{FF2B5EF4-FFF2-40B4-BE49-F238E27FC236}">
                <a16:creationId xmlns:a16="http://schemas.microsoft.com/office/drawing/2014/main" id="{ACA418FE-4DB3-F74E-B8CB-95C68AD559B7}"/>
              </a:ext>
            </a:extLst>
          </p:cNvPr>
          <p:cNvSpPr>
            <a:spLocks noChangeAspect="1"/>
          </p:cNvSpPr>
          <p:nvPr userDrawn="1"/>
        </p:nvSpPr>
        <p:spPr>
          <a:xfrm>
            <a:off x="10605131" y="-1657625"/>
            <a:ext cx="3240000" cy="3240000"/>
          </a:xfrm>
          <a:prstGeom prst="ellipse">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ln>
                  <a:solidFill>
                    <a:sysClr val="windowText" lastClr="000000"/>
                  </a:solidFill>
                </a:ln>
              </a:rPr>
              <a:t> </a:t>
            </a:r>
          </a:p>
        </p:txBody>
      </p:sp>
      <p:cxnSp>
        <p:nvCxnSpPr>
          <p:cNvPr id="7" name="Straight Connector 6">
            <a:extLst>
              <a:ext uri="{FF2B5EF4-FFF2-40B4-BE49-F238E27FC236}">
                <a16:creationId xmlns:a16="http://schemas.microsoft.com/office/drawing/2014/main" id="{93F37749-9B35-9245-92A3-349C0BC81BEA}"/>
              </a:ext>
            </a:extLst>
          </p:cNvPr>
          <p:cNvCxnSpPr/>
          <p:nvPr userDrawn="1"/>
        </p:nvCxnSpPr>
        <p:spPr>
          <a:xfrm>
            <a:off x="-139148" y="5900186"/>
            <a:ext cx="6917635"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3EDDB86-51A7-1B48-9777-329268EB0D92}"/>
              </a:ext>
            </a:extLst>
          </p:cNvPr>
          <p:cNvCxnSpPr>
            <a:cxnSpLocks/>
          </p:cNvCxnSpPr>
          <p:nvPr userDrawn="1"/>
        </p:nvCxnSpPr>
        <p:spPr>
          <a:xfrm>
            <a:off x="6740016" y="5886404"/>
            <a:ext cx="1103243" cy="1047266"/>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FB4A58DE-F078-654C-A936-DEDEEB82920C}"/>
              </a:ext>
            </a:extLst>
          </p:cNvPr>
          <p:cNvSpPr>
            <a:spLocks noGrp="1"/>
          </p:cNvSpPr>
          <p:nvPr userDrawn="1">
            <p:ph type="body" sz="quarter" idx="11"/>
          </p:nvPr>
        </p:nvSpPr>
        <p:spPr>
          <a:xfrm>
            <a:off x="938213" y="1716349"/>
            <a:ext cx="5157787" cy="38002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icture Placeholder 5">
            <a:extLst>
              <a:ext uri="{FF2B5EF4-FFF2-40B4-BE49-F238E27FC236}">
                <a16:creationId xmlns:a16="http://schemas.microsoft.com/office/drawing/2014/main" id="{05F273D6-1858-4678-96FE-77EE2A15533D}"/>
              </a:ext>
            </a:extLst>
          </p:cNvPr>
          <p:cNvSpPr>
            <a:spLocks noGrp="1"/>
          </p:cNvSpPr>
          <p:nvPr>
            <p:ph type="pic" sz="quarter" idx="12" hasCustomPrompt="1"/>
          </p:nvPr>
        </p:nvSpPr>
        <p:spPr>
          <a:xfrm>
            <a:off x="6432551" y="558804"/>
            <a:ext cx="4002088" cy="4957763"/>
          </a:xfrm>
        </p:spPr>
        <p:txBody>
          <a:bodyPr/>
          <a:lstStyle>
            <a:lvl1pPr>
              <a:defRPr/>
            </a:lvl1pPr>
          </a:lstStyle>
          <a:p>
            <a:r>
              <a:rPr lang="en-US"/>
              <a:t>Insert photo here</a:t>
            </a:r>
            <a:endParaRPr lang="en-GB"/>
          </a:p>
        </p:txBody>
      </p:sp>
    </p:spTree>
    <p:extLst>
      <p:ext uri="{BB962C8B-B14F-4D97-AF65-F5344CB8AC3E}">
        <p14:creationId xmlns:p14="http://schemas.microsoft.com/office/powerpoint/2010/main" val="2268758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CBC2A-CF28-4DA0-B93B-7F0E3EA19005}"/>
              </a:ext>
            </a:extLst>
          </p:cNvPr>
          <p:cNvSpPr>
            <a:spLocks noGrp="1"/>
          </p:cNvSpPr>
          <p:nvPr>
            <p:ph type="title"/>
          </p:nvPr>
        </p:nvSpPr>
        <p:spPr/>
        <p:txBody>
          <a:bodyPr/>
          <a:lstStyle/>
          <a:p>
            <a:r>
              <a:rPr lang="en-US"/>
              <a:t>Click to edit Master title style</a:t>
            </a:r>
            <a:endParaRPr lang="en-GB"/>
          </a:p>
        </p:txBody>
      </p:sp>
      <p:sp>
        <p:nvSpPr>
          <p:cNvPr id="3" name="Footer Placeholder 2">
            <a:extLst>
              <a:ext uri="{FF2B5EF4-FFF2-40B4-BE49-F238E27FC236}">
                <a16:creationId xmlns:a16="http://schemas.microsoft.com/office/drawing/2014/main" id="{5A3F9713-D99C-431C-835D-060D74B9C495}"/>
              </a:ext>
            </a:extLst>
          </p:cNvPr>
          <p:cNvSpPr>
            <a:spLocks noGrp="1"/>
          </p:cNvSpPr>
          <p:nvPr>
            <p:ph type="ftr" sz="quarter" idx="10"/>
          </p:nvPr>
        </p:nvSpPr>
        <p:spPr/>
        <p:txBody>
          <a:bodyPr/>
          <a:lstStyle/>
          <a:p>
            <a:r>
              <a:rPr lang="en-US"/>
              <a:t>Presentation name or other key info. here</a:t>
            </a:r>
          </a:p>
        </p:txBody>
      </p:sp>
      <p:sp>
        <p:nvSpPr>
          <p:cNvPr id="4" name="Text Placeholder 9">
            <a:extLst>
              <a:ext uri="{FF2B5EF4-FFF2-40B4-BE49-F238E27FC236}">
                <a16:creationId xmlns:a16="http://schemas.microsoft.com/office/drawing/2014/main" id="{B7415C86-DE62-4945-A395-DF898FBF7AC5}"/>
              </a:ext>
            </a:extLst>
          </p:cNvPr>
          <p:cNvSpPr>
            <a:spLocks noGrp="1"/>
          </p:cNvSpPr>
          <p:nvPr>
            <p:ph type="body" sz="quarter" idx="11"/>
          </p:nvPr>
        </p:nvSpPr>
        <p:spPr>
          <a:xfrm>
            <a:off x="938215" y="1807224"/>
            <a:ext cx="9666287" cy="40020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02121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76D1F98-C886-4F56-88CE-40E18F388CEB}"/>
              </a:ext>
            </a:extLst>
          </p:cNvPr>
          <p:cNvSpPr>
            <a:spLocks noGrp="1"/>
          </p:cNvSpPr>
          <p:nvPr>
            <p:ph type="pic" sz="quarter" idx="10" hasCustomPrompt="1"/>
          </p:nvPr>
        </p:nvSpPr>
        <p:spPr>
          <a:xfrm>
            <a:off x="1043494" y="576617"/>
            <a:ext cx="10112188" cy="5735638"/>
          </a:xfrm>
        </p:spPr>
        <p:txBody>
          <a:bodyPr/>
          <a:lstStyle>
            <a:lvl1pPr>
              <a:defRPr/>
            </a:lvl1pPr>
          </a:lstStyle>
          <a:p>
            <a:r>
              <a:rPr lang="en-US"/>
              <a:t>Click icon to insert photo</a:t>
            </a:r>
            <a:endParaRPr lang="en-GB"/>
          </a:p>
        </p:txBody>
      </p:sp>
    </p:spTree>
    <p:extLst>
      <p:ext uri="{BB962C8B-B14F-4D97-AF65-F5344CB8AC3E}">
        <p14:creationId xmlns:p14="http://schemas.microsoft.com/office/powerpoint/2010/main" val="2970282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7" name="Chart Placeholder 6">
            <a:extLst>
              <a:ext uri="{FF2B5EF4-FFF2-40B4-BE49-F238E27FC236}">
                <a16:creationId xmlns:a16="http://schemas.microsoft.com/office/drawing/2014/main" id="{1D8A8543-FE01-44CA-8062-423387D862BC}"/>
              </a:ext>
            </a:extLst>
          </p:cNvPr>
          <p:cNvSpPr>
            <a:spLocks noGrp="1"/>
          </p:cNvSpPr>
          <p:nvPr>
            <p:ph type="chart" sz="quarter" idx="10" hasCustomPrompt="1"/>
          </p:nvPr>
        </p:nvSpPr>
        <p:spPr>
          <a:xfrm>
            <a:off x="1043494" y="548643"/>
            <a:ext cx="10101431" cy="5747657"/>
          </a:xfrm>
        </p:spPr>
        <p:txBody>
          <a:bodyPr/>
          <a:lstStyle>
            <a:lvl1pPr>
              <a:defRPr/>
            </a:lvl1pPr>
          </a:lstStyle>
          <a:p>
            <a:r>
              <a:rPr lang="en-US"/>
              <a:t>Click icon to add chart here</a:t>
            </a:r>
            <a:endParaRPr lang="en-GB"/>
          </a:p>
        </p:txBody>
      </p:sp>
    </p:spTree>
    <p:extLst>
      <p:ext uri="{BB962C8B-B14F-4D97-AF65-F5344CB8AC3E}">
        <p14:creationId xmlns:p14="http://schemas.microsoft.com/office/powerpoint/2010/main" val="2935762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5" name="Table Placeholder 4">
            <a:extLst>
              <a:ext uri="{FF2B5EF4-FFF2-40B4-BE49-F238E27FC236}">
                <a16:creationId xmlns:a16="http://schemas.microsoft.com/office/drawing/2014/main" id="{5F177DFB-BF31-47C4-B4CB-85DE2BD613ED}"/>
              </a:ext>
            </a:extLst>
          </p:cNvPr>
          <p:cNvSpPr>
            <a:spLocks noGrp="1"/>
          </p:cNvSpPr>
          <p:nvPr>
            <p:ph type="tbl" sz="quarter" idx="10" hasCustomPrompt="1"/>
          </p:nvPr>
        </p:nvSpPr>
        <p:spPr>
          <a:xfrm>
            <a:off x="1032736" y="534992"/>
            <a:ext cx="10133705" cy="5748337"/>
          </a:xfrm>
        </p:spPr>
        <p:txBody>
          <a:bodyPr/>
          <a:lstStyle>
            <a:lvl1pPr>
              <a:defRPr/>
            </a:lvl1pPr>
          </a:lstStyle>
          <a:p>
            <a:r>
              <a:rPr lang="en-US"/>
              <a:t>Click icon to add table </a:t>
            </a:r>
            <a:endParaRPr lang="en-GB"/>
          </a:p>
        </p:txBody>
      </p:sp>
    </p:spTree>
    <p:extLst>
      <p:ext uri="{BB962C8B-B14F-4D97-AF65-F5344CB8AC3E}">
        <p14:creationId xmlns:p14="http://schemas.microsoft.com/office/powerpoint/2010/main" val="274284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1-Cover-slid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325EE-C06C-BD4F-9DBF-E81E9CC066F4}"/>
              </a:ext>
            </a:extLst>
          </p:cNvPr>
          <p:cNvSpPr>
            <a:spLocks noGrp="1"/>
          </p:cNvSpPr>
          <p:nvPr>
            <p:ph type="ctrTitle" hasCustomPrompt="1"/>
          </p:nvPr>
        </p:nvSpPr>
        <p:spPr>
          <a:xfrm>
            <a:off x="2130290" y="2592666"/>
            <a:ext cx="7749209" cy="1542012"/>
          </a:xfrm>
        </p:spPr>
        <p:txBody>
          <a:bodyPr anchor="t">
            <a:noAutofit/>
          </a:bodyPr>
          <a:lstStyle>
            <a:lvl1pPr algn="l">
              <a:lnSpc>
                <a:spcPct val="100000"/>
              </a:lnSpc>
              <a:defRPr sz="3375" b="1" spc="-75" baseline="0">
                <a:solidFill>
                  <a:schemeClr val="bg2"/>
                </a:solidFill>
                <a:latin typeface="+mj-lt"/>
              </a:defRPr>
            </a:lvl1pPr>
          </a:lstStyle>
          <a:p>
            <a:r>
              <a:rPr lang="en-US"/>
              <a:t>nuffieldfoundation.org</a:t>
            </a:r>
          </a:p>
        </p:txBody>
      </p:sp>
      <p:sp>
        <p:nvSpPr>
          <p:cNvPr id="3" name="Subtitle 2">
            <a:extLst>
              <a:ext uri="{FF2B5EF4-FFF2-40B4-BE49-F238E27FC236}">
                <a16:creationId xmlns:a16="http://schemas.microsoft.com/office/drawing/2014/main" id="{23F7494F-89D6-D74B-9A5E-E2516D30CCB1}"/>
              </a:ext>
            </a:extLst>
          </p:cNvPr>
          <p:cNvSpPr>
            <a:spLocks noGrp="1"/>
          </p:cNvSpPr>
          <p:nvPr>
            <p:ph type="subTitle" idx="1" hasCustomPrompt="1"/>
          </p:nvPr>
        </p:nvSpPr>
        <p:spPr>
          <a:xfrm>
            <a:off x="2120348" y="3660756"/>
            <a:ext cx="7749211" cy="1759226"/>
          </a:xfrm>
          <a:prstGeom prst="rect">
            <a:avLst/>
          </a:prstGeom>
        </p:spPr>
        <p:txBody>
          <a:bodyPr anchor="t">
            <a:normAutofit/>
          </a:bodyPr>
          <a:lstStyle>
            <a:lvl1pPr marL="0" indent="0" algn="l">
              <a:lnSpc>
                <a:spcPts val="3000"/>
              </a:lnSpc>
              <a:buNone/>
              <a:defRPr sz="3375" b="1">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a:t>
            </a:r>
            <a:r>
              <a:rPr lang="en-US" err="1"/>
              <a:t>NuffieldFound</a:t>
            </a:r>
            <a:endParaRPr lang="en-US"/>
          </a:p>
        </p:txBody>
      </p:sp>
      <p:sp>
        <p:nvSpPr>
          <p:cNvPr id="21" name="Oval 20">
            <a:extLst>
              <a:ext uri="{FF2B5EF4-FFF2-40B4-BE49-F238E27FC236}">
                <a16:creationId xmlns:a16="http://schemas.microsoft.com/office/drawing/2014/main" id="{937D56BB-FE20-F64C-A820-DFB976EDFF6D}"/>
              </a:ext>
            </a:extLst>
          </p:cNvPr>
          <p:cNvSpPr>
            <a:spLocks noChangeAspect="1"/>
          </p:cNvSpPr>
          <p:nvPr userDrawn="1"/>
        </p:nvSpPr>
        <p:spPr>
          <a:xfrm>
            <a:off x="-3995531" y="3298152"/>
            <a:ext cx="5508000" cy="5508000"/>
          </a:xfrm>
          <a:prstGeom prst="ellipse">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a:ln>
                  <a:solidFill>
                    <a:sysClr val="windowText" lastClr="000000"/>
                  </a:solidFill>
                </a:ln>
              </a:rPr>
              <a:t> </a:t>
            </a:r>
          </a:p>
        </p:txBody>
      </p:sp>
      <p:grpSp>
        <p:nvGrpSpPr>
          <p:cNvPr id="33" name="Group 32">
            <a:extLst>
              <a:ext uri="{FF2B5EF4-FFF2-40B4-BE49-F238E27FC236}">
                <a16:creationId xmlns:a16="http://schemas.microsoft.com/office/drawing/2014/main" id="{E4D0CCB2-5A71-954B-A94F-DF0F929BDEB3}"/>
              </a:ext>
            </a:extLst>
          </p:cNvPr>
          <p:cNvGrpSpPr/>
          <p:nvPr userDrawn="1"/>
        </p:nvGrpSpPr>
        <p:grpSpPr>
          <a:xfrm>
            <a:off x="8070579" y="-189242"/>
            <a:ext cx="4293701" cy="4340143"/>
            <a:chOff x="8070577" y="-189242"/>
            <a:chExt cx="4293701" cy="4340143"/>
          </a:xfrm>
        </p:grpSpPr>
        <p:cxnSp>
          <p:nvCxnSpPr>
            <p:cNvPr id="22" name="Elbow Connector 21">
              <a:extLst>
                <a:ext uri="{FF2B5EF4-FFF2-40B4-BE49-F238E27FC236}">
                  <a16:creationId xmlns:a16="http://schemas.microsoft.com/office/drawing/2014/main" id="{949A9FA9-E90E-BD44-951D-5091B3CA0D1F}"/>
                </a:ext>
              </a:extLst>
            </p:cNvPr>
            <p:cNvCxnSpPr>
              <a:cxnSpLocks/>
            </p:cNvCxnSpPr>
            <p:nvPr userDrawn="1"/>
          </p:nvCxnSpPr>
          <p:spPr>
            <a:xfrm rot="16200000" flipH="1">
              <a:off x="9646841" y="2506887"/>
              <a:ext cx="2214602" cy="1073425"/>
            </a:xfrm>
            <a:prstGeom prst="bentConnector3">
              <a:avLst>
                <a:gd name="adj1" fmla="val 50000"/>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Elbow Connector 23">
              <a:extLst>
                <a:ext uri="{FF2B5EF4-FFF2-40B4-BE49-F238E27FC236}">
                  <a16:creationId xmlns:a16="http://schemas.microsoft.com/office/drawing/2014/main" id="{EA29ED23-9A1E-B041-B510-139824FD6B7D}"/>
                </a:ext>
              </a:extLst>
            </p:cNvPr>
            <p:cNvCxnSpPr>
              <a:cxnSpLocks/>
            </p:cNvCxnSpPr>
            <p:nvPr userDrawn="1"/>
          </p:nvCxnSpPr>
          <p:spPr>
            <a:xfrm rot="16200000" flipH="1">
              <a:off x="7499989" y="381346"/>
              <a:ext cx="2214602" cy="1073425"/>
            </a:xfrm>
            <a:prstGeom prst="bentConnector3">
              <a:avLst>
                <a:gd name="adj1" fmla="val 50000"/>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A6E5E28-098A-B74F-9B49-8085A044DDD2}"/>
                </a:ext>
              </a:extLst>
            </p:cNvPr>
            <p:cNvCxnSpPr>
              <a:cxnSpLocks/>
            </p:cNvCxnSpPr>
            <p:nvPr userDrawn="1"/>
          </p:nvCxnSpPr>
          <p:spPr>
            <a:xfrm flipH="1">
              <a:off x="9124129" y="1966114"/>
              <a:ext cx="1152932" cy="0"/>
            </a:xfrm>
            <a:prstGeom prst="line">
              <a:avLst/>
            </a:prstGeom>
            <a:ln w="11430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967877C-67D6-A647-9C17-D6B6FC42C0F8}"/>
                </a:ext>
              </a:extLst>
            </p:cNvPr>
            <p:cNvCxnSpPr/>
            <p:nvPr userDrawn="1"/>
          </p:nvCxnSpPr>
          <p:spPr>
            <a:xfrm flipH="1">
              <a:off x="11290855" y="4094921"/>
              <a:ext cx="1073423" cy="0"/>
            </a:xfrm>
            <a:prstGeom prst="line">
              <a:avLst/>
            </a:prstGeom>
            <a:ln w="114300"/>
          </p:spPr>
          <p:style>
            <a:lnRef idx="1">
              <a:schemeClr val="accent1"/>
            </a:lnRef>
            <a:fillRef idx="0">
              <a:schemeClr val="accent1"/>
            </a:fillRef>
            <a:effectRef idx="0">
              <a:schemeClr val="accent1"/>
            </a:effectRef>
            <a:fontRef idx="minor">
              <a:schemeClr val="tx1"/>
            </a:fontRef>
          </p:style>
        </p:cxnSp>
      </p:grpSp>
      <p:pic>
        <p:nvPicPr>
          <p:cNvPr id="31" name="Picture 30">
            <a:extLst>
              <a:ext uri="{FF2B5EF4-FFF2-40B4-BE49-F238E27FC236}">
                <a16:creationId xmlns:a16="http://schemas.microsoft.com/office/drawing/2014/main" id="{DFA50F97-ABF1-0841-B988-3C6881B99AC3}"/>
              </a:ext>
            </a:extLst>
          </p:cNvPr>
          <p:cNvPicPr>
            <a:picLocks noChangeAspect="1"/>
          </p:cNvPicPr>
          <p:nvPr userDrawn="1"/>
        </p:nvPicPr>
        <p:blipFill>
          <a:blip r:embed="rId2"/>
          <a:stretch>
            <a:fillRect/>
          </a:stretch>
        </p:blipFill>
        <p:spPr>
          <a:xfrm>
            <a:off x="356151" y="569309"/>
            <a:ext cx="2278800" cy="1617666"/>
          </a:xfrm>
          <a:prstGeom prst="rect">
            <a:avLst/>
          </a:prstGeom>
        </p:spPr>
      </p:pic>
    </p:spTree>
    <p:extLst>
      <p:ext uri="{BB962C8B-B14F-4D97-AF65-F5344CB8AC3E}">
        <p14:creationId xmlns:p14="http://schemas.microsoft.com/office/powerpoint/2010/main" val="552068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46E0D9-5FF1-5E48-8355-4360757CB387}"/>
              </a:ext>
            </a:extLst>
          </p:cNvPr>
          <p:cNvSpPr>
            <a:spLocks noGrp="1"/>
          </p:cNvSpPr>
          <p:nvPr>
            <p:ph type="title"/>
          </p:nvPr>
        </p:nvSpPr>
        <p:spPr>
          <a:xfrm>
            <a:off x="937591" y="683178"/>
            <a:ext cx="9673200" cy="741600"/>
          </a:xfrm>
          <a:prstGeom prst="rect">
            <a:avLst/>
          </a:prstGeom>
        </p:spPr>
        <p:txBody>
          <a:bodyPr vert="horz" lIns="91440" tIns="45720" rIns="91440" bIns="45720" rtlCol="0" anchor="t">
            <a:normAutofit/>
          </a:bodyPr>
          <a:lstStyle/>
          <a:p>
            <a:endParaRPr lang="en-US"/>
          </a:p>
        </p:txBody>
      </p:sp>
      <p:sp>
        <p:nvSpPr>
          <p:cNvPr id="14" name="Footer Placeholder 13">
            <a:extLst>
              <a:ext uri="{FF2B5EF4-FFF2-40B4-BE49-F238E27FC236}">
                <a16:creationId xmlns:a16="http://schemas.microsoft.com/office/drawing/2014/main" id="{1A262345-9922-2546-A581-8E4F02981306}"/>
              </a:ext>
            </a:extLst>
          </p:cNvPr>
          <p:cNvSpPr>
            <a:spLocks noGrp="1"/>
          </p:cNvSpPr>
          <p:nvPr>
            <p:ph type="ftr" sz="quarter" idx="3"/>
          </p:nvPr>
        </p:nvSpPr>
        <p:spPr>
          <a:xfrm>
            <a:off x="937589" y="6191762"/>
            <a:ext cx="4114800" cy="365125"/>
          </a:xfrm>
          <a:prstGeom prst="rect">
            <a:avLst/>
          </a:prstGeom>
        </p:spPr>
        <p:txBody>
          <a:bodyPr vert="horz" lIns="91440" tIns="45720" rIns="91440" bIns="45720" rtlCol="0" anchor="ctr"/>
          <a:lstStyle>
            <a:lvl1pPr algn="l">
              <a:defRPr sz="1050">
                <a:solidFill>
                  <a:schemeClr val="tx1"/>
                </a:solidFill>
              </a:defRPr>
            </a:lvl1pPr>
          </a:lstStyle>
          <a:p>
            <a:r>
              <a:rPr lang="en-US"/>
              <a:t>Presentation name or other key info. here</a:t>
            </a:r>
          </a:p>
        </p:txBody>
      </p:sp>
      <p:sp>
        <p:nvSpPr>
          <p:cNvPr id="23" name="Text Placeholder 22">
            <a:extLst>
              <a:ext uri="{FF2B5EF4-FFF2-40B4-BE49-F238E27FC236}">
                <a16:creationId xmlns:a16="http://schemas.microsoft.com/office/drawing/2014/main" id="{27FBAD23-659F-DD40-A3EA-54EAF3747A2E}"/>
              </a:ext>
            </a:extLst>
          </p:cNvPr>
          <p:cNvSpPr>
            <a:spLocks noGrp="1"/>
          </p:cNvSpPr>
          <p:nvPr>
            <p:ph type="body" idx="1"/>
          </p:nvPr>
        </p:nvSpPr>
        <p:spPr>
          <a:xfrm>
            <a:off x="937591" y="1514475"/>
            <a:ext cx="9666911" cy="40020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698505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72" r:id="rId4"/>
    <p:sldLayoutId id="2147483666" r:id="rId5"/>
    <p:sldLayoutId id="2147483667" r:id="rId6"/>
    <p:sldLayoutId id="2147483668" r:id="rId7"/>
    <p:sldLayoutId id="2147483669" r:id="rId8"/>
    <p:sldLayoutId id="2147483671" r:id="rId9"/>
  </p:sldLayoutIdLst>
  <p:hf sldNum="0" hdr="0" dt="0"/>
  <p:txStyles>
    <p:titleStyle>
      <a:lvl1pPr algn="l" defTabSz="685800" rtl="0" eaLnBrk="1" latinLnBrk="0" hangingPunct="1">
        <a:lnSpc>
          <a:spcPct val="90000"/>
        </a:lnSpc>
        <a:spcBef>
          <a:spcPct val="0"/>
        </a:spcBef>
        <a:buNone/>
        <a:defRPr sz="2700" b="1" kern="1200" spc="-38" baseline="0">
          <a:solidFill>
            <a:schemeClr val="tx1"/>
          </a:solidFill>
          <a:latin typeface="+mj-lt"/>
          <a:ea typeface="+mj-ea"/>
          <a:cs typeface="+mj-cs"/>
        </a:defRPr>
      </a:lvl1pPr>
    </p:titleStyle>
    <p:bodyStyle>
      <a:lvl1pPr marL="337500" indent="-337500" algn="l" defTabSz="685800" rtl="0" eaLnBrk="1" latinLnBrk="0" hangingPunct="1">
        <a:lnSpc>
          <a:spcPts val="3000"/>
        </a:lnSpc>
        <a:spcBef>
          <a:spcPts val="750"/>
        </a:spcBef>
        <a:buFont typeface="Arial" panose="020B0604020202020204" pitchFamily="34" charset="0"/>
        <a:buChar char="•"/>
        <a:defRPr sz="2100" kern="1200">
          <a:solidFill>
            <a:schemeClr val="tx1"/>
          </a:solidFill>
          <a:latin typeface="+mn-lt"/>
          <a:ea typeface="+mn-ea"/>
          <a:cs typeface="+mn-cs"/>
        </a:defRPr>
      </a:lvl1pPr>
      <a:lvl2pPr marL="337500" indent="-337500" algn="l" defTabSz="685800" rtl="0" eaLnBrk="1" latinLnBrk="0" hangingPunct="1">
        <a:lnSpc>
          <a:spcPts val="3000"/>
        </a:lnSpc>
        <a:spcBef>
          <a:spcPts val="750"/>
        </a:spcBef>
        <a:buFont typeface="Arial" panose="020B0604020202020204" pitchFamily="34" charset="0"/>
        <a:buChar char="•"/>
        <a:defRPr sz="2100" kern="1200">
          <a:solidFill>
            <a:schemeClr val="tx1"/>
          </a:solidFill>
          <a:latin typeface="+mn-lt"/>
          <a:ea typeface="+mn-ea"/>
          <a:cs typeface="+mn-cs"/>
        </a:defRPr>
      </a:lvl2pPr>
      <a:lvl3pPr marL="337500" indent="-337500" algn="l" defTabSz="685800" rtl="0" eaLnBrk="1" latinLnBrk="0" hangingPunct="1">
        <a:lnSpc>
          <a:spcPts val="3000"/>
        </a:lnSpc>
        <a:spcBef>
          <a:spcPts val="750"/>
        </a:spcBef>
        <a:buFont typeface="Arial" panose="020B0604020202020204" pitchFamily="34" charset="0"/>
        <a:buChar char="•"/>
        <a:defRPr sz="2100" kern="1200">
          <a:solidFill>
            <a:schemeClr val="tx1"/>
          </a:solidFill>
          <a:latin typeface="+mn-lt"/>
          <a:ea typeface="+mn-ea"/>
          <a:cs typeface="+mn-cs"/>
        </a:defRPr>
      </a:lvl3pPr>
      <a:lvl4pPr marL="337500" indent="-337500" algn="l" defTabSz="685800" rtl="0" eaLnBrk="1" latinLnBrk="0" hangingPunct="1">
        <a:lnSpc>
          <a:spcPts val="3000"/>
        </a:lnSpc>
        <a:spcBef>
          <a:spcPts val="750"/>
        </a:spcBef>
        <a:buFont typeface="Arial" panose="020B0604020202020204" pitchFamily="34" charset="0"/>
        <a:buChar char="•"/>
        <a:defRPr sz="2100" kern="1200">
          <a:solidFill>
            <a:schemeClr val="tx1"/>
          </a:solidFill>
          <a:latin typeface="+mn-lt"/>
          <a:ea typeface="+mn-ea"/>
          <a:cs typeface="+mn-cs"/>
        </a:defRPr>
      </a:lvl4pPr>
      <a:lvl5pPr marL="337500" indent="-337500" algn="l" defTabSz="685800" rtl="0" eaLnBrk="1" latinLnBrk="0" hangingPunct="1">
        <a:lnSpc>
          <a:spcPts val="3000"/>
        </a:lnSpc>
        <a:spcBef>
          <a:spcPts val="750"/>
        </a:spcBef>
        <a:buFont typeface="Arial" panose="020B0604020202020204" pitchFamily="34" charset="0"/>
        <a:buChar char="•"/>
        <a:defRPr sz="21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placeofwork.uk/"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placeofwork.uk/"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1226E-315F-0240-A826-9B19213DE33F}"/>
              </a:ext>
            </a:extLst>
          </p:cNvPr>
          <p:cNvSpPr>
            <a:spLocks noGrp="1"/>
          </p:cNvSpPr>
          <p:nvPr>
            <p:ph type="ctrTitle"/>
          </p:nvPr>
        </p:nvSpPr>
        <p:spPr>
          <a:xfrm>
            <a:off x="2130290" y="2592666"/>
            <a:ext cx="7953162" cy="1542012"/>
          </a:xfrm>
        </p:spPr>
        <p:txBody>
          <a:bodyPr/>
          <a:lstStyle/>
          <a:p>
            <a:r>
              <a:rPr lang="en-US" sz="3350" dirty="0">
                <a:cs typeface="Arial"/>
              </a:rPr>
              <a:t>Nuffield Future Researchers 2020</a:t>
            </a:r>
            <a:br>
              <a:rPr lang="en-US" sz="3350" dirty="0">
                <a:cs typeface="Arial"/>
              </a:rPr>
            </a:br>
            <a:r>
              <a:rPr lang="en-US" sz="2800" dirty="0">
                <a:cs typeface="Arial"/>
              </a:rPr>
              <a:t>Introduction to [Insert Project Supervisor name]</a:t>
            </a:r>
            <a:endParaRPr lang="en-US" sz="3350" dirty="0">
              <a:cs typeface="Arial"/>
            </a:endParaRPr>
          </a:p>
        </p:txBody>
      </p:sp>
      <p:sp>
        <p:nvSpPr>
          <p:cNvPr id="3" name="Subtitle 2">
            <a:extLst>
              <a:ext uri="{FF2B5EF4-FFF2-40B4-BE49-F238E27FC236}">
                <a16:creationId xmlns:a16="http://schemas.microsoft.com/office/drawing/2014/main" id="{274DC91E-4A48-1744-8779-8CDD1E6C85A7}"/>
              </a:ext>
            </a:extLst>
          </p:cNvPr>
          <p:cNvSpPr>
            <a:spLocks noGrp="1"/>
          </p:cNvSpPr>
          <p:nvPr>
            <p:ph type="subTitle" idx="1"/>
          </p:nvPr>
        </p:nvSpPr>
        <p:spPr>
          <a:xfrm>
            <a:off x="2120348" y="4150899"/>
            <a:ext cx="7749211" cy="1197278"/>
          </a:xfrm>
        </p:spPr>
        <p:txBody>
          <a:bodyPr>
            <a:normAutofit/>
          </a:bodyPr>
          <a:lstStyle/>
          <a:p>
            <a:r>
              <a:rPr lang="en-US" dirty="0"/>
              <a:t>[Insert Project Supervisor job title]</a:t>
            </a:r>
          </a:p>
          <a:p>
            <a:r>
              <a:rPr lang="en-US" dirty="0"/>
              <a:t>[Insert Project Supervisor </a:t>
            </a:r>
            <a:r>
              <a:rPr lang="en-US" dirty="0" err="1"/>
              <a:t>organisation</a:t>
            </a:r>
            <a:r>
              <a:rPr lang="en-US" dirty="0"/>
              <a:t>/institution]</a:t>
            </a:r>
          </a:p>
          <a:p>
            <a:endParaRPr lang="en-US" dirty="0"/>
          </a:p>
        </p:txBody>
      </p:sp>
    </p:spTree>
    <p:extLst>
      <p:ext uri="{BB962C8B-B14F-4D97-AF65-F5344CB8AC3E}">
        <p14:creationId xmlns:p14="http://schemas.microsoft.com/office/powerpoint/2010/main" val="28697820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EE0D0-2FB7-7E4C-9932-7CC9663BC707}"/>
              </a:ext>
            </a:extLst>
          </p:cNvPr>
          <p:cNvSpPr>
            <a:spLocks noGrp="1"/>
          </p:cNvSpPr>
          <p:nvPr>
            <p:ph type="title"/>
          </p:nvPr>
        </p:nvSpPr>
        <p:spPr/>
        <p:txBody>
          <a:bodyPr>
            <a:normAutofit fontScale="90000"/>
          </a:bodyPr>
          <a:lstStyle/>
          <a:p>
            <a:r>
              <a:rPr lang="en-US" dirty="0">
                <a:ea typeface="+mj-lt"/>
                <a:cs typeface="+mj-lt"/>
              </a:rPr>
              <a:t>About me</a:t>
            </a:r>
            <a:br>
              <a:rPr lang="en-US" dirty="0">
                <a:ea typeface="+mj-lt"/>
                <a:cs typeface="+mj-lt"/>
              </a:rPr>
            </a:br>
            <a:endParaRPr lang="en-GB" dirty="0">
              <a:cs typeface="Arial"/>
            </a:endParaRPr>
          </a:p>
        </p:txBody>
      </p:sp>
      <p:sp>
        <p:nvSpPr>
          <p:cNvPr id="3" name="Footer Placeholder 2">
            <a:extLst>
              <a:ext uri="{FF2B5EF4-FFF2-40B4-BE49-F238E27FC236}">
                <a16:creationId xmlns:a16="http://schemas.microsoft.com/office/drawing/2014/main" id="{DD602342-57DD-2241-BB09-75CBAF4F8C17}"/>
              </a:ext>
            </a:extLst>
          </p:cNvPr>
          <p:cNvSpPr>
            <a:spLocks noGrp="1"/>
          </p:cNvSpPr>
          <p:nvPr>
            <p:ph type="ftr" sz="quarter" idx="10"/>
          </p:nvPr>
        </p:nvSpPr>
        <p:spPr>
          <a:xfrm>
            <a:off x="931303" y="6174822"/>
            <a:ext cx="4736701" cy="365125"/>
          </a:xfrm>
        </p:spPr>
        <p:txBody>
          <a:bodyPr/>
          <a:lstStyle/>
          <a:p>
            <a:r>
              <a:rPr lang="en-US" dirty="0"/>
              <a:t>Nuffield Future Researchers: Introducing…Your Project Supervisor</a:t>
            </a:r>
          </a:p>
        </p:txBody>
      </p:sp>
      <p:sp>
        <p:nvSpPr>
          <p:cNvPr id="4" name="Text Placeholder 3">
            <a:extLst>
              <a:ext uri="{FF2B5EF4-FFF2-40B4-BE49-F238E27FC236}">
                <a16:creationId xmlns:a16="http://schemas.microsoft.com/office/drawing/2014/main" id="{8AAECEAF-CE95-1143-AEAC-E12FD0A0DBF1}"/>
              </a:ext>
            </a:extLst>
          </p:cNvPr>
          <p:cNvSpPr>
            <a:spLocks noGrp="1"/>
          </p:cNvSpPr>
          <p:nvPr>
            <p:ph type="body" sz="quarter" idx="11"/>
          </p:nvPr>
        </p:nvSpPr>
        <p:spPr>
          <a:xfrm>
            <a:off x="931303" y="1127051"/>
            <a:ext cx="7523765" cy="4625164"/>
          </a:xfrm>
        </p:spPr>
        <p:txBody>
          <a:bodyPr vert="horz" lIns="68580" tIns="34290" rIns="68580" bIns="34290" rtlCol="0" anchor="t">
            <a:noAutofit/>
          </a:bodyPr>
          <a:lstStyle/>
          <a:p>
            <a:pPr marL="0" indent="0">
              <a:lnSpc>
                <a:spcPct val="100000"/>
              </a:lnSpc>
              <a:spcBef>
                <a:spcPts val="0"/>
              </a:spcBef>
              <a:buNone/>
            </a:pPr>
            <a:r>
              <a:rPr lang="en-US" sz="2000" i="1" dirty="0">
                <a:solidFill>
                  <a:srgbClr val="0B5459"/>
                </a:solidFill>
                <a:cs typeface="Arial"/>
              </a:rPr>
              <a:t>Try to give a sense of who you are by providing details such as: -</a:t>
            </a:r>
          </a:p>
          <a:p>
            <a:pPr marL="337185" indent="-337185">
              <a:lnSpc>
                <a:spcPct val="100000"/>
              </a:lnSpc>
              <a:spcBef>
                <a:spcPts val="0"/>
              </a:spcBef>
            </a:pPr>
            <a:r>
              <a:rPr lang="en-US" sz="2000" dirty="0">
                <a:solidFill>
                  <a:srgbClr val="0B5459"/>
                </a:solidFill>
                <a:cs typeface="Arial"/>
              </a:rPr>
              <a:t>How long have you worked in this role?</a:t>
            </a:r>
          </a:p>
          <a:p>
            <a:pPr marL="337185" indent="-337185">
              <a:lnSpc>
                <a:spcPct val="100000"/>
              </a:lnSpc>
              <a:spcBef>
                <a:spcPts val="0"/>
              </a:spcBef>
            </a:pPr>
            <a:endParaRPr lang="en-US" sz="2000" dirty="0">
              <a:solidFill>
                <a:srgbClr val="0B5459"/>
              </a:solidFill>
              <a:cs typeface="Arial"/>
            </a:endParaRPr>
          </a:p>
          <a:p>
            <a:pPr marL="337185" indent="-337185">
              <a:lnSpc>
                <a:spcPct val="100000"/>
              </a:lnSpc>
              <a:spcBef>
                <a:spcPts val="0"/>
              </a:spcBef>
            </a:pPr>
            <a:r>
              <a:rPr lang="en-US" sz="2000" dirty="0">
                <a:solidFill>
                  <a:srgbClr val="0B5459"/>
                </a:solidFill>
                <a:cs typeface="Arial"/>
              </a:rPr>
              <a:t>What is your area(s) of research?</a:t>
            </a:r>
          </a:p>
          <a:p>
            <a:pPr marL="337185" indent="-337185">
              <a:lnSpc>
                <a:spcPct val="100000"/>
              </a:lnSpc>
              <a:spcBef>
                <a:spcPts val="0"/>
              </a:spcBef>
            </a:pPr>
            <a:endParaRPr lang="en-US" sz="2000" dirty="0">
              <a:solidFill>
                <a:srgbClr val="0B5459"/>
              </a:solidFill>
              <a:cs typeface="Arial"/>
            </a:endParaRPr>
          </a:p>
          <a:p>
            <a:pPr marL="337185" indent="-337185">
              <a:lnSpc>
                <a:spcPct val="100000"/>
              </a:lnSpc>
              <a:spcBef>
                <a:spcPts val="0"/>
              </a:spcBef>
            </a:pPr>
            <a:r>
              <a:rPr lang="en-US" sz="2000" dirty="0">
                <a:solidFill>
                  <a:srgbClr val="0B5459"/>
                </a:solidFill>
                <a:cs typeface="Arial"/>
              </a:rPr>
              <a:t>What did you study as an undergraduate (and where)?</a:t>
            </a:r>
          </a:p>
          <a:p>
            <a:pPr marL="337185" indent="-337185">
              <a:lnSpc>
                <a:spcPct val="100000"/>
              </a:lnSpc>
              <a:spcBef>
                <a:spcPts val="0"/>
              </a:spcBef>
            </a:pPr>
            <a:endParaRPr lang="en-US" sz="2000" dirty="0">
              <a:solidFill>
                <a:srgbClr val="0B5459"/>
              </a:solidFill>
              <a:cs typeface="Arial"/>
            </a:endParaRPr>
          </a:p>
          <a:p>
            <a:pPr marL="337185" indent="-337185">
              <a:lnSpc>
                <a:spcPct val="100000"/>
              </a:lnSpc>
              <a:spcBef>
                <a:spcPts val="0"/>
              </a:spcBef>
            </a:pPr>
            <a:r>
              <a:rPr lang="en-US" sz="2000" dirty="0">
                <a:solidFill>
                  <a:srgbClr val="0B5459"/>
                </a:solidFill>
                <a:cs typeface="Arial"/>
              </a:rPr>
              <a:t>What’s been the best thing you’ve discovered as a researcher? </a:t>
            </a:r>
            <a:r>
              <a:rPr lang="en-US" sz="1600" dirty="0">
                <a:solidFill>
                  <a:srgbClr val="0B5459"/>
                </a:solidFill>
                <a:cs typeface="Arial"/>
              </a:rPr>
              <a:t>(To help bring your work to life!)</a:t>
            </a:r>
          </a:p>
          <a:p>
            <a:pPr marL="337185" indent="-337185">
              <a:lnSpc>
                <a:spcPct val="100000"/>
              </a:lnSpc>
              <a:spcBef>
                <a:spcPts val="0"/>
              </a:spcBef>
            </a:pPr>
            <a:endParaRPr lang="en-US" sz="2000" dirty="0">
              <a:solidFill>
                <a:srgbClr val="0B5459"/>
              </a:solidFill>
              <a:cs typeface="Arial"/>
            </a:endParaRPr>
          </a:p>
          <a:p>
            <a:pPr marL="337185" indent="-337185">
              <a:lnSpc>
                <a:spcPct val="100000"/>
              </a:lnSpc>
              <a:spcBef>
                <a:spcPts val="0"/>
              </a:spcBef>
            </a:pPr>
            <a:r>
              <a:rPr lang="en-US" sz="2000" dirty="0">
                <a:solidFill>
                  <a:srgbClr val="0B5459"/>
                </a:solidFill>
                <a:cs typeface="Arial"/>
              </a:rPr>
              <a:t>Here are some useful links so you can find out more about:</a:t>
            </a:r>
          </a:p>
          <a:p>
            <a:pPr marL="714375" lvl="5" indent="-336550">
              <a:lnSpc>
                <a:spcPct val="100000"/>
              </a:lnSpc>
              <a:spcBef>
                <a:spcPts val="0"/>
              </a:spcBef>
              <a:buFont typeface="Courier New" panose="02070309020205020404" pitchFamily="49" charset="0"/>
              <a:buChar char="o"/>
            </a:pPr>
            <a:r>
              <a:rPr lang="en-US" sz="1600" dirty="0">
                <a:solidFill>
                  <a:srgbClr val="0B5459"/>
                </a:solidFill>
                <a:cs typeface="Arial"/>
              </a:rPr>
              <a:t>Where I work &gt;&gt; </a:t>
            </a:r>
            <a:r>
              <a:rPr lang="en-US" sz="1600" u="sng" dirty="0">
                <a:solidFill>
                  <a:srgbClr val="0B5459"/>
                </a:solidFill>
                <a:cs typeface="Arial"/>
                <a:hlinkClick r:id="rId2">
                  <a:extLst>
                    <a:ext uri="{A12FA001-AC4F-418D-AE19-62706E023703}">
                      <ahyp:hlinkClr xmlns:ahyp="http://schemas.microsoft.com/office/drawing/2018/hyperlinkcolor" val="tx"/>
                    </a:ext>
                  </a:extLst>
                </a:hlinkClick>
              </a:rPr>
              <a:t>www.placeofwork.uk</a:t>
            </a:r>
            <a:r>
              <a:rPr lang="en-US" sz="1600" u="sng" dirty="0">
                <a:solidFill>
                  <a:srgbClr val="0B5459"/>
                </a:solidFill>
                <a:cs typeface="Arial"/>
              </a:rPr>
              <a:t>/department</a:t>
            </a:r>
            <a:endParaRPr lang="en-US" sz="1600" dirty="0">
              <a:solidFill>
                <a:srgbClr val="0B5459"/>
              </a:solidFill>
              <a:cs typeface="Arial"/>
            </a:endParaRPr>
          </a:p>
          <a:p>
            <a:pPr marL="714375" lvl="5" indent="-336550">
              <a:lnSpc>
                <a:spcPct val="100000"/>
              </a:lnSpc>
              <a:spcBef>
                <a:spcPts val="0"/>
              </a:spcBef>
              <a:buFont typeface="Courier New" panose="02070309020205020404" pitchFamily="49" charset="0"/>
              <a:buChar char="o"/>
            </a:pPr>
            <a:r>
              <a:rPr lang="en-US" sz="1600" dirty="0">
                <a:solidFill>
                  <a:srgbClr val="0B5459"/>
                </a:solidFill>
                <a:cs typeface="Arial"/>
              </a:rPr>
              <a:t>Me &gt;&gt; LinkedIn profile </a:t>
            </a:r>
          </a:p>
          <a:p>
            <a:pPr marL="714375" lvl="5" indent="-336550">
              <a:lnSpc>
                <a:spcPct val="100000"/>
              </a:lnSpc>
              <a:spcBef>
                <a:spcPts val="0"/>
              </a:spcBef>
              <a:buFont typeface="Courier New" panose="02070309020205020404" pitchFamily="49" charset="0"/>
              <a:buChar char="o"/>
            </a:pPr>
            <a:r>
              <a:rPr lang="en-US" sz="1600" dirty="0">
                <a:solidFill>
                  <a:srgbClr val="0B5459"/>
                </a:solidFill>
                <a:cs typeface="Arial"/>
              </a:rPr>
              <a:t>Relevant professional social media accounts </a:t>
            </a:r>
            <a:r>
              <a:rPr lang="en-US" sz="1600" dirty="0" err="1">
                <a:solidFill>
                  <a:srgbClr val="0B5459"/>
                </a:solidFill>
                <a:cs typeface="Arial"/>
              </a:rPr>
              <a:t>etc</a:t>
            </a:r>
            <a:r>
              <a:rPr lang="en-US" sz="1600" dirty="0">
                <a:solidFill>
                  <a:srgbClr val="0B5459"/>
                </a:solidFill>
                <a:cs typeface="Arial"/>
              </a:rPr>
              <a:t>…</a:t>
            </a:r>
          </a:p>
          <a:p>
            <a:pPr marL="337185" indent="-337185">
              <a:lnSpc>
                <a:spcPct val="100000"/>
              </a:lnSpc>
              <a:spcBef>
                <a:spcPts val="0"/>
              </a:spcBef>
            </a:pPr>
            <a:endParaRPr lang="en-US" sz="2000" dirty="0">
              <a:solidFill>
                <a:srgbClr val="0B5459"/>
              </a:solidFill>
              <a:cs typeface="Arial"/>
            </a:endParaRPr>
          </a:p>
          <a:p>
            <a:pPr marL="337185" indent="-337185">
              <a:lnSpc>
                <a:spcPct val="100000"/>
              </a:lnSpc>
              <a:spcBef>
                <a:spcPts val="600"/>
              </a:spcBef>
              <a:spcAft>
                <a:spcPts val="600"/>
              </a:spcAft>
            </a:pPr>
            <a:endParaRPr lang="en-GB" sz="2000" dirty="0">
              <a:solidFill>
                <a:srgbClr val="0B5459"/>
              </a:solidFill>
            </a:endParaRPr>
          </a:p>
        </p:txBody>
      </p:sp>
      <p:pic>
        <p:nvPicPr>
          <p:cNvPr id="6" name="Picture 5">
            <a:extLst>
              <a:ext uri="{FF2B5EF4-FFF2-40B4-BE49-F238E27FC236}">
                <a16:creationId xmlns:a16="http://schemas.microsoft.com/office/drawing/2014/main" id="{AA0A6217-B6C6-451B-994A-2E985EB288C7}"/>
              </a:ext>
            </a:extLst>
          </p:cNvPr>
          <p:cNvPicPr>
            <a:picLocks noChangeAspect="1"/>
          </p:cNvPicPr>
          <p:nvPr/>
        </p:nvPicPr>
        <p:blipFill>
          <a:blip r:embed="rId3"/>
          <a:srcRect/>
          <a:stretch/>
        </p:blipFill>
        <p:spPr>
          <a:xfrm>
            <a:off x="8655485" y="1654046"/>
            <a:ext cx="3105369" cy="3105369"/>
          </a:xfrm>
          <a:prstGeom prst="rect">
            <a:avLst/>
          </a:prstGeom>
        </p:spPr>
      </p:pic>
    </p:spTree>
    <p:extLst>
      <p:ext uri="{BB962C8B-B14F-4D97-AF65-F5344CB8AC3E}">
        <p14:creationId xmlns:p14="http://schemas.microsoft.com/office/powerpoint/2010/main" val="3672348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EE0D0-2FB7-7E4C-9932-7CC9663BC707}"/>
              </a:ext>
            </a:extLst>
          </p:cNvPr>
          <p:cNvSpPr>
            <a:spLocks noGrp="1"/>
          </p:cNvSpPr>
          <p:nvPr>
            <p:ph type="title"/>
          </p:nvPr>
        </p:nvSpPr>
        <p:spPr/>
        <p:txBody>
          <a:bodyPr>
            <a:normAutofit fontScale="90000"/>
          </a:bodyPr>
          <a:lstStyle/>
          <a:p>
            <a:r>
              <a:rPr lang="en-US" dirty="0">
                <a:ea typeface="+mj-lt"/>
                <a:cs typeface="+mj-lt"/>
              </a:rPr>
              <a:t>My colleagues</a:t>
            </a:r>
            <a:br>
              <a:rPr lang="en-US" dirty="0">
                <a:ea typeface="+mj-lt"/>
                <a:cs typeface="+mj-lt"/>
              </a:rPr>
            </a:br>
            <a:endParaRPr lang="en-GB" dirty="0">
              <a:cs typeface="Arial"/>
            </a:endParaRPr>
          </a:p>
        </p:txBody>
      </p:sp>
      <p:sp>
        <p:nvSpPr>
          <p:cNvPr id="4" name="Text Placeholder 3">
            <a:extLst>
              <a:ext uri="{FF2B5EF4-FFF2-40B4-BE49-F238E27FC236}">
                <a16:creationId xmlns:a16="http://schemas.microsoft.com/office/drawing/2014/main" id="{8AAECEAF-CE95-1143-AEAC-E12FD0A0DBF1}"/>
              </a:ext>
            </a:extLst>
          </p:cNvPr>
          <p:cNvSpPr>
            <a:spLocks noGrp="1"/>
          </p:cNvSpPr>
          <p:nvPr>
            <p:ph type="body" sz="quarter" idx="11"/>
          </p:nvPr>
        </p:nvSpPr>
        <p:spPr>
          <a:xfrm>
            <a:off x="931302" y="1127051"/>
            <a:ext cx="8049859" cy="4625164"/>
          </a:xfrm>
        </p:spPr>
        <p:txBody>
          <a:bodyPr vert="horz" lIns="68580" tIns="34290" rIns="68580" bIns="34290" rtlCol="0" anchor="t">
            <a:noAutofit/>
          </a:bodyPr>
          <a:lstStyle/>
          <a:p>
            <a:pPr marL="0" indent="0">
              <a:lnSpc>
                <a:spcPct val="120000"/>
              </a:lnSpc>
              <a:buNone/>
            </a:pPr>
            <a:r>
              <a:rPr lang="en-US" sz="2000" i="1" dirty="0">
                <a:solidFill>
                  <a:srgbClr val="0B5459"/>
                </a:solidFill>
              </a:rPr>
              <a:t>To give a sense of the team the student(s) may encounter, it may be helpful to provide information on your colleagues. You may simply want to list them and their roles or provide similar information to that in the slide “About me.”</a:t>
            </a:r>
          </a:p>
          <a:p>
            <a:pPr marL="337185" indent="-337185">
              <a:lnSpc>
                <a:spcPct val="120000"/>
              </a:lnSpc>
              <a:spcBef>
                <a:spcPts val="0"/>
              </a:spcBef>
            </a:pPr>
            <a:r>
              <a:rPr lang="en-US" sz="2000" dirty="0">
                <a:solidFill>
                  <a:srgbClr val="0B5459"/>
                </a:solidFill>
                <a:cs typeface="Arial"/>
              </a:rPr>
              <a:t>How long have you worked in this role?</a:t>
            </a:r>
          </a:p>
          <a:p>
            <a:pPr marL="337185" indent="-337185">
              <a:lnSpc>
                <a:spcPct val="120000"/>
              </a:lnSpc>
              <a:spcBef>
                <a:spcPts val="0"/>
              </a:spcBef>
            </a:pPr>
            <a:r>
              <a:rPr lang="en-US" sz="2000" dirty="0">
                <a:solidFill>
                  <a:srgbClr val="0B5459"/>
                </a:solidFill>
                <a:cs typeface="Arial"/>
              </a:rPr>
              <a:t>What is your area(s) of research?</a:t>
            </a:r>
          </a:p>
          <a:p>
            <a:pPr marL="337185" indent="-337185">
              <a:lnSpc>
                <a:spcPct val="120000"/>
              </a:lnSpc>
              <a:spcBef>
                <a:spcPts val="0"/>
              </a:spcBef>
            </a:pPr>
            <a:r>
              <a:rPr lang="en-US" sz="2000" dirty="0">
                <a:solidFill>
                  <a:srgbClr val="0B5459"/>
                </a:solidFill>
                <a:cs typeface="Arial"/>
              </a:rPr>
              <a:t>What did you study as an undergraduate (and where)?</a:t>
            </a:r>
          </a:p>
          <a:p>
            <a:pPr marL="337185" indent="-337185">
              <a:lnSpc>
                <a:spcPct val="120000"/>
              </a:lnSpc>
              <a:spcBef>
                <a:spcPts val="0"/>
              </a:spcBef>
            </a:pPr>
            <a:r>
              <a:rPr lang="en-US" sz="2000" dirty="0">
                <a:solidFill>
                  <a:srgbClr val="0B5459"/>
                </a:solidFill>
                <a:cs typeface="Arial"/>
              </a:rPr>
              <a:t>What’s been the best thing you’ve discovered as a researcher? </a:t>
            </a:r>
          </a:p>
          <a:p>
            <a:pPr marL="363538" indent="0">
              <a:lnSpc>
                <a:spcPct val="120000"/>
              </a:lnSpc>
              <a:spcBef>
                <a:spcPts val="0"/>
              </a:spcBef>
              <a:buNone/>
            </a:pPr>
            <a:r>
              <a:rPr lang="en-US" sz="1600" dirty="0">
                <a:solidFill>
                  <a:srgbClr val="0B5459"/>
                </a:solidFill>
                <a:cs typeface="Arial"/>
              </a:rPr>
              <a:t>(To help bring your work to life!)</a:t>
            </a:r>
          </a:p>
          <a:p>
            <a:pPr marL="337185" indent="-337185">
              <a:lnSpc>
                <a:spcPct val="120000"/>
              </a:lnSpc>
              <a:spcBef>
                <a:spcPts val="0"/>
              </a:spcBef>
            </a:pPr>
            <a:r>
              <a:rPr lang="en-US" sz="2000" dirty="0">
                <a:solidFill>
                  <a:srgbClr val="0B5459"/>
                </a:solidFill>
                <a:cs typeface="Arial"/>
              </a:rPr>
              <a:t>Here are useful links so you can find out more about:</a:t>
            </a:r>
          </a:p>
          <a:p>
            <a:pPr marL="714375" lvl="5" indent="-336550">
              <a:lnSpc>
                <a:spcPct val="120000"/>
              </a:lnSpc>
              <a:spcBef>
                <a:spcPts val="0"/>
              </a:spcBef>
              <a:buFont typeface="Courier New" panose="02070309020205020404" pitchFamily="49" charset="0"/>
              <a:buChar char="o"/>
            </a:pPr>
            <a:r>
              <a:rPr lang="en-US" sz="1600" dirty="0">
                <a:solidFill>
                  <a:srgbClr val="0B5459"/>
                </a:solidFill>
                <a:cs typeface="Arial"/>
              </a:rPr>
              <a:t>Where I work &gt;&gt; </a:t>
            </a:r>
            <a:r>
              <a:rPr lang="en-US" sz="1600" u="sng" dirty="0">
                <a:solidFill>
                  <a:srgbClr val="0B5459"/>
                </a:solidFill>
                <a:cs typeface="Arial"/>
                <a:hlinkClick r:id="rId2">
                  <a:extLst>
                    <a:ext uri="{A12FA001-AC4F-418D-AE19-62706E023703}">
                      <ahyp:hlinkClr xmlns:ahyp="http://schemas.microsoft.com/office/drawing/2018/hyperlinkcolor" val="tx"/>
                    </a:ext>
                  </a:extLst>
                </a:hlinkClick>
              </a:rPr>
              <a:t>www.placeofwork.uk</a:t>
            </a:r>
            <a:r>
              <a:rPr lang="en-US" sz="1600" u="sng" dirty="0">
                <a:solidFill>
                  <a:srgbClr val="0B5459"/>
                </a:solidFill>
                <a:cs typeface="Arial"/>
              </a:rPr>
              <a:t>/department</a:t>
            </a:r>
            <a:endParaRPr lang="en-US" sz="1600" dirty="0">
              <a:solidFill>
                <a:srgbClr val="0B5459"/>
              </a:solidFill>
              <a:cs typeface="Arial"/>
            </a:endParaRPr>
          </a:p>
          <a:p>
            <a:pPr marL="714375" lvl="5" indent="-336550">
              <a:lnSpc>
                <a:spcPct val="120000"/>
              </a:lnSpc>
              <a:spcBef>
                <a:spcPts val="0"/>
              </a:spcBef>
              <a:buFont typeface="Courier New" panose="02070309020205020404" pitchFamily="49" charset="0"/>
              <a:buChar char="o"/>
            </a:pPr>
            <a:r>
              <a:rPr lang="en-US" sz="1600" dirty="0">
                <a:solidFill>
                  <a:srgbClr val="0B5459"/>
                </a:solidFill>
                <a:cs typeface="Arial"/>
              </a:rPr>
              <a:t>Me &gt;&gt; LinkedIn profile </a:t>
            </a:r>
          </a:p>
          <a:p>
            <a:pPr marL="714375" lvl="5" indent="-336550">
              <a:lnSpc>
                <a:spcPct val="120000"/>
              </a:lnSpc>
              <a:spcBef>
                <a:spcPts val="0"/>
              </a:spcBef>
              <a:buFont typeface="Courier New" panose="02070309020205020404" pitchFamily="49" charset="0"/>
              <a:buChar char="o"/>
            </a:pPr>
            <a:r>
              <a:rPr lang="en-US" sz="1600" dirty="0">
                <a:solidFill>
                  <a:srgbClr val="0B5459"/>
                </a:solidFill>
                <a:cs typeface="Arial"/>
              </a:rPr>
              <a:t>Relevant professional social media accounts </a:t>
            </a:r>
            <a:r>
              <a:rPr lang="en-US" sz="1600" dirty="0" err="1">
                <a:solidFill>
                  <a:srgbClr val="0B5459"/>
                </a:solidFill>
                <a:cs typeface="Arial"/>
              </a:rPr>
              <a:t>etc</a:t>
            </a:r>
            <a:r>
              <a:rPr lang="en-US" sz="1600" dirty="0">
                <a:solidFill>
                  <a:srgbClr val="0B5459"/>
                </a:solidFill>
                <a:cs typeface="Arial"/>
              </a:rPr>
              <a:t>…</a:t>
            </a:r>
          </a:p>
          <a:p>
            <a:pPr marL="337185" indent="-337185">
              <a:lnSpc>
                <a:spcPct val="120000"/>
              </a:lnSpc>
              <a:spcBef>
                <a:spcPts val="0"/>
              </a:spcBef>
            </a:pPr>
            <a:endParaRPr lang="en-US" sz="2000" dirty="0">
              <a:solidFill>
                <a:srgbClr val="0B5459"/>
              </a:solidFill>
              <a:cs typeface="Arial"/>
            </a:endParaRPr>
          </a:p>
          <a:p>
            <a:pPr marL="337185" indent="-337185">
              <a:lnSpc>
                <a:spcPct val="120000"/>
              </a:lnSpc>
              <a:spcBef>
                <a:spcPts val="600"/>
              </a:spcBef>
              <a:spcAft>
                <a:spcPts val="600"/>
              </a:spcAft>
            </a:pPr>
            <a:endParaRPr lang="en-GB" sz="2000" dirty="0">
              <a:solidFill>
                <a:srgbClr val="0B5459"/>
              </a:solidFill>
            </a:endParaRPr>
          </a:p>
        </p:txBody>
      </p:sp>
      <p:sp>
        <p:nvSpPr>
          <p:cNvPr id="7" name="Footer Placeholder 2">
            <a:extLst>
              <a:ext uri="{FF2B5EF4-FFF2-40B4-BE49-F238E27FC236}">
                <a16:creationId xmlns:a16="http://schemas.microsoft.com/office/drawing/2014/main" id="{930347CC-94B7-4F4B-A92F-2987512DB1BB}"/>
              </a:ext>
            </a:extLst>
          </p:cNvPr>
          <p:cNvSpPr>
            <a:spLocks noGrp="1"/>
          </p:cNvSpPr>
          <p:nvPr>
            <p:ph type="ftr" sz="quarter" idx="10"/>
          </p:nvPr>
        </p:nvSpPr>
        <p:spPr>
          <a:xfrm>
            <a:off x="931303" y="6174822"/>
            <a:ext cx="4736701" cy="365125"/>
          </a:xfrm>
        </p:spPr>
        <p:txBody>
          <a:bodyPr/>
          <a:lstStyle/>
          <a:p>
            <a:r>
              <a:rPr lang="en-US" dirty="0"/>
              <a:t>Nuffield Future Researchers: Introducing…Your Project Supervisor</a:t>
            </a:r>
          </a:p>
        </p:txBody>
      </p:sp>
      <p:grpSp>
        <p:nvGrpSpPr>
          <p:cNvPr id="5" name="Group 4">
            <a:extLst>
              <a:ext uri="{FF2B5EF4-FFF2-40B4-BE49-F238E27FC236}">
                <a16:creationId xmlns:a16="http://schemas.microsoft.com/office/drawing/2014/main" id="{DE402846-F50D-42C6-B734-C00EEC188605}"/>
              </a:ext>
            </a:extLst>
          </p:cNvPr>
          <p:cNvGrpSpPr/>
          <p:nvPr/>
        </p:nvGrpSpPr>
        <p:grpSpPr>
          <a:xfrm>
            <a:off x="8889562" y="2290116"/>
            <a:ext cx="2875970" cy="2596761"/>
            <a:chOff x="8639041" y="2753833"/>
            <a:chExt cx="2875970" cy="2596761"/>
          </a:xfrm>
        </p:grpSpPr>
        <p:pic>
          <p:nvPicPr>
            <p:cNvPr id="10" name="Picture 9">
              <a:extLst>
                <a:ext uri="{FF2B5EF4-FFF2-40B4-BE49-F238E27FC236}">
                  <a16:creationId xmlns:a16="http://schemas.microsoft.com/office/drawing/2014/main" id="{D9B46999-CD44-4D4A-AD45-893A0D6704B5}"/>
                </a:ext>
              </a:extLst>
            </p:cNvPr>
            <p:cNvPicPr>
              <a:picLocks noChangeAspect="1"/>
            </p:cNvPicPr>
            <p:nvPr/>
          </p:nvPicPr>
          <p:blipFill>
            <a:blip r:embed="rId3"/>
            <a:srcRect/>
            <a:stretch/>
          </p:blipFill>
          <p:spPr>
            <a:xfrm>
              <a:off x="9393185" y="3978994"/>
              <a:ext cx="1371600" cy="1371600"/>
            </a:xfrm>
            <a:prstGeom prst="rect">
              <a:avLst/>
            </a:prstGeom>
          </p:spPr>
        </p:pic>
        <p:pic>
          <p:nvPicPr>
            <p:cNvPr id="8" name="Picture 7">
              <a:extLst>
                <a:ext uri="{FF2B5EF4-FFF2-40B4-BE49-F238E27FC236}">
                  <a16:creationId xmlns:a16="http://schemas.microsoft.com/office/drawing/2014/main" id="{4CBAFA43-2453-469A-8F20-0DF8222C733B}"/>
                </a:ext>
              </a:extLst>
            </p:cNvPr>
            <p:cNvPicPr>
              <a:picLocks noChangeAspect="1"/>
            </p:cNvPicPr>
            <p:nvPr/>
          </p:nvPicPr>
          <p:blipFill>
            <a:blip r:embed="rId3"/>
            <a:srcRect/>
            <a:stretch/>
          </p:blipFill>
          <p:spPr>
            <a:xfrm>
              <a:off x="10143411" y="2753833"/>
              <a:ext cx="1371600" cy="1371600"/>
            </a:xfrm>
            <a:prstGeom prst="rect">
              <a:avLst/>
            </a:prstGeom>
          </p:spPr>
        </p:pic>
        <p:pic>
          <p:nvPicPr>
            <p:cNvPr id="9" name="Picture 8">
              <a:extLst>
                <a:ext uri="{FF2B5EF4-FFF2-40B4-BE49-F238E27FC236}">
                  <a16:creationId xmlns:a16="http://schemas.microsoft.com/office/drawing/2014/main" id="{D2766B0E-32CB-4F53-9B8F-09B3AAD3C0CC}"/>
                </a:ext>
              </a:extLst>
            </p:cNvPr>
            <p:cNvPicPr>
              <a:picLocks noChangeAspect="1"/>
            </p:cNvPicPr>
            <p:nvPr/>
          </p:nvPicPr>
          <p:blipFill>
            <a:blip r:embed="rId3"/>
            <a:srcRect/>
            <a:stretch/>
          </p:blipFill>
          <p:spPr>
            <a:xfrm>
              <a:off x="8639041" y="2776874"/>
              <a:ext cx="1371600" cy="1371600"/>
            </a:xfrm>
            <a:prstGeom prst="rect">
              <a:avLst/>
            </a:prstGeom>
          </p:spPr>
        </p:pic>
      </p:grpSp>
    </p:spTree>
    <p:extLst>
      <p:ext uri="{BB962C8B-B14F-4D97-AF65-F5344CB8AC3E}">
        <p14:creationId xmlns:p14="http://schemas.microsoft.com/office/powerpoint/2010/main" val="4060076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EE0D0-2FB7-7E4C-9932-7CC9663BC707}"/>
              </a:ext>
            </a:extLst>
          </p:cNvPr>
          <p:cNvSpPr>
            <a:spLocks noGrp="1"/>
          </p:cNvSpPr>
          <p:nvPr>
            <p:ph type="title"/>
          </p:nvPr>
        </p:nvSpPr>
        <p:spPr/>
        <p:txBody>
          <a:bodyPr>
            <a:normAutofit fontScale="90000"/>
          </a:bodyPr>
          <a:lstStyle/>
          <a:p>
            <a:r>
              <a:rPr lang="en-US" dirty="0">
                <a:ea typeface="+mj-lt"/>
                <a:cs typeface="+mj-lt"/>
              </a:rPr>
              <a:t>Setting expectations</a:t>
            </a:r>
            <a:br>
              <a:rPr lang="en-US" dirty="0">
                <a:ea typeface="+mj-lt"/>
                <a:cs typeface="+mj-lt"/>
              </a:rPr>
            </a:br>
            <a:endParaRPr lang="en-GB" dirty="0">
              <a:cs typeface="Arial"/>
            </a:endParaRPr>
          </a:p>
        </p:txBody>
      </p:sp>
      <p:pic>
        <p:nvPicPr>
          <p:cNvPr id="6" name="Picture 5">
            <a:extLst>
              <a:ext uri="{FF2B5EF4-FFF2-40B4-BE49-F238E27FC236}">
                <a16:creationId xmlns:a16="http://schemas.microsoft.com/office/drawing/2014/main" id="{AA0A6217-B6C6-451B-994A-2E985EB288C7}"/>
              </a:ext>
            </a:extLst>
          </p:cNvPr>
          <p:cNvPicPr>
            <a:picLocks noChangeAspect="1"/>
          </p:cNvPicPr>
          <p:nvPr/>
        </p:nvPicPr>
        <p:blipFill>
          <a:blip r:embed="rId2"/>
          <a:srcRect/>
          <a:stretch/>
        </p:blipFill>
        <p:spPr>
          <a:xfrm>
            <a:off x="10158608" y="4873130"/>
            <a:ext cx="1658363" cy="1658363"/>
          </a:xfrm>
          <a:prstGeom prst="rect">
            <a:avLst/>
          </a:prstGeom>
        </p:spPr>
      </p:pic>
      <p:sp>
        <p:nvSpPr>
          <p:cNvPr id="7" name="Text Placeholder 6">
            <a:extLst>
              <a:ext uri="{FF2B5EF4-FFF2-40B4-BE49-F238E27FC236}">
                <a16:creationId xmlns:a16="http://schemas.microsoft.com/office/drawing/2014/main" id="{229AD807-89FF-4779-8CD3-A990DC93B16D}"/>
              </a:ext>
            </a:extLst>
          </p:cNvPr>
          <p:cNvSpPr>
            <a:spLocks noGrp="1"/>
          </p:cNvSpPr>
          <p:nvPr>
            <p:ph type="body" sz="quarter" idx="11"/>
          </p:nvPr>
        </p:nvSpPr>
        <p:spPr>
          <a:xfrm>
            <a:off x="938215" y="1177447"/>
            <a:ext cx="10153338" cy="4605836"/>
          </a:xfrm>
        </p:spPr>
        <p:txBody>
          <a:bodyPr>
            <a:normAutofit fontScale="85000" lnSpcReduction="20000"/>
          </a:bodyPr>
          <a:lstStyle/>
          <a:p>
            <a:pPr marL="0" indent="0">
              <a:lnSpc>
                <a:spcPct val="100000"/>
              </a:lnSpc>
              <a:buNone/>
            </a:pPr>
            <a:r>
              <a:rPr lang="en-US" sz="2000" i="1" dirty="0">
                <a:solidFill>
                  <a:srgbClr val="0B5459"/>
                </a:solidFill>
              </a:rPr>
              <a:t>Here you can help set expectations so that you and the student(s) can agree on how the project supervisor and student relationship will work. Try to give a few key pointers as the student(s) will feel more comfortable if they are clear on the boundaries.</a:t>
            </a:r>
          </a:p>
          <a:p>
            <a:pPr>
              <a:lnSpc>
                <a:spcPct val="100000"/>
              </a:lnSpc>
            </a:pPr>
            <a:r>
              <a:rPr lang="en-US" sz="2000" dirty="0">
                <a:solidFill>
                  <a:srgbClr val="0B5459"/>
                </a:solidFill>
                <a:cs typeface="Arial"/>
              </a:rPr>
              <a:t>What should the student(s) call you? </a:t>
            </a:r>
          </a:p>
          <a:p>
            <a:pPr marL="363538" indent="0">
              <a:lnSpc>
                <a:spcPct val="100000"/>
              </a:lnSpc>
              <a:buNone/>
            </a:pPr>
            <a:r>
              <a:rPr lang="en-US" sz="1700" dirty="0">
                <a:solidFill>
                  <a:srgbClr val="0B5459"/>
                </a:solidFill>
              </a:rPr>
              <a:t>It’s good to be clear about names/titles and how you would like to be addressed. Students have been advised to address you formally in their first communication, but you may want this to change after that.</a:t>
            </a:r>
          </a:p>
          <a:p>
            <a:pPr>
              <a:lnSpc>
                <a:spcPct val="100000"/>
              </a:lnSpc>
            </a:pPr>
            <a:r>
              <a:rPr lang="en-US" sz="2000" dirty="0">
                <a:solidFill>
                  <a:srgbClr val="0B5459"/>
                </a:solidFill>
              </a:rPr>
              <a:t>What dates will you be available from start to finish for the project?</a:t>
            </a:r>
          </a:p>
          <a:p>
            <a:pPr marL="355600" lvl="2" indent="0">
              <a:lnSpc>
                <a:spcPct val="100000"/>
              </a:lnSpc>
              <a:buNone/>
            </a:pPr>
            <a:r>
              <a:rPr lang="en-US" sz="1600" dirty="0">
                <a:solidFill>
                  <a:srgbClr val="0B5459"/>
                </a:solidFill>
              </a:rPr>
              <a:t>Please be specific and include any dates when you are not around.</a:t>
            </a:r>
          </a:p>
          <a:p>
            <a:pPr>
              <a:lnSpc>
                <a:spcPct val="100000"/>
              </a:lnSpc>
            </a:pPr>
            <a:r>
              <a:rPr lang="en-US" sz="2000" dirty="0">
                <a:solidFill>
                  <a:srgbClr val="0B5459"/>
                </a:solidFill>
              </a:rPr>
              <a:t>When will you be able to respond to queries?</a:t>
            </a:r>
          </a:p>
          <a:p>
            <a:pPr marL="363538" indent="0">
              <a:lnSpc>
                <a:spcPct val="100000"/>
              </a:lnSpc>
              <a:buNone/>
            </a:pPr>
            <a:r>
              <a:rPr lang="en-US" sz="1700" dirty="0">
                <a:solidFill>
                  <a:srgbClr val="0B5459"/>
                </a:solidFill>
              </a:rPr>
              <a:t>Are you happy to do this on an ad-hoc basis or would you like to set some clear days/times when you will be able to answer any questions so the student(s) can ensure they’ve sent through/gathered all their queries in time?</a:t>
            </a:r>
          </a:p>
          <a:p>
            <a:pPr marL="337185" indent="-337185">
              <a:lnSpc>
                <a:spcPct val="100000"/>
              </a:lnSpc>
            </a:pPr>
            <a:r>
              <a:rPr lang="en-US" sz="2000" dirty="0">
                <a:solidFill>
                  <a:srgbClr val="0B5459"/>
                </a:solidFill>
                <a:cs typeface="Arial"/>
              </a:rPr>
              <a:t>How frequent would you like to communicate via video conference?</a:t>
            </a:r>
          </a:p>
          <a:p>
            <a:pPr marL="363538" indent="0">
              <a:lnSpc>
                <a:spcPct val="100000"/>
              </a:lnSpc>
              <a:buNone/>
            </a:pPr>
            <a:r>
              <a:rPr lang="en-US" sz="1700" dirty="0">
                <a:solidFill>
                  <a:srgbClr val="0B5459"/>
                </a:solidFill>
                <a:cs typeface="Arial"/>
              </a:rPr>
              <a:t>We encourage supervisors to hold regular video conference calls with their student(s) to maintain a successful and efficient relationship, but you may only be able to commit to once a week or once a fortnight, for example, so it’s good for the student(s) to be aware of this.</a:t>
            </a:r>
          </a:p>
          <a:p>
            <a:pPr marL="355600" indent="-285750">
              <a:lnSpc>
                <a:spcPct val="100000"/>
              </a:lnSpc>
            </a:pPr>
            <a:r>
              <a:rPr lang="en-US" dirty="0">
                <a:solidFill>
                  <a:srgbClr val="0B5459"/>
                </a:solidFill>
                <a:cs typeface="Arial"/>
              </a:rPr>
              <a:t>How would you like to handle the constructive feedback towards their report and poster?</a:t>
            </a:r>
          </a:p>
          <a:p>
            <a:pPr marL="355600" indent="0">
              <a:lnSpc>
                <a:spcPct val="100000"/>
              </a:lnSpc>
              <a:buNone/>
            </a:pPr>
            <a:r>
              <a:rPr lang="en-US" sz="1700" dirty="0">
                <a:solidFill>
                  <a:srgbClr val="0B5459"/>
                </a:solidFill>
                <a:cs typeface="Arial"/>
              </a:rPr>
              <a:t>Will you only want to see one final draft? Or will you be happy reviewing each section at a time as it is written? Will you be happy to feedback just once or a couple of times?</a:t>
            </a:r>
          </a:p>
          <a:p>
            <a:pPr marL="0" indent="0">
              <a:lnSpc>
                <a:spcPct val="100000"/>
              </a:lnSpc>
              <a:spcBef>
                <a:spcPts val="0"/>
              </a:spcBef>
              <a:buNone/>
              <a:tabLst>
                <a:tab pos="363538" algn="l"/>
              </a:tabLst>
            </a:pPr>
            <a:endParaRPr lang="en-US" sz="2000" dirty="0">
              <a:solidFill>
                <a:srgbClr val="0B5459"/>
              </a:solidFill>
              <a:cs typeface="Arial"/>
            </a:endParaRPr>
          </a:p>
          <a:p>
            <a:pPr marL="337185" indent="-337185">
              <a:lnSpc>
                <a:spcPct val="100000"/>
              </a:lnSpc>
              <a:spcBef>
                <a:spcPts val="0"/>
              </a:spcBef>
            </a:pPr>
            <a:endParaRPr lang="en-US" sz="2000" dirty="0">
              <a:solidFill>
                <a:srgbClr val="0B5459"/>
              </a:solidFill>
              <a:cs typeface="Arial"/>
            </a:endParaRPr>
          </a:p>
          <a:p>
            <a:pPr>
              <a:lnSpc>
                <a:spcPct val="100000"/>
              </a:lnSpc>
            </a:pPr>
            <a:endParaRPr lang="en-GB" sz="2000" dirty="0">
              <a:solidFill>
                <a:srgbClr val="0B5459"/>
              </a:solidFill>
            </a:endParaRPr>
          </a:p>
        </p:txBody>
      </p:sp>
      <p:sp>
        <p:nvSpPr>
          <p:cNvPr id="8" name="Footer Placeholder 2">
            <a:extLst>
              <a:ext uri="{FF2B5EF4-FFF2-40B4-BE49-F238E27FC236}">
                <a16:creationId xmlns:a16="http://schemas.microsoft.com/office/drawing/2014/main" id="{B0C2971D-2A0F-41F8-88CA-D0250FEA291B}"/>
              </a:ext>
            </a:extLst>
          </p:cNvPr>
          <p:cNvSpPr>
            <a:spLocks noGrp="1"/>
          </p:cNvSpPr>
          <p:nvPr>
            <p:ph type="ftr" sz="quarter" idx="10"/>
          </p:nvPr>
        </p:nvSpPr>
        <p:spPr>
          <a:xfrm>
            <a:off x="931303" y="6174822"/>
            <a:ext cx="4736701" cy="365125"/>
          </a:xfrm>
        </p:spPr>
        <p:txBody>
          <a:bodyPr/>
          <a:lstStyle/>
          <a:p>
            <a:r>
              <a:rPr lang="en-US" dirty="0"/>
              <a:t>Nuffield Future Researchers: Introducing…Your Project Supervisor</a:t>
            </a:r>
          </a:p>
        </p:txBody>
      </p:sp>
    </p:spTree>
    <p:extLst>
      <p:ext uri="{BB962C8B-B14F-4D97-AF65-F5344CB8AC3E}">
        <p14:creationId xmlns:p14="http://schemas.microsoft.com/office/powerpoint/2010/main" val="1629868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EE0D0-2FB7-7E4C-9932-7CC9663BC707}"/>
              </a:ext>
            </a:extLst>
          </p:cNvPr>
          <p:cNvSpPr>
            <a:spLocks noGrp="1"/>
          </p:cNvSpPr>
          <p:nvPr>
            <p:ph type="title"/>
          </p:nvPr>
        </p:nvSpPr>
        <p:spPr/>
        <p:txBody>
          <a:bodyPr>
            <a:normAutofit fontScale="90000"/>
          </a:bodyPr>
          <a:lstStyle/>
          <a:p>
            <a:r>
              <a:rPr lang="en-US" dirty="0">
                <a:ea typeface="+mj-lt"/>
                <a:cs typeface="+mj-lt"/>
              </a:rPr>
              <a:t>Your area of expertise</a:t>
            </a:r>
            <a:br>
              <a:rPr lang="en-US" dirty="0">
                <a:ea typeface="+mj-lt"/>
                <a:cs typeface="+mj-lt"/>
              </a:rPr>
            </a:br>
            <a:endParaRPr lang="en-GB" dirty="0">
              <a:cs typeface="Arial"/>
            </a:endParaRPr>
          </a:p>
        </p:txBody>
      </p:sp>
      <p:sp>
        <p:nvSpPr>
          <p:cNvPr id="7" name="Text Placeholder 6">
            <a:extLst>
              <a:ext uri="{FF2B5EF4-FFF2-40B4-BE49-F238E27FC236}">
                <a16:creationId xmlns:a16="http://schemas.microsoft.com/office/drawing/2014/main" id="{229AD807-89FF-4779-8CD3-A990DC93B16D}"/>
              </a:ext>
            </a:extLst>
          </p:cNvPr>
          <p:cNvSpPr>
            <a:spLocks noGrp="1"/>
          </p:cNvSpPr>
          <p:nvPr>
            <p:ph type="body" sz="quarter" idx="11"/>
          </p:nvPr>
        </p:nvSpPr>
        <p:spPr/>
        <p:txBody>
          <a:bodyPr/>
          <a:lstStyle/>
          <a:p>
            <a:pPr marL="0" indent="0">
              <a:lnSpc>
                <a:spcPct val="100000"/>
              </a:lnSpc>
              <a:buNone/>
            </a:pPr>
            <a:r>
              <a:rPr lang="en-US" i="1" dirty="0">
                <a:solidFill>
                  <a:srgbClr val="0B5459"/>
                </a:solidFill>
              </a:rPr>
              <a:t>Lastly, it’s a good idea to introduce your particular subject area and the research question in a bit more detail so that the student(s) can start to immerse themselves in the topic.</a:t>
            </a:r>
          </a:p>
          <a:p>
            <a:pPr>
              <a:lnSpc>
                <a:spcPct val="100000"/>
              </a:lnSpc>
            </a:pPr>
            <a:r>
              <a:rPr lang="en-US" dirty="0">
                <a:solidFill>
                  <a:srgbClr val="0B5459"/>
                </a:solidFill>
              </a:rPr>
              <a:t>Through what methods have you communicated your research previously?</a:t>
            </a:r>
          </a:p>
          <a:p>
            <a:pPr marL="363538" indent="0">
              <a:lnSpc>
                <a:spcPct val="100000"/>
              </a:lnSpc>
              <a:buNone/>
            </a:pPr>
            <a:r>
              <a:rPr lang="en-US" sz="1800" dirty="0">
                <a:solidFill>
                  <a:srgbClr val="0B5459"/>
                </a:solidFill>
              </a:rPr>
              <a:t>Students may have a fixed idea of what constitutes published research so it’s great to start broadening their perspective on this.</a:t>
            </a:r>
          </a:p>
          <a:p>
            <a:pPr>
              <a:lnSpc>
                <a:spcPct val="100000"/>
              </a:lnSpc>
            </a:pPr>
            <a:r>
              <a:rPr lang="en-US" dirty="0">
                <a:solidFill>
                  <a:srgbClr val="0B5459"/>
                </a:solidFill>
              </a:rPr>
              <a:t>What 3x articles</a:t>
            </a:r>
            <a:r>
              <a:rPr lang="en-US">
                <a:solidFill>
                  <a:srgbClr val="0B5459"/>
                </a:solidFill>
              </a:rPr>
              <a:t>/papers/documents</a:t>
            </a:r>
            <a:r>
              <a:rPr lang="en-US" dirty="0">
                <a:solidFill>
                  <a:srgbClr val="0B5459"/>
                </a:solidFill>
              </a:rPr>
              <a:t>/conference videos really get across your work and interests and that you would recommend the student(s) should read/watch?</a:t>
            </a:r>
          </a:p>
          <a:p>
            <a:pPr marL="363538" indent="0">
              <a:lnSpc>
                <a:spcPct val="100000"/>
              </a:lnSpc>
              <a:buNone/>
            </a:pPr>
            <a:r>
              <a:rPr lang="en-US" sz="1800" dirty="0">
                <a:solidFill>
                  <a:srgbClr val="0B5459"/>
                </a:solidFill>
              </a:rPr>
              <a:t>Try not to make them too lengthy but with a good amount of detail so they can start to develop their subject-specific knowledge.</a:t>
            </a:r>
          </a:p>
          <a:p>
            <a:pPr>
              <a:lnSpc>
                <a:spcPct val="100000"/>
              </a:lnSpc>
            </a:pPr>
            <a:endParaRPr lang="en-GB" dirty="0">
              <a:solidFill>
                <a:srgbClr val="0B5459"/>
              </a:solidFill>
            </a:endParaRPr>
          </a:p>
        </p:txBody>
      </p:sp>
      <p:sp>
        <p:nvSpPr>
          <p:cNvPr id="8" name="Footer Placeholder 2">
            <a:extLst>
              <a:ext uri="{FF2B5EF4-FFF2-40B4-BE49-F238E27FC236}">
                <a16:creationId xmlns:a16="http://schemas.microsoft.com/office/drawing/2014/main" id="{88A87F9D-9052-4B8E-B69C-7D9E6E180F4D}"/>
              </a:ext>
            </a:extLst>
          </p:cNvPr>
          <p:cNvSpPr>
            <a:spLocks noGrp="1"/>
          </p:cNvSpPr>
          <p:nvPr>
            <p:ph type="ftr" sz="quarter" idx="10"/>
          </p:nvPr>
        </p:nvSpPr>
        <p:spPr>
          <a:xfrm>
            <a:off x="931303" y="6174822"/>
            <a:ext cx="4736701" cy="365125"/>
          </a:xfrm>
        </p:spPr>
        <p:txBody>
          <a:bodyPr/>
          <a:lstStyle/>
          <a:p>
            <a:r>
              <a:rPr lang="en-US" dirty="0"/>
              <a:t>Nuffield Future Researchers: Introducing…Your Project Supervisor</a:t>
            </a:r>
          </a:p>
        </p:txBody>
      </p:sp>
      <p:pic>
        <p:nvPicPr>
          <p:cNvPr id="9" name="Picture 8">
            <a:extLst>
              <a:ext uri="{FF2B5EF4-FFF2-40B4-BE49-F238E27FC236}">
                <a16:creationId xmlns:a16="http://schemas.microsoft.com/office/drawing/2014/main" id="{240AF552-0630-4266-8778-1CF2BC8001EA}"/>
              </a:ext>
            </a:extLst>
          </p:cNvPr>
          <p:cNvPicPr>
            <a:picLocks noChangeAspect="1"/>
          </p:cNvPicPr>
          <p:nvPr/>
        </p:nvPicPr>
        <p:blipFill>
          <a:blip r:embed="rId2"/>
          <a:srcRect/>
          <a:stretch/>
        </p:blipFill>
        <p:spPr>
          <a:xfrm>
            <a:off x="10158608" y="4873130"/>
            <a:ext cx="1658363" cy="1658363"/>
          </a:xfrm>
          <a:prstGeom prst="rect">
            <a:avLst/>
          </a:prstGeom>
        </p:spPr>
      </p:pic>
    </p:spTree>
    <p:extLst>
      <p:ext uri="{BB962C8B-B14F-4D97-AF65-F5344CB8AC3E}">
        <p14:creationId xmlns:p14="http://schemas.microsoft.com/office/powerpoint/2010/main" val="30122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66EFEA-34F1-49C1-95E1-31430E11C545}"/>
              </a:ext>
            </a:extLst>
          </p:cNvPr>
          <p:cNvSpPr>
            <a:spLocks noGrp="1"/>
          </p:cNvSpPr>
          <p:nvPr>
            <p:ph type="ctrTitle"/>
          </p:nvPr>
        </p:nvSpPr>
        <p:spPr/>
        <p:txBody>
          <a:bodyPr/>
          <a:lstStyle/>
          <a:p>
            <a:endParaRPr lang="en-GB" dirty="0"/>
          </a:p>
        </p:txBody>
      </p:sp>
      <p:sp>
        <p:nvSpPr>
          <p:cNvPr id="4" name="Subtitle 3">
            <a:extLst>
              <a:ext uri="{FF2B5EF4-FFF2-40B4-BE49-F238E27FC236}">
                <a16:creationId xmlns:a16="http://schemas.microsoft.com/office/drawing/2014/main" id="{F19C539B-EC3A-4B1E-B9BD-5429C722F16D}"/>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932991669"/>
      </p:ext>
    </p:extLst>
  </p:cSld>
  <p:clrMapOvr>
    <a:masterClrMapping/>
  </p:clrMapOvr>
</p:sld>
</file>

<file path=ppt/theme/theme1.xml><?xml version="1.0" encoding="utf-8"?>
<a:theme xmlns:a="http://schemas.openxmlformats.org/drawingml/2006/main" name="NUF-Theme">
  <a:themeElements>
    <a:clrScheme name="NUF-Theme">
      <a:dk1>
        <a:srgbClr val="0B5459"/>
      </a:dk1>
      <a:lt1>
        <a:srgbClr val="D5E0E8"/>
      </a:lt1>
      <a:dk2>
        <a:srgbClr val="000000"/>
      </a:dk2>
      <a:lt2>
        <a:srgbClr val="FFFFFF"/>
      </a:lt2>
      <a:accent1>
        <a:srgbClr val="00E1B3"/>
      </a:accent1>
      <a:accent2>
        <a:srgbClr val="1493E7"/>
      </a:accent2>
      <a:accent3>
        <a:srgbClr val="AD83C7"/>
      </a:accent3>
      <a:accent4>
        <a:srgbClr val="FF6958"/>
      </a:accent4>
      <a:accent5>
        <a:srgbClr val="F27B2C"/>
      </a:accent5>
      <a:accent6>
        <a:srgbClr val="FFD138"/>
      </a:accent6>
      <a:hlink>
        <a:srgbClr val="0B5459"/>
      </a:hlink>
      <a:folHlink>
        <a:srgbClr val="49566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UFJ6839-Powerpoint-Template-190530" id="{AD039FA3-6A33-7A40-9D9D-9C34287AC308}" vid="{0E0E7A15-C6B6-D843-9444-299386C728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6712D14F227A64281997CDEAE955F1D" ma:contentTypeVersion="13" ma:contentTypeDescription="Create a new document." ma:contentTypeScope="" ma:versionID="f242c2fa0bcb2cd605f9cfe4fe238975">
  <xsd:schema xmlns:xsd="http://www.w3.org/2001/XMLSchema" xmlns:xs="http://www.w3.org/2001/XMLSchema" xmlns:p="http://schemas.microsoft.com/office/2006/metadata/properties" xmlns:ns2="06c7f4d1-90a0-4a4d-843f-211a37d7c3ea" xmlns:ns3="1a1a12b9-b86b-404c-9508-53b6974a774e" targetNamespace="http://schemas.microsoft.com/office/2006/metadata/properties" ma:root="true" ma:fieldsID="999af0a419bf422ed131f328b3fd31c4" ns2:_="" ns3:_="">
    <xsd:import namespace="06c7f4d1-90a0-4a4d-843f-211a37d7c3ea"/>
    <xsd:import namespace="1a1a12b9-b86b-404c-9508-53b6974a774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c7f4d1-90a0-4a4d-843f-211a37d7c3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a1a12b9-b86b-404c-9508-53b6974a774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9EAF9C1-965C-4607-A730-B1330C1E3DD0}">
  <ds:schemaRefs>
    <ds:schemaRef ds:uri="http://schemas.microsoft.com/sharepoint/v3/contenttype/forms"/>
  </ds:schemaRefs>
</ds:datastoreItem>
</file>

<file path=customXml/itemProps2.xml><?xml version="1.0" encoding="utf-8"?>
<ds:datastoreItem xmlns:ds="http://schemas.openxmlformats.org/officeDocument/2006/customXml" ds:itemID="{66C799E3-3F19-41C6-9F86-A7DE3351FF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c7f4d1-90a0-4a4d-843f-211a37d7c3ea"/>
    <ds:schemaRef ds:uri="1a1a12b9-b86b-404c-9508-53b6974a77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CE24AF4-B08C-4684-A38F-9D13B99EC25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148</TotalTime>
  <Words>751</Words>
  <Application>Microsoft Office PowerPoint</Application>
  <PresentationFormat>Widescreen</PresentationFormat>
  <Paragraphs>51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NUF-Theme</vt:lpstr>
      <vt:lpstr>Nuffield Future Researchers 2020 Introduction to [Insert Project Supervisor name]</vt:lpstr>
      <vt:lpstr>About me </vt:lpstr>
      <vt:lpstr>My colleagues </vt:lpstr>
      <vt:lpstr>Setting expectations </vt:lpstr>
      <vt:lpstr>Your area of expertise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 max two lines quame necatios et odiature</dc:title>
  <dc:creator>Claire Sewell</dc:creator>
  <cp:lastModifiedBy>Megan Lawrence</cp:lastModifiedBy>
  <cp:revision>4</cp:revision>
  <dcterms:created xsi:type="dcterms:W3CDTF">2019-05-31T12:19:42Z</dcterms:created>
  <dcterms:modified xsi:type="dcterms:W3CDTF">2020-05-14T13:19:54Z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0x01010056712D14F227A64281997CDEAE955F1D</vt:lpwstr>
  </property>
</Properties>
</file>