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9" r:id="rId3"/>
    <p:sldId id="278" r:id="rId4"/>
    <p:sldId id="266" r:id="rId5"/>
    <p:sldId id="260" r:id="rId6"/>
    <p:sldId id="269" r:id="rId7"/>
    <p:sldId id="262" r:id="rId8"/>
    <p:sldId id="295" r:id="rId9"/>
    <p:sldId id="268" r:id="rId10"/>
    <p:sldId id="290" r:id="rId11"/>
    <p:sldId id="261" r:id="rId12"/>
    <p:sldId id="288" r:id="rId13"/>
    <p:sldId id="294" r:id="rId14"/>
    <p:sldId id="280" r:id="rId15"/>
    <p:sldId id="281" r:id="rId16"/>
    <p:sldId id="289" r:id="rId17"/>
    <p:sldId id="291" r:id="rId18"/>
    <p:sldId id="283" r:id="rId19"/>
    <p:sldId id="284" r:id="rId20"/>
    <p:sldId id="292" r:id="rId21"/>
    <p:sldId id="293" r:id="rId22"/>
    <p:sldId id="282" r:id="rId23"/>
    <p:sldId id="285" r:id="rId24"/>
    <p:sldId id="296" r:id="rId25"/>
    <p:sldId id="272" r:id="rId26"/>
    <p:sldId id="286" r:id="rId27"/>
    <p:sldId id="28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56" autoAdjust="0"/>
    <p:restoredTop sz="76307" autoAdjust="0"/>
  </p:normalViewPr>
  <p:slideViewPr>
    <p:cSldViewPr snapToGrid="0" snapToObjects="1">
      <p:cViewPr>
        <p:scale>
          <a:sx n="70" d="100"/>
          <a:sy n="70" d="100"/>
        </p:scale>
        <p:origin x="-1064" y="-32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62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96CF0-029C-6648-8289-2CF50BAFA0EE}" type="datetimeFigureOut">
              <a:rPr lang="en-US" smtClean="0"/>
              <a:pPr/>
              <a:t>25/09/15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FADD9-0608-D742-8902-C9CA8B9740D3}" type="slidenum">
              <a:rPr lang="en-US" smtClean="0"/>
              <a:pPr/>
              <a:t>‹#›</a:t>
            </a:fld>
            <a:endParaRPr lang="en-US"/>
          </a:p>
        </p:txBody>
      </p:sp>
    </p:spTree>
    <p:extLst>
      <p:ext uri="{BB962C8B-B14F-4D97-AF65-F5344CB8AC3E}">
        <p14:creationId xmlns:p14="http://schemas.microsoft.com/office/powerpoint/2010/main" val="17493672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Page 19  Already by the age of 3 there are big differences in the cognitive outcomes of poor children compared to those from better-off backgrounds, and this gap widens by the age of 5 – as children from the richest backgrounds in particular continue to improve their performance relative to other children. Figure 3.1 shows the average percentile rank in the vocabulary element of the British Ability Scales (BAS) by quintile of parental SEP. Young children from the poorest fifth of families are ranked on average at around the 34th percentile at the age of 3. This is around 23 percentage points lower than the average rank among the richest fifth of children. This rich–poor gap has risen to nearly 27 percentile points by the time the children have reached the age of 5. Figure</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3.1 shows that the middle–poor gap is also large.</a:t>
            </a:r>
          </a:p>
          <a:p>
            <a:endParaRPr lang="en-US" sz="1200" b="0" i="0" u="none" strike="noStrike" kern="1200" baseline="0" dirty="0" smtClean="0">
              <a:solidFill>
                <a:schemeClr val="tx1"/>
              </a:solidFill>
              <a:latin typeface="+mn-lt"/>
              <a:ea typeface="+mn-ea"/>
              <a:cs typeface="+mn-cs"/>
            </a:endParaRPr>
          </a:p>
          <a:p>
            <a:r>
              <a:rPr lang="en-US" dirty="0" smtClean="0"/>
              <a:t>This looks reasonable and the relationship is shown time and time again</a:t>
            </a:r>
            <a:r>
              <a:rPr lang="en-US" baseline="0" dirty="0" smtClean="0"/>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the gap between the poorest children and children from better-off backgrounds grows less quickly across secondary school than primary, by the time young people take their General Certificates of Secondary Education (GCSEs), the gap between rich and poor is very large. For example, only 21% of the poorest fifth (measured by parental socioeconomic position; SEP) manage to gain five good GCSEs (grades A*–C, including English and </a:t>
            </a:r>
            <a:r>
              <a:rPr lang="en-US" sz="1200" b="0" i="0" u="none" strike="noStrike" kern="1200" baseline="0" dirty="0" err="1" smtClean="0">
                <a:solidFill>
                  <a:schemeClr val="tx1"/>
                </a:solidFill>
                <a:latin typeface="+mn-lt"/>
                <a:ea typeface="+mn-ea"/>
                <a:cs typeface="+mn-cs"/>
              </a:rPr>
              <a:t>maths</a:t>
            </a:r>
            <a:r>
              <a:rPr lang="en-US" sz="1200" b="0" i="0" u="none" strike="noStrike" kern="1200" baseline="0" dirty="0" smtClean="0">
                <a:solidFill>
                  <a:schemeClr val="tx1"/>
                </a:solidFill>
                <a:latin typeface="+mn-lt"/>
                <a:ea typeface="+mn-ea"/>
                <a:cs typeface="+mn-cs"/>
              </a:rPr>
              <a:t>), compared to 75% of the top quintile – an astonishing gap of 54 percentage points. Figure 5.1 highlights the gaps in educational attainment between young people from different socioeconomic backgrounds at ages 11, 14 and 16. It shows the average percentile rank of national Key Stage test scores by quintile of parental SEP. As shown in Chapter 4 for the primary school aged children in the ALSPAC cohort, there are already large and significant socioeconomic differences in educational attainment by age 11, and the further widening of these gaps in the teenage years is relatively small compared to earlier in childhood. By age 16, when test scores represent results at GCSE level (the first level of formal academic qualification in English schools),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large datasets of children, some involving parents, over different periods of time, different tests for the children and questions asked </a:t>
            </a:r>
            <a:r>
              <a:rPr lang="en-US" sz="1200" b="0" i="0" u="none" strike="noStrike" kern="1200" baseline="0" dirty="0" err="1" smtClean="0">
                <a:solidFill>
                  <a:schemeClr val="tx1"/>
                </a:solidFill>
                <a:latin typeface="+mn-lt"/>
                <a:ea typeface="+mn-ea"/>
                <a:cs typeface="+mn-cs"/>
              </a:rPr>
              <a:t>ch</a:t>
            </a:r>
            <a:r>
              <a:rPr lang="en-US" sz="1200" b="0" i="0" u="none" strike="noStrike" kern="1200" baseline="0" dirty="0" smtClean="0">
                <a:solidFill>
                  <a:schemeClr val="tx1"/>
                </a:solidFill>
                <a:latin typeface="+mn-lt"/>
                <a:ea typeface="+mn-ea"/>
                <a:cs typeface="+mn-cs"/>
              </a:rPr>
              <a:t> and parents, income recorded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datasets:  2000-7 </a:t>
            </a:r>
            <a:r>
              <a:rPr lang="en-US" sz="1200" b="0" i="0" u="none" strike="noStrike" kern="1200" baseline="0" dirty="0" err="1" smtClean="0">
                <a:solidFill>
                  <a:schemeClr val="tx1"/>
                </a:solidFill>
                <a:latin typeface="+mn-lt"/>
                <a:ea typeface="+mn-ea"/>
                <a:cs typeface="+mn-cs"/>
              </a:rPr>
              <a:t>Millenium</a:t>
            </a:r>
            <a:r>
              <a:rPr lang="en-US" sz="1200" b="0" i="0" u="none" strike="noStrike" kern="1200" baseline="0" dirty="0" smtClean="0">
                <a:solidFill>
                  <a:schemeClr val="tx1"/>
                </a:solidFill>
                <a:latin typeface="+mn-lt"/>
                <a:ea typeface="+mn-ea"/>
                <a:cs typeface="+mn-cs"/>
              </a:rPr>
              <a:t> cohort study  18k children born 2000 studied from 9mths to 5yrs</a:t>
            </a:r>
          </a:p>
          <a:p>
            <a:r>
              <a:rPr lang="en-US" sz="1200" b="0" i="0" u="none" strike="noStrike" kern="1200" baseline="0" dirty="0" smtClean="0">
                <a:solidFill>
                  <a:schemeClr val="tx1"/>
                </a:solidFill>
                <a:latin typeface="+mn-lt"/>
                <a:ea typeface="+mn-ea"/>
                <a:cs typeface="+mn-cs"/>
              </a:rPr>
              <a:t>1991-2000 Avon Longitudinal study of parents and children ALSPAC 14k children born 1991/2 till 9yrs and parents</a:t>
            </a:r>
          </a:p>
          <a:p>
            <a:r>
              <a:rPr lang="en-US" sz="1200" b="0" i="0" u="none" strike="noStrike" kern="1200" baseline="0" dirty="0" smtClean="0">
                <a:solidFill>
                  <a:schemeClr val="tx1"/>
                </a:solidFill>
                <a:latin typeface="+mn-lt"/>
                <a:ea typeface="+mn-ea"/>
                <a:cs typeface="+mn-cs"/>
              </a:rPr>
              <a:t>2003-7ish Longitudinal study of YP in England LSYPE 15k </a:t>
            </a:r>
            <a:r>
              <a:rPr lang="en-US" sz="1200" b="0" i="0" u="none" strike="noStrike" kern="1200" baseline="0" dirty="0" err="1" smtClean="0">
                <a:solidFill>
                  <a:schemeClr val="tx1"/>
                </a:solidFill>
                <a:latin typeface="+mn-lt"/>
                <a:ea typeface="+mn-ea"/>
                <a:cs typeface="+mn-cs"/>
              </a:rPr>
              <a:t>ch</a:t>
            </a:r>
            <a:r>
              <a:rPr lang="en-US" sz="1200" b="0" i="0" u="none" strike="noStrike" kern="1200" baseline="0" dirty="0" smtClean="0">
                <a:solidFill>
                  <a:schemeClr val="tx1"/>
                </a:solidFill>
                <a:latin typeface="+mn-lt"/>
                <a:ea typeface="+mn-ea"/>
                <a:cs typeface="+mn-cs"/>
              </a:rPr>
              <a:t> aged 13-14 in 2003-4 until they were 16  </a:t>
            </a:r>
          </a:p>
          <a:p>
            <a:r>
              <a:rPr lang="en-US" sz="1200" b="0" i="0" u="none" strike="noStrike" kern="1200" baseline="0" dirty="0" smtClean="0">
                <a:solidFill>
                  <a:schemeClr val="tx1"/>
                </a:solidFill>
                <a:latin typeface="+mn-lt"/>
                <a:ea typeface="+mn-ea"/>
                <a:cs typeface="+mn-cs"/>
              </a:rPr>
              <a:t>1970-2004  British Cohort Study on intergenerational transmission BSC 3.5K children all born April 1970 studies 5,10,16, 26, 29, 34</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 of our work is based on a very simple model linking an indicator of potential financial (dis)advantage, namely parental SEP, to educational outcomes measured from age 3 to age 16 (see Figure 2.1). In this simple model, the main item of interest is to establish the importance of a number of parental and child attitudes and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that may serve as ‘transmission mechanisms’ between material wellbeing and other measures of family background, and educational outcomes. These vary considerably according to the age of the child, and are </a:t>
            </a:r>
            <a:r>
              <a:rPr lang="en-US" sz="1200" b="0" i="0" u="none" strike="noStrike" kern="1200" baseline="0" dirty="0" err="1" smtClean="0">
                <a:solidFill>
                  <a:schemeClr val="tx1"/>
                </a:solidFill>
                <a:latin typeface="+mn-lt"/>
                <a:ea typeface="+mn-ea"/>
                <a:cs typeface="+mn-cs"/>
              </a:rPr>
              <a:t>summarised</a:t>
            </a:r>
            <a:r>
              <a:rPr lang="en-US" sz="1200" b="0" i="0" u="none" strike="noStrike" kern="1200" baseline="0" dirty="0" smtClean="0">
                <a:solidFill>
                  <a:schemeClr val="tx1"/>
                </a:solidFill>
                <a:latin typeface="+mn-lt"/>
                <a:ea typeface="+mn-ea"/>
                <a:cs typeface="+mn-cs"/>
              </a:rPr>
              <a:t> in Figure 2.1.</a:t>
            </a:r>
            <a:endParaRPr lang="en-US" dirty="0" smtClean="0"/>
          </a:p>
          <a:p>
            <a:pPr>
              <a:buFont typeface="Arial"/>
              <a:buNone/>
            </a:pPr>
            <a:endParaRPr lang="en-US" dirty="0" smtClean="0"/>
          </a:p>
          <a:p>
            <a:pPr>
              <a:buFont typeface="Arial"/>
              <a:buChar char="•"/>
            </a:pPr>
            <a:r>
              <a:rPr lang="en-US" dirty="0" smtClean="0"/>
              <a:t>Research from large datasets of families over time has showed associations between attainment and attitudes at different income levels (Goodman and Gregg 2010)</a:t>
            </a:r>
          </a:p>
          <a:p>
            <a:pPr>
              <a:buFont typeface="Arial"/>
              <a:buChar char="•"/>
            </a:pPr>
            <a:r>
              <a:rPr lang="en-US" dirty="0" smtClean="0"/>
              <a:t>Parent research </a:t>
            </a:r>
            <a:r>
              <a:rPr lang="en-US" i="1" dirty="0" smtClean="0"/>
              <a:t>appears </a:t>
            </a:r>
            <a:r>
              <a:rPr lang="en-US" dirty="0" smtClean="0"/>
              <a:t>to show the importance of focus on raising aspirations (Goodman and Gregg 2010; </a:t>
            </a:r>
            <a:r>
              <a:rPr lang="en-US" dirty="0" err="1" smtClean="0"/>
              <a:t>Desforges</a:t>
            </a:r>
            <a:r>
              <a:rPr lang="en-US" dirty="0" smtClean="0"/>
              <a:t> and </a:t>
            </a:r>
            <a:r>
              <a:rPr lang="en-US" dirty="0" err="1" smtClean="0"/>
              <a:t>Abouchaar</a:t>
            </a:r>
            <a:r>
              <a:rPr lang="en-US" dirty="0" smtClean="0"/>
              <a:t> 2003)</a:t>
            </a:r>
          </a:p>
          <a:p>
            <a:endParaRPr lang="en-US" dirty="0" smtClean="0"/>
          </a:p>
          <a:p>
            <a:r>
              <a:rPr lang="en-US" dirty="0" smtClean="0"/>
              <a:t>Just to show the data the studies are based on </a:t>
            </a:r>
          </a:p>
          <a:p>
            <a:r>
              <a:rPr lang="en-US" sz="1200" b="0" i="0" u="none" strike="noStrike" kern="1200" baseline="0" dirty="0" smtClean="0">
                <a:solidFill>
                  <a:schemeClr val="tx1"/>
                </a:solidFill>
                <a:latin typeface="+mn-lt"/>
                <a:ea typeface="+mn-ea"/>
                <a:cs typeface="+mn-cs"/>
              </a:rPr>
              <a:t>The gap in attainment between the poorest children and children from better-off backgrounds, already large at age 5, grows particularly fast during the primary school years. By age 11, only around three quarters of children from the poorest fifth of families reach the government’s expected level at Key Stage</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2, compared to 97% of children from the richest fifth. Poor children who perform well in Key Stage tests at age 7 are more likely than rich children to fall behind by age 11, and poor children who perform badly at age 7 are less likely to improve their ranking compared to children from better-off backgrounds, which is an important factor behind the widening gap.</a:t>
            </a: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59A6BB-3BE0-6C46-A329-261809F758FE}" type="slidenum">
              <a:rPr lang="en-US" smtClean="0"/>
              <a:pPr/>
              <a:t>4</a:t>
            </a:fld>
            <a:endParaRPr lang="en-US"/>
          </a:p>
        </p:txBody>
      </p:sp>
    </p:spTree>
    <p:extLst>
      <p:ext uri="{BB962C8B-B14F-4D97-AF65-F5344CB8AC3E}">
        <p14:creationId xmlns:p14="http://schemas.microsoft.com/office/powerpoint/2010/main" val="130775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Calibri" charset="0"/>
              <a:cs typeface="Arial"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HelveticaNeue LT 55 Roman" charset="0"/>
                <a:ea typeface="ＭＳ Ｐゴシック" charset="0"/>
              </a:defRPr>
            </a:lvl1pPr>
            <a:lvl2pPr marL="742950" indent="-285750" defTabSz="947738" eaLnBrk="0" hangingPunct="0">
              <a:defRPr sz="2000">
                <a:solidFill>
                  <a:schemeClr val="tx1"/>
                </a:solidFill>
                <a:latin typeface="HelveticaNeue LT 55 Roman" charset="0"/>
                <a:ea typeface="ＭＳ Ｐゴシック" charset="0"/>
              </a:defRPr>
            </a:lvl2pPr>
            <a:lvl3pPr marL="1143000" indent="-228600" defTabSz="947738" eaLnBrk="0" hangingPunct="0">
              <a:defRPr sz="2000">
                <a:solidFill>
                  <a:schemeClr val="tx1"/>
                </a:solidFill>
                <a:latin typeface="HelveticaNeue LT 55 Roman" charset="0"/>
                <a:ea typeface="ＭＳ Ｐゴシック" charset="0"/>
              </a:defRPr>
            </a:lvl3pPr>
            <a:lvl4pPr marL="1600200" indent="-228600" defTabSz="947738" eaLnBrk="0" hangingPunct="0">
              <a:defRPr sz="2000">
                <a:solidFill>
                  <a:schemeClr val="tx1"/>
                </a:solidFill>
                <a:latin typeface="HelveticaNeue LT 55 Roman" charset="0"/>
                <a:ea typeface="ＭＳ Ｐゴシック" charset="0"/>
              </a:defRPr>
            </a:lvl4pPr>
            <a:lvl5pPr marL="2057400" indent="-228600" defTabSz="947738" eaLnBrk="0" hangingPunct="0">
              <a:defRPr sz="2000">
                <a:solidFill>
                  <a:schemeClr val="tx1"/>
                </a:solidFill>
                <a:latin typeface="HelveticaNeue LT 55 Roman" charset="0"/>
                <a:ea typeface="ＭＳ Ｐゴシック" charset="0"/>
              </a:defRPr>
            </a:lvl5pPr>
            <a:lvl6pPr marL="25146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6pPr>
            <a:lvl7pPr marL="29718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7pPr>
            <a:lvl8pPr marL="34290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8pPr>
            <a:lvl9pPr marL="38862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9pPr>
          </a:lstStyle>
          <a:p>
            <a:pPr eaLnBrk="1" hangingPunct="1"/>
            <a:fld id="{A0135D05-5E79-454E-844D-87F1BFBAB44A}"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a:p>
        </p:txBody>
      </p:sp>
      <p:sp>
        <p:nvSpPr>
          <p:cNvPr id="4" name="Slide Number Placeholder 3"/>
          <p:cNvSpPr>
            <a:spLocks noGrp="1"/>
          </p:cNvSpPr>
          <p:nvPr>
            <p:ph type="sldNum" sz="quarter" idx="10"/>
          </p:nvPr>
        </p:nvSpPr>
        <p:spPr/>
        <p:txBody>
          <a:bodyPr/>
          <a:lstStyle/>
          <a:p>
            <a:fld id="{D38FADD9-0608-D742-8902-C9CA8B9740D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Calibri" charset="0"/>
              <a:cs typeface="Arial"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HelveticaNeue LT 55 Roman" charset="0"/>
                <a:ea typeface="ＭＳ Ｐゴシック" charset="0"/>
              </a:defRPr>
            </a:lvl1pPr>
            <a:lvl2pPr marL="742950" indent="-285750" defTabSz="947738" eaLnBrk="0" hangingPunct="0">
              <a:defRPr sz="2000">
                <a:solidFill>
                  <a:schemeClr val="tx1"/>
                </a:solidFill>
                <a:latin typeface="HelveticaNeue LT 55 Roman" charset="0"/>
                <a:ea typeface="ＭＳ Ｐゴシック" charset="0"/>
              </a:defRPr>
            </a:lvl2pPr>
            <a:lvl3pPr marL="1143000" indent="-228600" defTabSz="947738" eaLnBrk="0" hangingPunct="0">
              <a:defRPr sz="2000">
                <a:solidFill>
                  <a:schemeClr val="tx1"/>
                </a:solidFill>
                <a:latin typeface="HelveticaNeue LT 55 Roman" charset="0"/>
                <a:ea typeface="ＭＳ Ｐゴシック" charset="0"/>
              </a:defRPr>
            </a:lvl3pPr>
            <a:lvl4pPr marL="1600200" indent="-228600" defTabSz="947738" eaLnBrk="0" hangingPunct="0">
              <a:defRPr sz="2000">
                <a:solidFill>
                  <a:schemeClr val="tx1"/>
                </a:solidFill>
                <a:latin typeface="HelveticaNeue LT 55 Roman" charset="0"/>
                <a:ea typeface="ＭＳ Ｐゴシック" charset="0"/>
              </a:defRPr>
            </a:lvl4pPr>
            <a:lvl5pPr marL="2057400" indent="-228600" defTabSz="947738" eaLnBrk="0" hangingPunct="0">
              <a:defRPr sz="2000">
                <a:solidFill>
                  <a:schemeClr val="tx1"/>
                </a:solidFill>
                <a:latin typeface="HelveticaNeue LT 55 Roman" charset="0"/>
                <a:ea typeface="ＭＳ Ｐゴシック" charset="0"/>
              </a:defRPr>
            </a:lvl5pPr>
            <a:lvl6pPr marL="25146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6pPr>
            <a:lvl7pPr marL="29718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7pPr>
            <a:lvl8pPr marL="34290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8pPr>
            <a:lvl9pPr marL="38862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9pPr>
          </a:lstStyle>
          <a:p>
            <a:pPr eaLnBrk="1" hangingPunct="1"/>
            <a:fld id="{489BE8E0-44D3-D54C-B730-1AA6C424BEF7}"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'Black':</a:t>
            </a:r>
            <a:r>
              <a:rPr lang="en-US" sz="1200" kern="1200" dirty="0" err="1" smtClean="0">
                <a:solidFill>
                  <a:schemeClr val="tx1"/>
                </a:solidFill>
                <a:effectLst/>
                <a:latin typeface="+mn-lt"/>
                <a:ea typeface="+mn-ea"/>
                <a:cs typeface="+mn-cs"/>
              </a:rPr>
              <a:t>BlackCaribbean,BlackAfricanandBlackOtherasreported</a:t>
            </a:r>
            <a:r>
              <a:rPr lang="en-US" sz="1200" kern="1200" dirty="0" smtClean="0">
                <a:solidFill>
                  <a:schemeClr val="tx1"/>
                </a:solidFill>
                <a:effectLst/>
                <a:latin typeface="+mn-lt"/>
                <a:ea typeface="+mn-ea"/>
                <a:cs typeface="+mn-cs"/>
              </a:rPr>
              <a:t> on the Census form; </a:t>
            </a:r>
            <a:endParaRPr lang="en-US" dirty="0" smtClean="0">
              <a:effectLst/>
            </a:endParaRPr>
          </a:p>
          <a:p>
            <a:r>
              <a:rPr lang="en-US" sz="1200" kern="1200" dirty="0" smtClean="0">
                <a:solidFill>
                  <a:schemeClr val="tx1"/>
                </a:solidFill>
                <a:effectLst/>
                <a:latin typeface="+mn-lt"/>
                <a:ea typeface="+mn-ea"/>
                <a:cs typeface="+mn-cs"/>
              </a:rPr>
              <a:t>b) 'Asian':</a:t>
            </a:r>
            <a:r>
              <a:rPr lang="en-US" sz="1200" kern="1200" dirty="0" err="1" smtClean="0">
                <a:solidFill>
                  <a:schemeClr val="tx1"/>
                </a:solidFill>
                <a:effectLst/>
                <a:latin typeface="+mn-lt"/>
                <a:ea typeface="+mn-ea"/>
                <a:cs typeface="+mn-cs"/>
              </a:rPr>
              <a:t>Indian,PakistaniandBangladeshiasreportedontheCensus</a:t>
            </a:r>
            <a:r>
              <a:rPr lang="en-US" sz="1200" kern="1200" dirty="0" smtClean="0">
                <a:solidFill>
                  <a:schemeClr val="tx1"/>
                </a:solidFill>
                <a:effectLst/>
                <a:latin typeface="+mn-lt"/>
                <a:ea typeface="+mn-ea"/>
                <a:cs typeface="+mn-cs"/>
              </a:rPr>
              <a:t> form.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Child Poverty Index (CPI) used for stratification (see 3.3) is defined as the percentage of children under 16 in an electoral ward living in families that were, in 1998, receiving at least one of the following benefits: </a:t>
            </a:r>
            <a:endParaRPr lang="en-US" dirty="0" smtClean="0"/>
          </a:p>
          <a:p>
            <a:r>
              <a:rPr lang="en-US" sz="1200" kern="1200" dirty="0" smtClean="0">
                <a:solidFill>
                  <a:schemeClr val="tx1"/>
                </a:solidFill>
                <a:effectLst/>
                <a:latin typeface="+mn-lt"/>
                <a:ea typeface="+mn-ea"/>
                <a:cs typeface="+mn-cs"/>
              </a:rPr>
              <a:t>Income Support; </a:t>
            </a:r>
          </a:p>
          <a:p>
            <a:r>
              <a:rPr lang="en-US" sz="1200" kern="1200" dirty="0" smtClean="0">
                <a:solidFill>
                  <a:schemeClr val="tx1"/>
                </a:solidFill>
                <a:effectLst/>
                <a:latin typeface="+mn-lt"/>
                <a:ea typeface="+mn-ea"/>
                <a:cs typeface="+mn-cs"/>
              </a:rPr>
              <a:t>Jobseekers Allowance; </a:t>
            </a:r>
          </a:p>
          <a:p>
            <a:r>
              <a:rPr lang="en-US" sz="1200" kern="1200" dirty="0" smtClean="0">
                <a:solidFill>
                  <a:schemeClr val="tx1"/>
                </a:solidFill>
                <a:effectLst/>
                <a:latin typeface="+mn-lt"/>
                <a:ea typeface="+mn-ea"/>
                <a:cs typeface="+mn-cs"/>
              </a:rPr>
              <a:t>Family Credit; </a:t>
            </a:r>
          </a:p>
          <a:p>
            <a:r>
              <a:rPr lang="en-US" sz="1200" kern="1200" dirty="0" smtClean="0">
                <a:solidFill>
                  <a:schemeClr val="tx1"/>
                </a:solidFill>
                <a:effectLst/>
                <a:latin typeface="+mn-lt"/>
                <a:ea typeface="+mn-ea"/>
                <a:cs typeface="+mn-cs"/>
              </a:rPr>
              <a:t>Disability Working Allowance. </a:t>
            </a:r>
          </a:p>
          <a:p>
            <a:endParaRPr lang="en-US" sz="1200" kern="1200" dirty="0" smtClean="0">
              <a:solidFill>
                <a:schemeClr val="tx1"/>
              </a:solidFill>
              <a:effectLst/>
              <a:latin typeface="+mn-lt"/>
              <a:ea typeface="+mn-ea"/>
              <a:cs typeface="+mn-cs"/>
            </a:endParaRPr>
          </a:p>
          <a:p>
            <a:r>
              <a:rPr lang="en-US" dirty="0" smtClean="0"/>
              <a:t>parenting; childcare; school choice; child </a:t>
            </a:r>
            <a:r>
              <a:rPr lang="en-US" dirty="0" err="1" smtClean="0"/>
              <a:t>behaviour</a:t>
            </a:r>
            <a:r>
              <a:rPr lang="en-US" dirty="0" smtClean="0"/>
              <a:t> and cognitive development; child and parental health; parents’ employment and education; income and poverty; housing, </a:t>
            </a:r>
            <a:r>
              <a:rPr lang="en-US" dirty="0" err="1" smtClean="0"/>
              <a:t>neighbourhood</a:t>
            </a:r>
            <a:r>
              <a:rPr lang="en-US" dirty="0" smtClean="0"/>
              <a:t> and residential mobility; and social capital and ethnicity</a:t>
            </a:r>
            <a:endParaRPr lang="en-US" sz="1200" kern="1200" dirty="0" smtClean="0">
              <a:solidFill>
                <a:schemeClr val="tx1"/>
              </a:solidFill>
              <a:effectLst/>
              <a:latin typeface="+mn-lt"/>
              <a:ea typeface="+mn-ea"/>
              <a:cs typeface="+mn-cs"/>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38FADD9-0608-D742-8902-C9CA8B9740D3}" type="slidenum">
              <a:rPr lang="en-US" smtClean="0"/>
              <a:pPr/>
              <a:t>10</a:t>
            </a:fld>
            <a:endParaRPr lang="en-US"/>
          </a:p>
        </p:txBody>
      </p:sp>
    </p:spTree>
    <p:extLst>
      <p:ext uri="{BB962C8B-B14F-4D97-AF65-F5344CB8AC3E}">
        <p14:creationId xmlns:p14="http://schemas.microsoft.com/office/powerpoint/2010/main" val="211712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Calibri" charset="0"/>
              <a:cs typeface="Arial"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HelveticaNeue LT 55 Roman" charset="0"/>
                <a:ea typeface="ＭＳ Ｐゴシック" charset="0"/>
              </a:defRPr>
            </a:lvl1pPr>
            <a:lvl2pPr marL="742950" indent="-285750" defTabSz="947738" eaLnBrk="0" hangingPunct="0">
              <a:defRPr sz="2000">
                <a:solidFill>
                  <a:schemeClr val="tx1"/>
                </a:solidFill>
                <a:latin typeface="HelveticaNeue LT 55 Roman" charset="0"/>
                <a:ea typeface="ＭＳ Ｐゴシック" charset="0"/>
              </a:defRPr>
            </a:lvl2pPr>
            <a:lvl3pPr marL="1143000" indent="-228600" defTabSz="947738" eaLnBrk="0" hangingPunct="0">
              <a:defRPr sz="2000">
                <a:solidFill>
                  <a:schemeClr val="tx1"/>
                </a:solidFill>
                <a:latin typeface="HelveticaNeue LT 55 Roman" charset="0"/>
                <a:ea typeface="ＭＳ Ｐゴシック" charset="0"/>
              </a:defRPr>
            </a:lvl3pPr>
            <a:lvl4pPr marL="1600200" indent="-228600" defTabSz="947738" eaLnBrk="0" hangingPunct="0">
              <a:defRPr sz="2000">
                <a:solidFill>
                  <a:schemeClr val="tx1"/>
                </a:solidFill>
                <a:latin typeface="HelveticaNeue LT 55 Roman" charset="0"/>
                <a:ea typeface="ＭＳ Ｐゴシック" charset="0"/>
              </a:defRPr>
            </a:lvl4pPr>
            <a:lvl5pPr marL="2057400" indent="-228600" defTabSz="947738" eaLnBrk="0" hangingPunct="0">
              <a:defRPr sz="2000">
                <a:solidFill>
                  <a:schemeClr val="tx1"/>
                </a:solidFill>
                <a:latin typeface="HelveticaNeue LT 55 Roman" charset="0"/>
                <a:ea typeface="ＭＳ Ｐゴシック" charset="0"/>
              </a:defRPr>
            </a:lvl5pPr>
            <a:lvl6pPr marL="25146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6pPr>
            <a:lvl7pPr marL="29718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7pPr>
            <a:lvl8pPr marL="34290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8pPr>
            <a:lvl9pPr marL="3886200" indent="-228600" defTabSz="947738"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9pPr>
          </a:lstStyle>
          <a:p>
            <a:pPr eaLnBrk="1" hangingPunct="1"/>
            <a:fld id="{A5D76F9C-1932-1345-8E85-E8C1FF5E83D1}"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differences according to gender, ethnicity and mother’s working patterns</a:t>
            </a:r>
            <a:r>
              <a:rPr lang="en-GB" dirty="0" smtClean="0">
                <a:effectLst/>
              </a:rPr>
              <a:t> </a:t>
            </a:r>
          </a:p>
          <a:p>
            <a:endParaRPr lang="en-GB" dirty="0" smtClean="0">
              <a:effectLst/>
            </a:endParaRPr>
          </a:p>
          <a:p>
            <a:r>
              <a:rPr lang="en-GB" sz="1200" kern="1200" dirty="0" smtClean="0">
                <a:solidFill>
                  <a:schemeClr val="tx1"/>
                </a:solidFill>
                <a:effectLst/>
                <a:latin typeface="+mn-lt"/>
                <a:ea typeface="+mn-ea"/>
                <a:cs typeface="+mn-cs"/>
              </a:rPr>
              <a:t>Department for Education’s survey of parents’ use of childcare (</a:t>
            </a:r>
            <a:r>
              <a:rPr lang="en-GB" sz="1200" kern="1200" dirty="0" err="1" smtClean="0">
                <a:solidFill>
                  <a:schemeClr val="tx1"/>
                </a:solidFill>
                <a:effectLst/>
                <a:latin typeface="+mn-lt"/>
                <a:ea typeface="+mn-ea"/>
                <a:cs typeface="+mn-cs"/>
              </a:rPr>
              <a:t>Huskinson</a:t>
            </a:r>
            <a:r>
              <a:rPr lang="en-GB" sz="1200" kern="1200" dirty="0" smtClean="0">
                <a:solidFill>
                  <a:schemeClr val="tx1"/>
                </a:solidFill>
                <a:effectLst/>
                <a:latin typeface="+mn-lt"/>
                <a:ea typeface="+mn-ea"/>
                <a:cs typeface="+mn-cs"/>
              </a:rPr>
              <a:t> et al, 2013).</a:t>
            </a:r>
            <a:r>
              <a:rPr lang="en-GB" dirty="0" smtClean="0">
                <a:effectLst/>
              </a:rPr>
              <a:t> </a:t>
            </a:r>
          </a:p>
          <a:p>
            <a:r>
              <a:rPr lang="en-GB" dirty="0" smtClean="0"/>
              <a:t>Just over ¾ children took part in sports classes, music tuition, ethos led groups and academic tuition in KS2</a:t>
            </a:r>
          </a:p>
          <a:p>
            <a:r>
              <a:rPr lang="en-GB" dirty="0" smtClean="0"/>
              <a:t>Participation was related to higher maternal qualifications, better home learning environment and father’s socio-economic status (Sylva et al, 2008, EPPE)</a:t>
            </a:r>
          </a:p>
          <a:p>
            <a:pPr marL="0" indent="0">
              <a:buNone/>
            </a:pPr>
            <a:endParaRPr lang="en-GB" dirty="0" smtClean="0"/>
          </a:p>
          <a:p>
            <a:r>
              <a:rPr lang="en-GB" dirty="0" smtClean="0"/>
              <a:t>A link between family characteristics and uptake, including the Growing Up in Ireland study (McCoy et al, 2012: </a:t>
            </a:r>
            <a:r>
              <a:rPr lang="en-GB" dirty="0" err="1" smtClean="0"/>
              <a:t>Wikeley</a:t>
            </a:r>
            <a:r>
              <a:rPr lang="en-GB" dirty="0" smtClean="0"/>
              <a:t> et al, 2007). </a:t>
            </a:r>
          </a:p>
          <a:p>
            <a:r>
              <a:rPr lang="en-GB" dirty="0" smtClean="0"/>
              <a:t>67 per cent of 8-11 year olds were in some form of childcare outside of school hours. Nearly half the children attended an after-school club and 29 per cent received informal childcare by family and friends (2011)</a:t>
            </a:r>
          </a:p>
          <a:p>
            <a:r>
              <a:rPr lang="en-GB" dirty="0" smtClean="0"/>
              <a:t>Participation in learning outside of school hours was a predictor of progress in Maths and English between the ages of 7 and 11, after controlling for background characteristics (Sylva et al, 2008) also Cummings et al 2011</a:t>
            </a:r>
          </a:p>
          <a:p>
            <a:endParaRPr lang="en-US" dirty="0"/>
          </a:p>
        </p:txBody>
      </p:sp>
      <p:sp>
        <p:nvSpPr>
          <p:cNvPr id="4" name="Slide Number Placeholder 3"/>
          <p:cNvSpPr>
            <a:spLocks noGrp="1"/>
          </p:cNvSpPr>
          <p:nvPr>
            <p:ph type="sldNum" sz="quarter" idx="10"/>
          </p:nvPr>
        </p:nvSpPr>
        <p:spPr/>
        <p:txBody>
          <a:bodyPr/>
          <a:lstStyle/>
          <a:p>
            <a:fld id="{D38FADD9-0608-D742-8902-C9CA8B9740D3}" type="slidenum">
              <a:rPr lang="en-US" smtClean="0"/>
              <a:pPr/>
              <a:t>12</a:t>
            </a:fld>
            <a:endParaRPr lang="en-US"/>
          </a:p>
        </p:txBody>
      </p:sp>
    </p:spTree>
    <p:extLst>
      <p:ext uri="{BB962C8B-B14F-4D97-AF65-F5344CB8AC3E}">
        <p14:creationId xmlns:p14="http://schemas.microsoft.com/office/powerpoint/2010/main" val="298123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year since 2005, the </a:t>
            </a:r>
            <a:r>
              <a:rPr lang="en-US" sz="1200" kern="1200" dirty="0" err="1" smtClean="0">
                <a:solidFill>
                  <a:schemeClr val="tx1"/>
                </a:solidFill>
                <a:effectLst/>
                <a:latin typeface="+mn-lt"/>
                <a:ea typeface="+mn-ea"/>
                <a:cs typeface="+mn-cs"/>
              </a:rPr>
              <a:t>Sut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ton Trust has commissioned </a:t>
            </a:r>
            <a:r>
              <a:rPr lang="en-US" sz="1200" kern="1200" dirty="0" err="1" smtClean="0">
                <a:solidFill>
                  <a:schemeClr val="tx1"/>
                </a:solidFill>
                <a:effectLst/>
                <a:latin typeface="+mn-lt"/>
                <a:ea typeface="+mn-ea"/>
                <a:cs typeface="+mn-cs"/>
              </a:rPr>
              <a:t>Ipsos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MORI to survey around 2,700 </a:t>
            </a:r>
          </a:p>
          <a:p>
            <a:r>
              <a:rPr lang="en-US" sz="1200" kern="1200" dirty="0" smtClean="0">
                <a:solidFill>
                  <a:schemeClr val="tx1"/>
                </a:solidFill>
                <a:effectLst/>
                <a:latin typeface="+mn-lt"/>
                <a:ea typeface="+mn-ea"/>
                <a:cs typeface="+mn-cs"/>
              </a:rPr>
              <a:t>young people (between the ages </a:t>
            </a:r>
          </a:p>
          <a:p>
            <a:r>
              <a:rPr lang="en-US" sz="1200" kern="1200" dirty="0" smtClean="0">
                <a:solidFill>
                  <a:schemeClr val="tx1"/>
                </a:solidFill>
                <a:effectLst/>
                <a:latin typeface="+mn-lt"/>
                <a:ea typeface="+mn-ea"/>
                <a:cs typeface="+mn-cs"/>
              </a:rPr>
              <a:t>of 11-16) in England and Wales on </a:t>
            </a:r>
          </a:p>
          <a:p>
            <a:r>
              <a:rPr lang="en-US" sz="1200" kern="1200" dirty="0" smtClean="0">
                <a:solidFill>
                  <a:schemeClr val="tx1"/>
                </a:solidFill>
                <a:effectLst/>
                <a:latin typeface="+mn-lt"/>
                <a:ea typeface="+mn-ea"/>
                <a:cs typeface="+mn-cs"/>
              </a:rPr>
              <a:t>their experience of education.</a:t>
            </a:r>
          </a:p>
          <a:p>
            <a:r>
              <a:rPr lang="en-US" sz="1200" kern="1200" dirty="0" smtClean="0">
                <a:solidFill>
                  <a:schemeClr val="tx1"/>
                </a:solidFill>
                <a:effectLst/>
                <a:latin typeface="+mn-lt"/>
                <a:ea typeface="+mn-ea"/>
                <a:cs typeface="+mn-cs"/>
              </a:rPr>
              <a:t>2</a:t>
            </a:r>
          </a:p>
          <a:p>
            <a:r>
              <a:rPr lang="en-US" sz="1200" kern="1200" dirty="0" smtClean="0">
                <a:solidFill>
                  <a:schemeClr val="tx1"/>
                </a:solidFill>
                <a:effectLst/>
                <a:latin typeface="+mn-lt"/>
                <a:ea typeface="+mn-ea"/>
                <a:cs typeface="+mn-cs"/>
              </a:rPr>
              <a:t>In </a:t>
            </a:r>
          </a:p>
          <a:p>
            <a:r>
              <a:rPr lang="en-US" sz="1200" kern="1200" dirty="0" smtClean="0">
                <a:solidFill>
                  <a:schemeClr val="tx1"/>
                </a:solidFill>
                <a:effectLst/>
                <a:latin typeface="+mn-lt"/>
                <a:ea typeface="+mn-ea"/>
                <a:cs typeface="+mn-cs"/>
              </a:rPr>
              <a:t>2005, and from 2009-2014, these </a:t>
            </a:r>
          </a:p>
          <a:p>
            <a:r>
              <a:rPr lang="en-US" sz="1200" kern="1200" dirty="0" smtClean="0">
                <a:solidFill>
                  <a:schemeClr val="tx1"/>
                </a:solidFill>
                <a:effectLst/>
                <a:latin typeface="+mn-lt"/>
                <a:ea typeface="+mn-ea"/>
                <a:cs typeface="+mn-cs"/>
              </a:rPr>
              <a:t>young people were asked </a:t>
            </a:r>
            <a:r>
              <a:rPr lang="en-US" sz="1200" kern="1200" dirty="0" err="1" smtClean="0">
                <a:solidFill>
                  <a:schemeClr val="tx1"/>
                </a:solidFill>
                <a:effectLst/>
                <a:latin typeface="+mn-lt"/>
                <a:ea typeface="+mn-ea"/>
                <a:cs typeface="+mn-cs"/>
              </a:rPr>
              <a:t>wheth</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they had ever received private </a:t>
            </a:r>
          </a:p>
          <a:p>
            <a:r>
              <a:rPr lang="en-US" sz="1200" kern="1200" dirty="0" smtClean="0">
                <a:solidFill>
                  <a:schemeClr val="tx1"/>
                </a:solidFill>
                <a:effectLst/>
                <a:latin typeface="+mn-lt"/>
                <a:ea typeface="+mn-ea"/>
                <a:cs typeface="+mn-cs"/>
              </a:rPr>
              <a:t>or home tuition.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Sutton Trust in 2013 by Professors Becky Francis and </a:t>
            </a:r>
            <a:r>
              <a:rPr lang="en-US" sz="1200" kern="1200" dirty="0" err="1" smtClean="0">
                <a:solidFill>
                  <a:schemeClr val="tx1"/>
                </a:solidFill>
                <a:effectLst/>
                <a:latin typeface="+mn-lt"/>
                <a:ea typeface="+mn-ea"/>
                <a:cs typeface="+mn-cs"/>
              </a:rPr>
              <a:t>Merryn</a:t>
            </a:r>
            <a:r>
              <a:rPr lang="en-US" sz="1200" kern="1200" dirty="0" smtClean="0">
                <a:solidFill>
                  <a:schemeClr val="tx1"/>
                </a:solidFill>
                <a:effectLst/>
                <a:latin typeface="+mn-lt"/>
                <a:ea typeface="+mn-ea"/>
                <a:cs typeface="+mn-cs"/>
              </a:rPr>
              <a:t> Hutchings, </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8FADD9-0608-D742-8902-C9CA8B9740D3}" type="slidenum">
              <a:rPr lang="en-US" smtClean="0"/>
              <a:pPr/>
              <a:t>14</a:t>
            </a:fld>
            <a:endParaRPr lang="en-US"/>
          </a:p>
        </p:txBody>
      </p:sp>
    </p:spTree>
    <p:extLst>
      <p:ext uri="{BB962C8B-B14F-4D97-AF65-F5344CB8AC3E}">
        <p14:creationId xmlns:p14="http://schemas.microsoft.com/office/powerpoint/2010/main" val="357568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Ipsos</a:t>
            </a:r>
            <a:r>
              <a:rPr lang="en-US" sz="1200" kern="1200" dirty="0" smtClean="0">
                <a:solidFill>
                  <a:schemeClr val="tx1"/>
                </a:solidFill>
                <a:effectLst/>
                <a:latin typeface="+mn-lt"/>
                <a:ea typeface="+mn-ea"/>
                <a:cs typeface="+mn-cs"/>
              </a:rPr>
              <a:t> MORI surveyed 309 parents of children aged 5-16,5 asking whether a particular child (the child with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most recent birthday) had regularly participated in any of a number of extra-curricular social activities outside of school in the last 12 months. The list of ac- </a:t>
            </a:r>
            <a:r>
              <a:rPr lang="en-US" sz="1200" kern="1200" dirty="0" err="1" smtClean="0">
                <a:solidFill>
                  <a:schemeClr val="tx1"/>
                </a:solidFill>
                <a:effectLst/>
                <a:latin typeface="+mn-lt"/>
                <a:ea typeface="+mn-ea"/>
                <a:cs typeface="+mn-cs"/>
              </a:rPr>
              <a:t>tivities</a:t>
            </a:r>
            <a:r>
              <a:rPr lang="en-US" sz="1200" kern="1200" dirty="0" smtClean="0">
                <a:solidFill>
                  <a:schemeClr val="tx1"/>
                </a:solidFill>
                <a:effectLst/>
                <a:latin typeface="+mn-lt"/>
                <a:ea typeface="+mn-ea"/>
                <a:cs typeface="+mn-cs"/>
              </a:rPr>
              <a:t> included Sports/exercise, Scouts/Guiding, Dance/Drama, Music, Social club, Arts and crafts, Science, Languages, and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D38FADD9-0608-D742-8902-C9CA8B9740D3}" type="slidenum">
              <a:rPr lang="en-US" smtClean="0"/>
              <a:pPr/>
              <a:t>15</a:t>
            </a:fld>
            <a:endParaRPr lang="en-US"/>
          </a:p>
        </p:txBody>
      </p:sp>
    </p:spTree>
    <p:extLst>
      <p:ext uri="{BB962C8B-B14F-4D97-AF65-F5344CB8AC3E}">
        <p14:creationId xmlns:p14="http://schemas.microsoft.com/office/powerpoint/2010/main" val="282819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EB5DBD4-5EAE-4F43-BE1E-7300DDE3272C}" type="datetimeFigureOut">
              <a:rPr lang="en-US" smtClean="0"/>
              <a:pPr/>
              <a:t>25/09/15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219011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B5DBD4-5EAE-4F43-BE1E-7300DDE3272C}" type="datetimeFigureOut">
              <a:rPr lang="en-US" smtClean="0"/>
              <a:pPr/>
              <a:t>25/09/15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368983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B5DBD4-5EAE-4F43-BE1E-7300DDE3272C}" type="datetimeFigureOut">
              <a:rPr lang="en-US" smtClean="0"/>
              <a:pPr/>
              <a:t>25/09/15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237504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395413"/>
            <a:ext cx="4262804" cy="0"/>
          </a:xfrm>
          <a:prstGeom prst="line">
            <a:avLst/>
          </a:prstGeom>
          <a:noFill/>
          <a:ln w="101600">
            <a:solidFill>
              <a:schemeClr val="tx1"/>
            </a:solidFill>
            <a:round/>
            <a:headEnd/>
            <a:tailEnd/>
          </a:ln>
          <a:effectLst/>
        </p:spPr>
        <p:txBody>
          <a:bodyPr lIns="72000" tIns="72000" rIns="72000" bIns="72000" anchor="ctr" anchorCtr="1">
            <a:spAutoFit/>
          </a:bodyPr>
          <a:lstStyle/>
          <a:p>
            <a:pPr>
              <a:buFont typeface="HelveticaNeue LT 55 Roman" pitchFamily="34" charset="0"/>
              <a:buNone/>
              <a:defRPr/>
            </a:pPr>
            <a:endParaRPr lang="en-GB">
              <a:latin typeface="HelveticaNeue LT 55 Roman" pitchFamily="34" charset="0"/>
              <a:ea typeface="+mn-ea"/>
            </a:endParaRPr>
          </a:p>
        </p:txBody>
      </p:sp>
      <p:sp>
        <p:nvSpPr>
          <p:cNvPr id="5" name="Line 27"/>
          <p:cNvSpPr>
            <a:spLocks noChangeShapeType="1"/>
          </p:cNvSpPr>
          <p:nvPr/>
        </p:nvSpPr>
        <p:spPr bwMode="gray">
          <a:xfrm>
            <a:off x="501162" y="6242050"/>
            <a:ext cx="4262804" cy="0"/>
          </a:xfrm>
          <a:prstGeom prst="line">
            <a:avLst/>
          </a:prstGeom>
          <a:noFill/>
          <a:ln w="25400">
            <a:solidFill>
              <a:schemeClr val="tx1"/>
            </a:solidFill>
            <a:round/>
            <a:headEnd/>
            <a:tailEnd/>
          </a:ln>
          <a:effectLst/>
        </p:spPr>
        <p:txBody>
          <a:bodyPr lIns="72000" tIns="72000" rIns="72000" bIns="72000" anchor="ctr" anchorCtr="1">
            <a:spAutoFit/>
          </a:bodyPr>
          <a:lstStyle/>
          <a:p>
            <a:pPr>
              <a:buFont typeface="HelveticaNeue LT 55 Roman" pitchFamily="34" charset="0"/>
              <a:buNone/>
              <a:defRPr/>
            </a:pPr>
            <a:endParaRPr lang="en-GB">
              <a:latin typeface="HelveticaNeue LT 55 Roman" pitchFamily="34" charset="0"/>
              <a:ea typeface="+mn-ea"/>
            </a:endParaRPr>
          </a:p>
        </p:txBody>
      </p:sp>
      <p:pic>
        <p:nvPicPr>
          <p:cNvPr id="8" name="Picture 32" descr="NatCen_logo 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258" y="6156326"/>
            <a:ext cx="9964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1" y="2033846"/>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49" y="323656"/>
            <a:ext cx="8391702" cy="1305145"/>
          </a:xfrm>
        </p:spPr>
        <p:txBody>
          <a:bodyPr>
            <a:normAutofit/>
          </a:bodyPr>
          <a:lstStyle>
            <a:lvl1pPr marL="0" indent="0" algn="l" rtl="0" fontAlgn="base">
              <a:lnSpc>
                <a:spcPct val="95000"/>
              </a:lnSpc>
              <a:spcBef>
                <a:spcPct val="0"/>
              </a:spcBef>
              <a:spcAft>
                <a:spcPts val="600"/>
              </a:spcAft>
              <a:buNone/>
              <a:defRPr lang="en-US" sz="3600" kern="1200" dirty="0" smtClean="0">
                <a:solidFill>
                  <a:schemeClr val="tx1"/>
                </a:solidFill>
                <a:latin typeface="+mj-lt"/>
                <a:ea typeface="+mn-ea"/>
                <a:cs typeface="+mn-cs"/>
              </a:defRPr>
            </a:lvl1pPr>
            <a:lvl2pPr marL="0" indent="0" algn="l" rtl="0" fontAlgn="base">
              <a:lnSpc>
                <a:spcPct val="95000"/>
              </a:lnSpc>
              <a:spcBef>
                <a:spcPct val="0"/>
              </a:spcBef>
              <a:spcAft>
                <a:spcPts val="600"/>
              </a:spcAft>
              <a:buNone/>
              <a:defRPr lang="en-US" sz="2800" kern="1200" dirty="0" smtClean="0">
                <a:solidFill>
                  <a:schemeClr val="tx1"/>
                </a:solidFill>
                <a:latin typeface="+mj-lt"/>
                <a:ea typeface="+mn-ea"/>
                <a:cs typeface="+mn-cs"/>
              </a:defRPr>
            </a:lvl2pPr>
          </a:lstStyle>
          <a:p>
            <a:pPr lvl="0" algn="l" rtl="0" fontAlgn="base">
              <a:lnSpc>
                <a:spcPct val="95000"/>
              </a:lnSpc>
              <a:spcBef>
                <a:spcPct val="0"/>
              </a:spcBef>
              <a:spcAft>
                <a:spcPts val="600"/>
              </a:spcAft>
              <a:buFont typeface="HelveticaNeue LT 55 Roman" pitchFamily="34" charset="0"/>
            </a:pPr>
            <a:r>
              <a:rPr lang="en-US" dirty="0" smtClean="0"/>
              <a:t>Click to edit Master text styles</a:t>
            </a:r>
          </a:p>
          <a:p>
            <a:pPr lvl="1"/>
            <a:r>
              <a:rPr lang="en-US" dirty="0" smtClean="0"/>
              <a:t>Second level</a:t>
            </a:r>
          </a:p>
          <a:p>
            <a:pPr lvl="0"/>
            <a:endParaRPr lang="en-US" dirty="0" smtClean="0"/>
          </a:p>
        </p:txBody>
      </p:sp>
      <p:sp>
        <p:nvSpPr>
          <p:cNvPr id="9" name="Rectangle 8"/>
          <p:cNvSpPr>
            <a:spLocks noGrp="1" noChangeArrowheads="1"/>
          </p:cNvSpPr>
          <p:nvPr>
            <p:ph type="sldNum" sz="quarter" idx="14"/>
          </p:nvPr>
        </p:nvSpPr>
        <p:spPr>
          <a:xfrm>
            <a:off x="6880774" y="6428741"/>
            <a:ext cx="2133600" cy="365125"/>
          </a:xfrm>
        </p:spPr>
        <p:txBody>
          <a:bodyPr/>
          <a:lstStyle>
            <a:lvl1pPr>
              <a:defRPr/>
            </a:lvl1pPr>
          </a:lstStyle>
          <a:p>
            <a:fld id="{2EC1BAE3-2A9A-C64F-974A-8C7E2051DFBA}" type="slidenum">
              <a:rPr lang="en-US"/>
              <a:pPr/>
              <a:t>‹#›</a:t>
            </a:fld>
            <a:endParaRPr lang="en-US"/>
          </a:p>
        </p:txBody>
      </p:sp>
      <p:pic>
        <p:nvPicPr>
          <p:cNvPr id="10" name="Picture 2" descr="I:\Workdocs\Tenders\I10824 Out of School Activities\Newcastle 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08349" y="423535"/>
            <a:ext cx="1478451" cy="51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22379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B5DBD4-5EAE-4F43-BE1E-7300DDE3272C}" type="datetimeFigureOut">
              <a:rPr lang="en-US" smtClean="0"/>
              <a:pPr/>
              <a:t>25/09/15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339123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EB5DBD4-5EAE-4F43-BE1E-7300DDE3272C}" type="datetimeFigureOut">
              <a:rPr lang="en-US" smtClean="0"/>
              <a:pPr/>
              <a:t>25/09/15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281424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EB5DBD4-5EAE-4F43-BE1E-7300DDE3272C}" type="datetimeFigureOut">
              <a:rPr lang="en-US" smtClean="0"/>
              <a:pPr/>
              <a:t>25/09/15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206446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EB5DBD4-5EAE-4F43-BE1E-7300DDE3272C}" type="datetimeFigureOut">
              <a:rPr lang="en-US" smtClean="0"/>
              <a:pPr/>
              <a:t>25/09/15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172609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EB5DBD4-5EAE-4F43-BE1E-7300DDE3272C}" type="datetimeFigureOut">
              <a:rPr lang="en-US" smtClean="0"/>
              <a:pPr/>
              <a:t>25/09/15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28104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5DBD4-5EAE-4F43-BE1E-7300DDE3272C}" type="datetimeFigureOut">
              <a:rPr lang="en-US" smtClean="0"/>
              <a:pPr/>
              <a:t>25/09/15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86862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B5DBD4-5EAE-4F43-BE1E-7300DDE3272C}" type="datetimeFigureOut">
              <a:rPr lang="en-US" smtClean="0"/>
              <a:pPr/>
              <a:t>25/09/15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9620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B5DBD4-5EAE-4F43-BE1E-7300DDE3272C}" type="datetimeFigureOut">
              <a:rPr lang="en-US" smtClean="0"/>
              <a:pPr/>
              <a:t>25/09/15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43BBE-9625-9E48-A8A3-3C0B405EBD55}" type="slidenum">
              <a:rPr lang="en-US" smtClean="0"/>
              <a:pPr/>
              <a:t>‹#›</a:t>
            </a:fld>
            <a:endParaRPr lang="en-US"/>
          </a:p>
        </p:txBody>
      </p:sp>
    </p:spTree>
    <p:extLst>
      <p:ext uri="{BB962C8B-B14F-4D97-AF65-F5344CB8AC3E}">
        <p14:creationId xmlns:p14="http://schemas.microsoft.com/office/powerpoint/2010/main" val="3197021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5DBD4-5EAE-4F43-BE1E-7300DDE3272C}" type="datetimeFigureOut">
              <a:rPr lang="en-US" smtClean="0"/>
              <a:pPr/>
              <a:t>25/09/15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43BBE-9625-9E48-A8A3-3C0B405EBD55}" type="slidenum">
              <a:rPr lang="en-US" smtClean="0"/>
              <a:pPr/>
              <a:t>‹#›</a:t>
            </a:fld>
            <a:endParaRPr lang="en-US"/>
          </a:p>
        </p:txBody>
      </p:sp>
    </p:spTree>
    <p:extLst>
      <p:ext uri="{BB962C8B-B14F-4D97-AF65-F5344CB8AC3E}">
        <p14:creationId xmlns:p14="http://schemas.microsoft.com/office/powerpoint/2010/main" val="179138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jpe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dx.doi.org/10.5255/UKDA-SN-6868-3" TargetMode="External"/><Relationship Id="rId3" Type="http://schemas.openxmlformats.org/officeDocument/2006/relationships/hyperlink" Target="http://dx.doi.org/10.5255/UKDA-SN-7712-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ncl.ac.uk/ecls/research/publication/5584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45398"/>
            <a:ext cx="5737625" cy="1470025"/>
          </a:xfrm>
        </p:spPr>
        <p:txBody>
          <a:bodyPr>
            <a:normAutofit fontScale="90000"/>
          </a:bodyPr>
          <a:lstStyle/>
          <a:p>
            <a:r>
              <a:rPr lang="en-GB" dirty="0" smtClean="0">
                <a:latin typeface="HelveticaNeue LT 67 MdCn" charset="0"/>
              </a:rPr>
              <a:t>Out of School Activities and the Education Gap</a:t>
            </a:r>
            <a:br>
              <a:rPr lang="en-GB" dirty="0" smtClean="0">
                <a:latin typeface="HelveticaNeue LT 67 MdCn" charset="0"/>
              </a:rPr>
            </a:br>
            <a:r>
              <a:rPr lang="en-GB" sz="2700" dirty="0" err="1" smtClean="0">
                <a:latin typeface="HelveticaNeue LT 67 MdCn" charset="0"/>
              </a:rPr>
              <a:t>liz.todd@ncl.ac.uk</a:t>
            </a:r>
            <a:r>
              <a:rPr lang="en-GB" sz="2700" dirty="0" smtClean="0">
                <a:latin typeface="HelveticaNeue LT 67 MdCn" charset="0"/>
              </a:rPr>
              <a:t/>
            </a:r>
            <a:br>
              <a:rPr lang="en-GB" sz="2700" dirty="0" smtClean="0">
                <a:latin typeface="HelveticaNeue LT 67 MdCn" charset="0"/>
              </a:rPr>
            </a:br>
            <a:r>
              <a:rPr lang="en-GB" sz="2700" dirty="0" err="1" smtClean="0">
                <a:latin typeface="HelveticaNeue LT 67 MdCn" charset="0"/>
              </a:rPr>
              <a:t>k.j.c.laing@ncl.ac.uk</a:t>
            </a:r>
            <a:r>
              <a:rPr lang="en-GB" dirty="0" smtClean="0">
                <a:latin typeface="HelveticaNeue LT 67 MdCn" charset="0"/>
              </a:rPr>
              <a:t/>
            </a:r>
            <a:br>
              <a:rPr lang="en-GB" dirty="0" smtClean="0">
                <a:latin typeface="HelveticaNeue LT 67 MdCn" charset="0"/>
              </a:rPr>
            </a:br>
            <a:r>
              <a:rPr lang="en-US" sz="2700" dirty="0"/>
              <a:t>http://</a:t>
            </a:r>
            <a:r>
              <a:rPr lang="en-US" sz="2700" dirty="0" err="1"/>
              <a:t>www.natcen.ac.uk</a:t>
            </a:r>
            <a:r>
              <a:rPr lang="en-US" sz="2700" dirty="0"/>
              <a:t>/our-research/research/out-of-school-activities/</a:t>
            </a:r>
            <a:br>
              <a:rPr lang="en-US" sz="2700" dirty="0"/>
            </a:br>
            <a:r>
              <a:rPr lang="en-US" sz="2700" dirty="0"/>
              <a:t/>
            </a:r>
            <a:br>
              <a:rPr lang="en-US" sz="2700" dirty="0"/>
            </a:br>
            <a:endParaRPr lang="en-US" sz="2700" dirty="0"/>
          </a:p>
        </p:txBody>
      </p:sp>
      <p:sp>
        <p:nvSpPr>
          <p:cNvPr id="3" name="Subtitle 2"/>
          <p:cNvSpPr>
            <a:spLocks noGrp="1"/>
          </p:cNvSpPr>
          <p:nvPr>
            <p:ph type="subTitle" idx="1"/>
          </p:nvPr>
        </p:nvSpPr>
        <p:spPr/>
        <p:txBody>
          <a:bodyPr/>
          <a:lstStyle/>
          <a:p>
            <a:r>
              <a:rPr lang="en-US" dirty="0" smtClean="0"/>
              <a:t>Meg Callanan,  Jenny Chanfreau, Karen Laing, Jonathan Paylor, </a:t>
            </a:r>
            <a:br>
              <a:rPr lang="en-US" dirty="0" smtClean="0"/>
            </a:br>
            <a:r>
              <a:rPr lang="en-US" dirty="0" smtClean="0"/>
              <a:t>Amy </a:t>
            </a:r>
            <a:r>
              <a:rPr lang="en-US" dirty="0" err="1" smtClean="0"/>
              <a:t>Skipp</a:t>
            </a:r>
            <a:r>
              <a:rPr lang="en-US" dirty="0" smtClean="0"/>
              <a:t>, Emily Tanner, Liz Todd</a:t>
            </a:r>
            <a:endParaRPr lang="en-US" dirty="0"/>
          </a:p>
        </p:txBody>
      </p:sp>
      <p:pic>
        <p:nvPicPr>
          <p:cNvPr id="4" name="Picture 23" descr="NatCen_Photost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850188" y="0"/>
            <a:ext cx="20574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uffield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5805488"/>
            <a:ext cx="23764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Workdocs\Tenders\I10824 Out of School Activities\Newcastl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338" y="371375"/>
            <a:ext cx="24495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NatCen_logo Hi 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371375"/>
            <a:ext cx="3295650"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008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err="1" smtClean="0"/>
              <a:t>Millenium</a:t>
            </a:r>
            <a:r>
              <a:rPr lang="en-US" dirty="0" smtClean="0"/>
              <a:t> cohort study MSC</a:t>
            </a:r>
            <a:endParaRPr lang="en-US" dirty="0"/>
          </a:p>
        </p:txBody>
      </p:sp>
      <p:sp>
        <p:nvSpPr>
          <p:cNvPr id="4" name="TextBox 3"/>
          <p:cNvSpPr txBox="1"/>
          <p:nvPr/>
        </p:nvSpPr>
        <p:spPr>
          <a:xfrm>
            <a:off x="0" y="1396999"/>
            <a:ext cx="9143999" cy="4832093"/>
          </a:xfrm>
          <a:prstGeom prst="rect">
            <a:avLst/>
          </a:prstGeom>
          <a:noFill/>
        </p:spPr>
        <p:txBody>
          <a:bodyPr wrap="square" rtlCol="0">
            <a:spAutoFit/>
          </a:bodyPr>
          <a:lstStyle/>
          <a:p>
            <a:pPr marL="457200" indent="-457200">
              <a:buFont typeface="Arial"/>
              <a:buChar char="•"/>
            </a:pPr>
            <a:r>
              <a:rPr lang="en-US" sz="2800" dirty="0" smtClean="0"/>
              <a:t>The MSC follows the lives of 19,000 children born in 2000/1 in the UK. Five sweeps of data available so far.</a:t>
            </a:r>
          </a:p>
          <a:p>
            <a:pPr marL="457200" indent="-457200">
              <a:buFont typeface="Arial"/>
              <a:buChar char="•"/>
            </a:pPr>
            <a:r>
              <a:rPr lang="en-US" sz="2800" dirty="0" smtClean="0"/>
              <a:t>Certain </a:t>
            </a:r>
            <a:r>
              <a:rPr lang="en-US" sz="2800" dirty="0"/>
              <a:t>sub-groups </a:t>
            </a:r>
            <a:r>
              <a:rPr lang="en-US" sz="2800" dirty="0" smtClean="0"/>
              <a:t>intentionally </a:t>
            </a:r>
            <a:r>
              <a:rPr lang="en-US" sz="2800" dirty="0"/>
              <a:t>over-sampled, in particular those living in disadvantaged circumstances, children from minority ethnic backgrounds (in England), and youngsters growing up in the smaller countries of the UK, namely Scotland, Wales and Northern Ireland</a:t>
            </a:r>
            <a:r>
              <a:rPr lang="en-US" sz="2800" dirty="0" smtClean="0"/>
              <a:t>.</a:t>
            </a:r>
          </a:p>
          <a:p>
            <a:pPr marL="457200" indent="-457200">
              <a:buFont typeface="Arial"/>
              <a:buChar char="•"/>
            </a:pPr>
            <a:r>
              <a:rPr lang="en-US" sz="2800" dirty="0"/>
              <a:t>Data also on child and family </a:t>
            </a:r>
            <a:r>
              <a:rPr lang="en-US" sz="2800" dirty="0" smtClean="0"/>
              <a:t>characteristics</a:t>
            </a:r>
            <a:endParaRPr lang="en-US" sz="2800" dirty="0"/>
          </a:p>
          <a:p>
            <a:pPr marL="457200" indent="-457200">
              <a:buFont typeface="Arial"/>
              <a:buChar char="•"/>
            </a:pPr>
            <a:r>
              <a:rPr lang="en-US" sz="2800" dirty="0" smtClean="0"/>
              <a:t>We have looked at 5, 7, 11 corresponding to the beginning of primary school, the end of key stage 1 and the end of key stage 2 (the final year of primary school)</a:t>
            </a:r>
            <a:endParaRPr lang="en-US" sz="2800" dirty="0"/>
          </a:p>
        </p:txBody>
      </p:sp>
    </p:spTree>
    <p:extLst>
      <p:ext uri="{BB962C8B-B14F-4D97-AF65-F5344CB8AC3E}">
        <p14:creationId xmlns:p14="http://schemas.microsoft.com/office/powerpoint/2010/main" val="24730210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HelveticaNeue LT 55 Roman" charset="0"/>
                <a:ea typeface="ＭＳ Ｐゴシック" charset="0"/>
              </a:defRPr>
            </a:lvl1pPr>
            <a:lvl2pPr marL="742950" indent="-285750" eaLnBrk="0" hangingPunct="0">
              <a:defRPr sz="2000">
                <a:solidFill>
                  <a:schemeClr val="tx1"/>
                </a:solidFill>
                <a:latin typeface="HelveticaNeue LT 55 Roman" charset="0"/>
                <a:ea typeface="ＭＳ Ｐゴシック" charset="0"/>
              </a:defRPr>
            </a:lvl2pPr>
            <a:lvl3pPr marL="1143000" indent="-228600" eaLnBrk="0" hangingPunct="0">
              <a:defRPr sz="2000">
                <a:solidFill>
                  <a:schemeClr val="tx1"/>
                </a:solidFill>
                <a:latin typeface="HelveticaNeue LT 55 Roman" charset="0"/>
                <a:ea typeface="ＭＳ Ｐゴシック" charset="0"/>
              </a:defRPr>
            </a:lvl3pPr>
            <a:lvl4pPr marL="1600200" indent="-228600" eaLnBrk="0" hangingPunct="0">
              <a:defRPr sz="2000">
                <a:solidFill>
                  <a:schemeClr val="tx1"/>
                </a:solidFill>
                <a:latin typeface="HelveticaNeue LT 55 Roman" charset="0"/>
                <a:ea typeface="ＭＳ Ｐゴシック" charset="0"/>
              </a:defRPr>
            </a:lvl4pPr>
            <a:lvl5pPr marL="2057400" indent="-228600" eaLnBrk="0" hangingPunct="0">
              <a:defRPr sz="2000">
                <a:solidFill>
                  <a:schemeClr val="tx1"/>
                </a:solidFill>
                <a:latin typeface="HelveticaNeue LT 55 Roman" charset="0"/>
                <a:ea typeface="ＭＳ Ｐゴシック" charset="0"/>
              </a:defRPr>
            </a:lvl5pPr>
            <a:lvl6pPr marL="2514600" indent="-228600"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6pPr>
            <a:lvl7pPr marL="2971800" indent="-228600"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7pPr>
            <a:lvl8pPr marL="3429000" indent="-228600"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8pPr>
            <a:lvl9pPr marL="3886200" indent="-228600"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9pPr>
          </a:lstStyle>
          <a:p>
            <a:pPr eaLnBrk="1" hangingPunct="1"/>
            <a:fld id="{F6BE71B1-3C67-CD41-BA5F-B0103BA5B842}" type="slidenum">
              <a:rPr lang="en-US" sz="1600"/>
              <a:pPr eaLnBrk="1" hangingPunct="1"/>
              <a:t>11</a:t>
            </a:fld>
            <a:endParaRPr lang="en-US" sz="1600"/>
          </a:p>
        </p:txBody>
      </p:sp>
      <p:sp>
        <p:nvSpPr>
          <p:cNvPr id="8195" name="Rectangle 12"/>
          <p:cNvSpPr>
            <a:spLocks noGrp="1"/>
          </p:cNvSpPr>
          <p:nvPr>
            <p:ph type="title" idx="4294967295"/>
          </p:nvPr>
        </p:nvSpPr>
        <p:spPr>
          <a:xfrm>
            <a:off x="501161" y="458789"/>
            <a:ext cx="7926266" cy="827087"/>
          </a:xfrm>
        </p:spPr>
        <p:txBody>
          <a:bodyPr>
            <a:noAutofit/>
          </a:bodyPr>
          <a:lstStyle/>
          <a:p>
            <a:pPr algn="l" eaLnBrk="1" hangingPunct="1"/>
            <a:r>
              <a:rPr lang="en-US" sz="2800" dirty="0"/>
              <a:t>Millennium Cohort Study </a:t>
            </a:r>
            <a:r>
              <a:rPr lang="en-US" sz="2800" dirty="0" smtClean="0"/>
              <a:t>linked to the </a:t>
            </a:r>
            <a:br>
              <a:rPr lang="en-US" sz="2800" dirty="0" smtClean="0"/>
            </a:br>
            <a:r>
              <a:rPr lang="en-US" sz="2800" dirty="0" smtClean="0"/>
              <a:t>National Pupil Database</a:t>
            </a:r>
            <a:endParaRPr lang="en-US" sz="2800" dirty="0"/>
          </a:p>
        </p:txBody>
      </p:sp>
      <p:sp>
        <p:nvSpPr>
          <p:cNvPr id="8196" name="Rectangle 4"/>
          <p:cNvSpPr>
            <a:spLocks noChangeArrowheads="1"/>
          </p:cNvSpPr>
          <p:nvPr/>
        </p:nvSpPr>
        <p:spPr bwMode="gray">
          <a:xfrm>
            <a:off x="501162" y="1943100"/>
            <a:ext cx="8125558" cy="450850"/>
          </a:xfrm>
          <a:prstGeom prst="rect">
            <a:avLst/>
          </a:prstGeom>
          <a:solidFill>
            <a:schemeClr val="bg1"/>
          </a:solidFill>
          <a:ln w="28575">
            <a:solidFill>
              <a:schemeClr val="accent1"/>
            </a:solidFill>
            <a:miter lim="800000"/>
            <a:headEnd/>
            <a:tailEnd/>
          </a:ln>
        </p:spPr>
        <p:txBody>
          <a:bodyPr lIns="72000" tIns="72000" rIns="72000" bIns="72000" anchor="ctr"/>
          <a:lstStyle/>
          <a:p>
            <a:pPr>
              <a:lnSpc>
                <a:spcPct val="100000"/>
              </a:lnSpc>
            </a:pPr>
            <a:r>
              <a:rPr lang="en-US" sz="1800" dirty="0"/>
              <a:t>How </a:t>
            </a:r>
            <a:r>
              <a:rPr lang="en-US" sz="2000" dirty="0"/>
              <a:t>children</a:t>
            </a:r>
            <a:r>
              <a:rPr lang="en-US" sz="1800" dirty="0"/>
              <a:t> spend their time out of school - range and types</a:t>
            </a:r>
            <a:endParaRPr lang="en-GB" sz="1800" dirty="0"/>
          </a:p>
        </p:txBody>
      </p:sp>
      <p:sp>
        <p:nvSpPr>
          <p:cNvPr id="8197" name="Rectangle 14"/>
          <p:cNvSpPr>
            <a:spLocks noChangeArrowheads="1"/>
          </p:cNvSpPr>
          <p:nvPr/>
        </p:nvSpPr>
        <p:spPr bwMode="gray">
          <a:xfrm>
            <a:off x="501162" y="2652713"/>
            <a:ext cx="8125558" cy="449262"/>
          </a:xfrm>
          <a:prstGeom prst="rect">
            <a:avLst/>
          </a:prstGeom>
          <a:solidFill>
            <a:schemeClr val="accent1"/>
          </a:solidFill>
          <a:ln w="28575">
            <a:solidFill>
              <a:schemeClr val="accent1"/>
            </a:solidFill>
            <a:miter lim="800000"/>
            <a:headEnd/>
            <a:tailEnd/>
          </a:ln>
        </p:spPr>
        <p:txBody>
          <a:bodyPr lIns="72000" tIns="72000" rIns="72000" bIns="72000" anchor="ctr"/>
          <a:lstStyle/>
          <a:p>
            <a:pPr>
              <a:lnSpc>
                <a:spcPct val="100000"/>
              </a:lnSpc>
            </a:pPr>
            <a:r>
              <a:rPr lang="en-US" sz="2000" dirty="0"/>
              <a:t>Change</a:t>
            </a:r>
            <a:r>
              <a:rPr lang="en-US" sz="1800" dirty="0"/>
              <a:t> and continuity during primary school</a:t>
            </a:r>
            <a:endParaRPr lang="en-GB" sz="1800" dirty="0"/>
          </a:p>
        </p:txBody>
      </p:sp>
      <p:sp>
        <p:nvSpPr>
          <p:cNvPr id="8198" name="Rectangle 15"/>
          <p:cNvSpPr>
            <a:spLocks noChangeArrowheads="1"/>
          </p:cNvSpPr>
          <p:nvPr/>
        </p:nvSpPr>
        <p:spPr bwMode="gray">
          <a:xfrm>
            <a:off x="501162" y="3360738"/>
            <a:ext cx="8125558" cy="450850"/>
          </a:xfrm>
          <a:prstGeom prst="rect">
            <a:avLst/>
          </a:prstGeom>
          <a:solidFill>
            <a:schemeClr val="bg1"/>
          </a:solidFill>
          <a:ln w="28575">
            <a:solidFill>
              <a:schemeClr val="accent1"/>
            </a:solidFill>
            <a:miter lim="800000"/>
            <a:headEnd/>
            <a:tailEnd/>
          </a:ln>
        </p:spPr>
        <p:txBody>
          <a:bodyPr lIns="72000" tIns="72000" rIns="72000" bIns="72000" anchor="ctr"/>
          <a:lstStyle/>
          <a:p>
            <a:pPr>
              <a:lnSpc>
                <a:spcPct val="100000"/>
              </a:lnSpc>
            </a:pPr>
            <a:r>
              <a:rPr lang="en-GB" sz="2000" dirty="0"/>
              <a:t>Patterns of activities for children from different backgrounds</a:t>
            </a:r>
          </a:p>
        </p:txBody>
      </p:sp>
      <p:sp>
        <p:nvSpPr>
          <p:cNvPr id="8199" name="Rectangle 16"/>
          <p:cNvSpPr>
            <a:spLocks noChangeArrowheads="1"/>
          </p:cNvSpPr>
          <p:nvPr/>
        </p:nvSpPr>
        <p:spPr bwMode="gray">
          <a:xfrm>
            <a:off x="501162" y="4070351"/>
            <a:ext cx="8125558" cy="449263"/>
          </a:xfrm>
          <a:prstGeom prst="rect">
            <a:avLst/>
          </a:prstGeom>
          <a:solidFill>
            <a:schemeClr val="accent1"/>
          </a:solidFill>
          <a:ln w="28575">
            <a:solidFill>
              <a:schemeClr val="accent1"/>
            </a:solidFill>
            <a:miter lim="800000"/>
            <a:headEnd/>
            <a:tailEnd/>
          </a:ln>
        </p:spPr>
        <p:txBody>
          <a:bodyPr lIns="72000" tIns="72000" rIns="72000" bIns="72000" anchor="ctr"/>
          <a:lstStyle/>
          <a:p>
            <a:r>
              <a:rPr lang="en-GB" sz="2000" dirty="0"/>
              <a:t>Associations between different activities and educational attainment at 11</a:t>
            </a:r>
          </a:p>
        </p:txBody>
      </p:sp>
      <p:sp>
        <p:nvSpPr>
          <p:cNvPr id="8200" name="Rectangle 17"/>
          <p:cNvSpPr>
            <a:spLocks noChangeArrowheads="1"/>
          </p:cNvSpPr>
          <p:nvPr/>
        </p:nvSpPr>
        <p:spPr bwMode="gray">
          <a:xfrm>
            <a:off x="501162" y="4778375"/>
            <a:ext cx="8125558" cy="450850"/>
          </a:xfrm>
          <a:prstGeom prst="rect">
            <a:avLst/>
          </a:prstGeom>
          <a:solidFill>
            <a:schemeClr val="bg1"/>
          </a:solidFill>
          <a:ln w="28575">
            <a:solidFill>
              <a:schemeClr val="accent1"/>
            </a:solidFill>
            <a:miter lim="800000"/>
            <a:headEnd/>
            <a:tailEnd/>
          </a:ln>
        </p:spPr>
        <p:txBody>
          <a:bodyPr lIns="72000" tIns="72000" rIns="72000" bIns="72000" anchor="ctr"/>
          <a:lstStyle/>
          <a:p>
            <a:pPr>
              <a:lnSpc>
                <a:spcPct val="100000"/>
              </a:lnSpc>
              <a:buFontTx/>
              <a:buNone/>
            </a:pPr>
            <a:r>
              <a:rPr lang="en-US" sz="2000" dirty="0"/>
              <a:t>Controlling for selection effects</a:t>
            </a:r>
          </a:p>
        </p:txBody>
      </p:sp>
    </p:spTree>
    <p:extLst>
      <p:ext uri="{BB962C8B-B14F-4D97-AF65-F5344CB8AC3E}">
        <p14:creationId xmlns:p14="http://schemas.microsoft.com/office/powerpoint/2010/main" val="5367592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GB" sz="4400" dirty="0" smtClean="0"/>
              <a:t>State of the evidence</a:t>
            </a:r>
            <a:endParaRPr lang="en-GB" sz="4400" dirty="0"/>
          </a:p>
        </p:txBody>
      </p:sp>
      <p:sp>
        <p:nvSpPr>
          <p:cNvPr id="7" name="Content Placeholder 2"/>
          <p:cNvSpPr txBox="1">
            <a:spLocks/>
          </p:cNvSpPr>
          <p:nvPr/>
        </p:nvSpPr>
        <p:spPr>
          <a:xfrm>
            <a:off x="488504" y="1772816"/>
            <a:ext cx="8658225" cy="396081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Just over ¾ children took part in sports classes, music tuition, ethos led groups and academic tuition in KS2</a:t>
            </a:r>
          </a:p>
          <a:p>
            <a:r>
              <a:rPr lang="en-GB" dirty="0"/>
              <a:t>Participation was related to higher maternal qualifications, better home learning environment and father’s socio-economic status (Sylva et al, 2008, EPPE</a:t>
            </a:r>
            <a:r>
              <a:rPr lang="en-GB" dirty="0" smtClean="0"/>
              <a:t>)</a:t>
            </a:r>
          </a:p>
          <a:p>
            <a:r>
              <a:rPr lang="en-GB" dirty="0"/>
              <a:t>Participation in learning outside of school hours was a predictor of progress in Maths and English between the ages of 7 and 11, after controlling for background characteristics (Sylva et al, 2008</a:t>
            </a:r>
            <a:r>
              <a:rPr lang="en-GB" dirty="0" smtClean="0"/>
              <a:t>) </a:t>
            </a:r>
            <a:endParaRPr lang="en-GB" dirty="0"/>
          </a:p>
        </p:txBody>
      </p:sp>
    </p:spTree>
    <p:extLst>
      <p:ext uri="{BB962C8B-B14F-4D97-AF65-F5344CB8AC3E}">
        <p14:creationId xmlns:p14="http://schemas.microsoft.com/office/powerpoint/2010/main" val="3705261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
        <p:nvSpPr>
          <p:cNvPr id="4" name="TextBox 3"/>
          <p:cNvSpPr txBox="1"/>
          <p:nvPr/>
        </p:nvSpPr>
        <p:spPr>
          <a:xfrm>
            <a:off x="376149" y="2068286"/>
            <a:ext cx="8767851" cy="5447646"/>
          </a:xfrm>
          <a:prstGeom prst="rect">
            <a:avLst/>
          </a:prstGeom>
          <a:noFill/>
        </p:spPr>
        <p:txBody>
          <a:bodyPr wrap="square" rtlCol="0">
            <a:spAutoFit/>
          </a:bodyPr>
          <a:lstStyle/>
          <a:p>
            <a:r>
              <a:rPr lang="en-US" sz="2800" dirty="0" smtClean="0"/>
              <a:t>“Over </a:t>
            </a:r>
            <a:r>
              <a:rPr lang="en-US" sz="2800" dirty="0"/>
              <a:t>3000 students in years 6, 11 and 13 completed a questionnaire survey of the nature and extent of private tuition in school curriculum subjects, their views about and evaluations of private tuition and demographic information. In the sample as a whole 27% of students had a private tutor and there was no significant difference between the year </a:t>
            </a:r>
            <a:r>
              <a:rPr lang="en-US" sz="2800" dirty="0" smtClean="0"/>
              <a:t>groups”</a:t>
            </a:r>
            <a:endParaRPr lang="en-US" sz="2800" dirty="0"/>
          </a:p>
          <a:p>
            <a:endParaRPr lang="en-US" sz="1400" b="1" dirty="0" smtClean="0"/>
          </a:p>
          <a:p>
            <a:r>
              <a:rPr lang="en-US" b="1" dirty="0" smtClean="0"/>
              <a:t>Mapping </a:t>
            </a:r>
            <a:r>
              <a:rPr lang="en-US" b="1" dirty="0"/>
              <a:t>the nature and extent of private tutoring at transition points in education </a:t>
            </a:r>
            <a:endParaRPr lang="en-US" dirty="0"/>
          </a:p>
          <a:p>
            <a:r>
              <a:rPr lang="en-US" dirty="0"/>
              <a:t>Judith </a:t>
            </a:r>
            <a:r>
              <a:rPr lang="en-US" dirty="0" err="1"/>
              <a:t>Ireson</a:t>
            </a:r>
            <a:r>
              <a:rPr lang="en-US" dirty="0"/>
              <a:t> and Katie </a:t>
            </a:r>
            <a:r>
              <a:rPr lang="en-US" dirty="0" err="1" smtClean="0"/>
              <a:t>Rushforth</a:t>
            </a:r>
            <a:r>
              <a:rPr lang="en-US" dirty="0" smtClean="0"/>
              <a:t>, BERA Paper, 2004</a:t>
            </a:r>
            <a:r>
              <a:rPr lang="en-US" dirty="0"/>
              <a:t>. </a:t>
            </a:r>
          </a:p>
          <a:p>
            <a:endParaRPr lang="en-US" sz="2800" dirty="0" smtClean="0"/>
          </a:p>
          <a:p>
            <a:endParaRPr lang="en-US" sz="2800" dirty="0"/>
          </a:p>
          <a:p>
            <a:endParaRPr lang="en-US" sz="2800" dirty="0"/>
          </a:p>
          <a:p>
            <a:endParaRPr lang="en-US" dirty="0"/>
          </a:p>
        </p:txBody>
      </p:sp>
    </p:spTree>
    <p:extLst>
      <p:ext uri="{BB962C8B-B14F-4D97-AF65-F5344CB8AC3E}">
        <p14:creationId xmlns:p14="http://schemas.microsoft.com/office/powerpoint/2010/main" val="15314540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GB" sz="4400" dirty="0" smtClean="0"/>
              <a:t>Change… and inequalities</a:t>
            </a:r>
            <a:endParaRPr lang="en-GB" sz="4400" dirty="0"/>
          </a:p>
        </p:txBody>
      </p:sp>
      <p:sp>
        <p:nvSpPr>
          <p:cNvPr id="7" name="Content Placeholder 2"/>
          <p:cNvSpPr txBox="1">
            <a:spLocks/>
          </p:cNvSpPr>
          <p:nvPr/>
        </p:nvSpPr>
        <p:spPr>
          <a:xfrm>
            <a:off x="0" y="1469572"/>
            <a:ext cx="9146729" cy="47715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F</a:t>
            </a:r>
            <a:r>
              <a:rPr lang="en-US" sz="2400" dirty="0" smtClean="0"/>
              <a:t>rom </a:t>
            </a:r>
            <a:r>
              <a:rPr lang="en-US" sz="2400" dirty="0"/>
              <a:t>2009 to 2014, the pro- portion receiving private or home tuition has increased from 20% to 23% (the figure in 2005 was 18%). </a:t>
            </a:r>
            <a:endParaRPr lang="en-US" sz="2400" dirty="0" smtClean="0"/>
          </a:p>
          <a:p>
            <a:r>
              <a:rPr lang="en-US" sz="2400" dirty="0" smtClean="0"/>
              <a:t>A 12% gap </a:t>
            </a:r>
            <a:r>
              <a:rPr lang="en-US" sz="2400" dirty="0"/>
              <a:t>between the most and least affluent families </a:t>
            </a:r>
          </a:p>
          <a:p>
            <a:r>
              <a:rPr lang="en-US" sz="2400" dirty="0"/>
              <a:t>2009, 40% of young people in London reported having received private tuition, compared with an average of 17% in the rest of the country. In 2014, this gap has narrowed slightly but remains large (37% vs. 20%) </a:t>
            </a:r>
            <a:endParaRPr lang="en-US" sz="2400" dirty="0" smtClean="0"/>
          </a:p>
          <a:p>
            <a:pPr marL="0" indent="0">
              <a:buNone/>
            </a:pPr>
            <a:r>
              <a:rPr lang="en-GB" sz="2400" dirty="0"/>
              <a:t>Sutton Trust (2014) from </a:t>
            </a:r>
            <a:r>
              <a:rPr lang="en-GB" sz="2400" dirty="0" err="1"/>
              <a:t>Ipsos</a:t>
            </a:r>
            <a:r>
              <a:rPr lang="en-GB" sz="2400" dirty="0"/>
              <a:t> MORI annual </a:t>
            </a:r>
            <a:r>
              <a:rPr lang="en-GB" sz="2400" dirty="0" smtClean="0"/>
              <a:t>survey </a:t>
            </a:r>
            <a:r>
              <a:rPr lang="en-GB" sz="2400" dirty="0"/>
              <a:t>2005 to </a:t>
            </a:r>
            <a:r>
              <a:rPr lang="en-GB" sz="2400" dirty="0" smtClean="0"/>
              <a:t>2,700 </a:t>
            </a:r>
            <a:r>
              <a:rPr lang="en-GB" sz="2400" dirty="0"/>
              <a:t>young people (between the ages of 11-16</a:t>
            </a:r>
            <a:r>
              <a:rPr lang="en-GB" sz="2400" dirty="0" smtClean="0"/>
              <a:t>) </a:t>
            </a:r>
            <a:r>
              <a:rPr lang="en-GB" sz="2400" dirty="0"/>
              <a:t>England and Wales </a:t>
            </a:r>
            <a:endParaRPr lang="en-GB" sz="2400" dirty="0" smtClean="0">
              <a:latin typeface="HelveticaNeue LT 55 Roman" charset="0"/>
            </a:endParaRPr>
          </a:p>
          <a:p>
            <a:r>
              <a:rPr lang="en-GB" sz="2400" dirty="0"/>
              <a:t>C</a:t>
            </a:r>
            <a:r>
              <a:rPr lang="en-GB" sz="2400" dirty="0" smtClean="0"/>
              <a:t>hildren already </a:t>
            </a:r>
            <a:r>
              <a:rPr lang="en-GB" sz="2400" dirty="0"/>
              <a:t>receiving </a:t>
            </a:r>
            <a:r>
              <a:rPr lang="en-GB" sz="2400" dirty="0" smtClean="0"/>
              <a:t>private </a:t>
            </a:r>
            <a:r>
              <a:rPr lang="en-GB" sz="2400" dirty="0"/>
              <a:t>school education </a:t>
            </a:r>
            <a:r>
              <a:rPr lang="en-GB" sz="2400" dirty="0" smtClean="0"/>
              <a:t>substantially </a:t>
            </a:r>
            <a:r>
              <a:rPr lang="en-GB" sz="2400" dirty="0"/>
              <a:t>more likely to additionally receive private tuition outside school (27% vs. 14%</a:t>
            </a:r>
            <a:r>
              <a:rPr lang="en-GB" sz="2400" dirty="0" smtClean="0"/>
              <a:t>) (</a:t>
            </a:r>
            <a:r>
              <a:rPr lang="en-GB" sz="2400" dirty="0" err="1" smtClean="0"/>
              <a:t>YouGov</a:t>
            </a:r>
            <a:r>
              <a:rPr lang="en-GB" sz="2400" dirty="0" smtClean="0"/>
              <a:t> </a:t>
            </a:r>
            <a:r>
              <a:rPr lang="en-GB" sz="2400" dirty="0"/>
              <a:t>survey of 1,173 parents of </a:t>
            </a:r>
            <a:r>
              <a:rPr lang="en-GB" sz="2400" dirty="0" err="1"/>
              <a:t>chil</a:t>
            </a:r>
            <a:r>
              <a:rPr lang="en-GB" sz="2400" dirty="0"/>
              <a:t>- </a:t>
            </a:r>
            <a:r>
              <a:rPr lang="en-GB" sz="2400" dirty="0" err="1"/>
              <a:t>dren</a:t>
            </a:r>
            <a:r>
              <a:rPr lang="en-GB" sz="2400" dirty="0"/>
              <a:t> aged 5-</a:t>
            </a:r>
            <a:r>
              <a:rPr lang="en-GB" sz="2400" dirty="0" smtClean="0"/>
              <a:t>16</a:t>
            </a:r>
            <a:r>
              <a:rPr lang="en-GB" sz="2400" dirty="0"/>
              <a:t>)</a:t>
            </a:r>
          </a:p>
          <a:p>
            <a:endParaRPr lang="en-GB" sz="2400" dirty="0"/>
          </a:p>
          <a:p>
            <a:pPr marL="0" indent="0">
              <a:buNone/>
            </a:pPr>
            <a:endParaRPr lang="en-GB" sz="2400" dirty="0"/>
          </a:p>
        </p:txBody>
      </p:sp>
    </p:spTree>
    <p:extLst>
      <p:ext uri="{BB962C8B-B14F-4D97-AF65-F5344CB8AC3E}">
        <p14:creationId xmlns:p14="http://schemas.microsoft.com/office/powerpoint/2010/main" val="27083828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GB" sz="4400" dirty="0" smtClean="0"/>
              <a:t>What we know….</a:t>
            </a:r>
            <a:endParaRPr lang="en-GB" sz="4400" dirty="0"/>
          </a:p>
        </p:txBody>
      </p:sp>
      <p:sp>
        <p:nvSpPr>
          <p:cNvPr id="7" name="Content Placeholder 2"/>
          <p:cNvSpPr txBox="1">
            <a:spLocks/>
          </p:cNvSpPr>
          <p:nvPr/>
        </p:nvSpPr>
        <p:spPr>
          <a:xfrm>
            <a:off x="0" y="1378857"/>
            <a:ext cx="9146729" cy="500742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List on survey: Sports</a:t>
            </a:r>
            <a:r>
              <a:rPr lang="en-US" dirty="0"/>
              <a:t>/exercise, Scouts/Guiding, Dance/Drama, Music, Social club, Arts and crafts, Science, Languages, and ‘other</a:t>
            </a:r>
            <a:r>
              <a:rPr lang="en-US" dirty="0" smtClean="0"/>
              <a:t>’</a:t>
            </a:r>
          </a:p>
          <a:p>
            <a:r>
              <a:rPr lang="en-US" dirty="0"/>
              <a:t>M</a:t>
            </a:r>
            <a:r>
              <a:rPr lang="en-US" dirty="0" smtClean="0"/>
              <a:t>ajority </a:t>
            </a:r>
            <a:r>
              <a:rPr lang="en-US" dirty="0"/>
              <a:t>of 76</a:t>
            </a:r>
            <a:r>
              <a:rPr lang="en-US" dirty="0" smtClean="0"/>
              <a:t>%: child </a:t>
            </a:r>
            <a:r>
              <a:rPr lang="en-US" dirty="0"/>
              <a:t>regularly participated in some form of extra-curricular activity in the last 12 months. </a:t>
            </a:r>
            <a:endParaRPr lang="en-US" dirty="0" smtClean="0"/>
          </a:p>
          <a:p>
            <a:r>
              <a:rPr lang="en-US" dirty="0"/>
              <a:t>M</a:t>
            </a:r>
            <a:r>
              <a:rPr lang="en-US" dirty="0" smtClean="0"/>
              <a:t>ost popular: sport</a:t>
            </a:r>
            <a:r>
              <a:rPr lang="en-US" dirty="0"/>
              <a:t>/exercise (52%), </a:t>
            </a:r>
            <a:r>
              <a:rPr lang="en-US" dirty="0" smtClean="0"/>
              <a:t>Scouts</a:t>
            </a:r>
            <a:r>
              <a:rPr lang="en-US" dirty="0"/>
              <a:t>/Guiding (16%), dance/ drama (15%) and music (14%). </a:t>
            </a:r>
            <a:endParaRPr lang="en-US" dirty="0" smtClean="0"/>
          </a:p>
          <a:p>
            <a:r>
              <a:rPr lang="en-US" dirty="0"/>
              <a:t>T</a:t>
            </a:r>
            <a:r>
              <a:rPr lang="en-US" dirty="0" smtClean="0"/>
              <a:t>he </a:t>
            </a:r>
            <a:r>
              <a:rPr lang="en-US" dirty="0"/>
              <a:t>majority of all parents report some </a:t>
            </a:r>
            <a:r>
              <a:rPr lang="en-US" dirty="0" smtClean="0"/>
              <a:t>participation</a:t>
            </a:r>
            <a:endParaRPr lang="en-US" dirty="0"/>
          </a:p>
          <a:p>
            <a:r>
              <a:rPr lang="en-US" dirty="0"/>
              <a:t>A</a:t>
            </a:r>
            <a:r>
              <a:rPr lang="en-US" dirty="0" smtClean="0"/>
              <a:t> 15% gap </a:t>
            </a:r>
            <a:r>
              <a:rPr lang="en-US" dirty="0"/>
              <a:t>between social </a:t>
            </a:r>
            <a:r>
              <a:rPr lang="en-US" dirty="0" smtClean="0"/>
              <a:t>groups</a:t>
            </a:r>
            <a:r>
              <a:rPr lang="en-US" dirty="0"/>
              <a:t>  </a:t>
            </a:r>
            <a:r>
              <a:rPr lang="en-US" dirty="0" smtClean="0"/>
              <a:t>- A</a:t>
            </a:r>
            <a:r>
              <a:rPr lang="en-US" dirty="0"/>
              <a:t>, B, or C1 (84%) </a:t>
            </a:r>
            <a:r>
              <a:rPr lang="en-US" dirty="0" err="1" smtClean="0"/>
              <a:t>vs</a:t>
            </a:r>
            <a:r>
              <a:rPr lang="en-US" dirty="0" smtClean="0"/>
              <a:t> </a:t>
            </a:r>
            <a:r>
              <a:rPr lang="en-US" dirty="0"/>
              <a:t>C2, D, or E (69%). </a:t>
            </a:r>
          </a:p>
          <a:p>
            <a:r>
              <a:rPr lang="en-US" dirty="0"/>
              <a:t>D</a:t>
            </a:r>
            <a:r>
              <a:rPr lang="en-US" dirty="0" smtClean="0"/>
              <a:t>ifferences </a:t>
            </a:r>
            <a:r>
              <a:rPr lang="en-US" dirty="0"/>
              <a:t>by parents’ level of </a:t>
            </a:r>
            <a:r>
              <a:rPr lang="en-US" dirty="0" smtClean="0"/>
              <a:t>education: 83% </a:t>
            </a:r>
            <a:r>
              <a:rPr lang="en-US" dirty="0"/>
              <a:t>parents with a degree level education or </a:t>
            </a:r>
            <a:r>
              <a:rPr lang="en-US" dirty="0" smtClean="0"/>
              <a:t>higher </a:t>
            </a:r>
            <a:r>
              <a:rPr lang="en-US" dirty="0" err="1" smtClean="0"/>
              <a:t>vs</a:t>
            </a:r>
            <a:r>
              <a:rPr lang="en-US" dirty="0" smtClean="0"/>
              <a:t> 72</a:t>
            </a:r>
            <a:r>
              <a:rPr lang="en-US" dirty="0"/>
              <a:t>% </a:t>
            </a:r>
            <a:r>
              <a:rPr lang="en-US" dirty="0" smtClean="0"/>
              <a:t>without </a:t>
            </a:r>
            <a:r>
              <a:rPr lang="en-US" dirty="0"/>
              <a:t>a </a:t>
            </a:r>
            <a:r>
              <a:rPr lang="en-US" dirty="0" smtClean="0"/>
              <a:t>degree</a:t>
            </a:r>
          </a:p>
          <a:p>
            <a:pPr marL="0" indent="0">
              <a:buNone/>
            </a:pPr>
            <a:r>
              <a:rPr lang="en-US" dirty="0" err="1" smtClean="0"/>
              <a:t>Ipsos</a:t>
            </a:r>
            <a:r>
              <a:rPr lang="en-US" dirty="0" smtClean="0"/>
              <a:t> </a:t>
            </a:r>
            <a:r>
              <a:rPr lang="en-US" dirty="0"/>
              <a:t>MORI surveyed 309 parents of children aged 5-</a:t>
            </a:r>
            <a:r>
              <a:rPr lang="en-US" dirty="0" smtClean="0"/>
              <a:t>16 in 2014</a:t>
            </a:r>
            <a:endParaRPr lang="en-US" dirty="0"/>
          </a:p>
          <a:p>
            <a:endParaRPr lang="en-US" dirty="0"/>
          </a:p>
        </p:txBody>
      </p:sp>
    </p:spTree>
    <p:extLst>
      <p:ext uri="{BB962C8B-B14F-4D97-AF65-F5344CB8AC3E}">
        <p14:creationId xmlns:p14="http://schemas.microsoft.com/office/powerpoint/2010/main" val="27083828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Understanding the differences</a:t>
            </a:r>
            <a:endParaRPr lang="en-US" dirty="0"/>
          </a:p>
        </p:txBody>
      </p:sp>
      <p:sp>
        <p:nvSpPr>
          <p:cNvPr id="4" name="TextBox 3"/>
          <p:cNvSpPr txBox="1"/>
          <p:nvPr/>
        </p:nvSpPr>
        <p:spPr>
          <a:xfrm>
            <a:off x="376149" y="1628801"/>
            <a:ext cx="8391701" cy="4401205"/>
          </a:xfrm>
          <a:prstGeom prst="rect">
            <a:avLst/>
          </a:prstGeom>
          <a:noFill/>
        </p:spPr>
        <p:txBody>
          <a:bodyPr wrap="square" rtlCol="0">
            <a:spAutoFit/>
          </a:bodyPr>
          <a:lstStyle/>
          <a:p>
            <a:pPr marL="457200" indent="-457200">
              <a:buFont typeface="Arial"/>
              <a:buChar char="•"/>
            </a:pPr>
            <a:r>
              <a:rPr lang="en-US" sz="2800" dirty="0" smtClean="0"/>
              <a:t>Fee for activities</a:t>
            </a:r>
          </a:p>
          <a:p>
            <a:pPr marL="457200" indent="-457200">
              <a:buFont typeface="Arial"/>
              <a:buChar char="•"/>
            </a:pPr>
            <a:r>
              <a:rPr lang="en-US" sz="2800" dirty="0" smtClean="0"/>
              <a:t>Cost </a:t>
            </a:r>
            <a:r>
              <a:rPr lang="en-US" sz="2800" dirty="0"/>
              <a:t>of </a:t>
            </a:r>
            <a:r>
              <a:rPr lang="en-US" sz="2800" dirty="0" smtClean="0"/>
              <a:t>travel</a:t>
            </a:r>
          </a:p>
          <a:p>
            <a:pPr marL="457200" indent="-457200">
              <a:buFont typeface="Arial"/>
              <a:buChar char="•"/>
            </a:pPr>
            <a:r>
              <a:rPr lang="en-US" sz="2800" dirty="0"/>
              <a:t>R</a:t>
            </a:r>
            <a:r>
              <a:rPr lang="en-US" sz="2800" dirty="0" smtClean="0"/>
              <a:t>esulting </a:t>
            </a:r>
            <a:r>
              <a:rPr lang="en-US" sz="2800" dirty="0"/>
              <a:t>responsibilities in the </a:t>
            </a:r>
            <a:r>
              <a:rPr lang="en-US" sz="2800" dirty="0" smtClean="0"/>
              <a:t>home</a:t>
            </a:r>
          </a:p>
          <a:p>
            <a:endParaRPr lang="en-US" sz="2800" dirty="0" smtClean="0"/>
          </a:p>
          <a:p>
            <a:r>
              <a:rPr lang="en-US" sz="2800" dirty="0"/>
              <a:t>Gill </a:t>
            </a:r>
            <a:r>
              <a:rPr lang="en-US" sz="2800" dirty="0" smtClean="0"/>
              <a:t> year 9 “</a:t>
            </a:r>
            <a:r>
              <a:rPr lang="en-US" sz="2800" dirty="0"/>
              <a:t>I don’t feel responsible, I just feel like, I feel bad leaving. I don’t want to leave my mum in case social services turn up or like the bailiffs and that. I don’t want that happening. I want to make sure my stuff is all there.” </a:t>
            </a:r>
            <a:r>
              <a:rPr lang="en-US" sz="2800" dirty="0" smtClean="0"/>
              <a:t> </a:t>
            </a:r>
          </a:p>
          <a:p>
            <a:r>
              <a:rPr lang="en-US" sz="2800" dirty="0" err="1" smtClean="0"/>
              <a:t>Mushcamp</a:t>
            </a:r>
            <a:r>
              <a:rPr lang="en-US" sz="2800" dirty="0" smtClean="0"/>
              <a:t> et al 2011</a:t>
            </a:r>
            <a:endParaRPr lang="en-US" sz="2800" dirty="0"/>
          </a:p>
        </p:txBody>
      </p:sp>
    </p:spTree>
    <p:extLst>
      <p:ext uri="{BB962C8B-B14F-4D97-AF65-F5344CB8AC3E}">
        <p14:creationId xmlns:p14="http://schemas.microsoft.com/office/powerpoint/2010/main" val="10520506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MSC Findings: Extra tuition</a:t>
            </a:r>
            <a:endParaRPr lang="en-US" dirty="0"/>
          </a:p>
        </p:txBody>
      </p:sp>
      <p:sp>
        <p:nvSpPr>
          <p:cNvPr id="4" name="TextBox 3"/>
          <p:cNvSpPr txBox="1"/>
          <p:nvPr/>
        </p:nvSpPr>
        <p:spPr>
          <a:xfrm>
            <a:off x="0" y="1778000"/>
            <a:ext cx="9144000" cy="5262980"/>
          </a:xfrm>
          <a:prstGeom prst="rect">
            <a:avLst/>
          </a:prstGeom>
          <a:noFill/>
        </p:spPr>
        <p:txBody>
          <a:bodyPr wrap="square" rtlCol="0">
            <a:spAutoFit/>
          </a:bodyPr>
          <a:lstStyle/>
          <a:p>
            <a:pPr marL="285750" indent="-285750">
              <a:buFont typeface="Arial"/>
              <a:buChar char="•"/>
            </a:pPr>
            <a:r>
              <a:rPr lang="en-US" sz="2800" dirty="0" smtClean="0"/>
              <a:t>More common with age: 5% at 7yr, 22% at 11yr</a:t>
            </a:r>
            <a:r>
              <a:rPr lang="en-US" sz="2800" dirty="0"/>
              <a:t> </a:t>
            </a:r>
            <a:r>
              <a:rPr lang="en-US" sz="2800" dirty="0" smtClean="0"/>
              <a:t>(girls slightly more likely)</a:t>
            </a:r>
          </a:p>
          <a:p>
            <a:pPr marL="285750" indent="-285750">
              <a:buFont typeface="Arial"/>
              <a:buChar char="•"/>
            </a:pPr>
            <a:r>
              <a:rPr lang="en-GB" sz="2800" dirty="0" smtClean="0">
                <a:latin typeface="HelveticaNeue LT 55 Roman" charset="0"/>
              </a:rPr>
              <a:t>At </a:t>
            </a:r>
            <a:r>
              <a:rPr lang="en-GB" sz="2800" dirty="0">
                <a:latin typeface="HelveticaNeue LT 55 Roman" charset="0"/>
              </a:rPr>
              <a:t>age 7, main differences were by ethnic group: Indian 20%; White (3%</a:t>
            </a:r>
            <a:r>
              <a:rPr lang="en-GB" sz="2800" dirty="0" smtClean="0">
                <a:latin typeface="HelveticaNeue LT 55 Roman" charset="0"/>
              </a:rPr>
              <a:t>)</a:t>
            </a:r>
          </a:p>
          <a:p>
            <a:pPr marL="285750" indent="-285750">
              <a:buFont typeface="Arial"/>
              <a:buChar char="•"/>
            </a:pPr>
            <a:r>
              <a:rPr lang="en-GB" sz="2800" dirty="0" smtClean="0">
                <a:latin typeface="HelveticaNeue LT 55 Roman" charset="0"/>
              </a:rPr>
              <a:t>At </a:t>
            </a:r>
            <a:r>
              <a:rPr lang="en-GB" sz="2800" dirty="0">
                <a:latin typeface="HelveticaNeue LT 55 Roman" charset="0"/>
              </a:rPr>
              <a:t>age 11 differences remain: Indian (42%); White (20%); Black (47%); other, including Chinese (48%</a:t>
            </a:r>
            <a:r>
              <a:rPr lang="en-GB" sz="2800" dirty="0" smtClean="0">
                <a:latin typeface="HelveticaNeue LT 55 Roman" charset="0"/>
              </a:rPr>
              <a:t>)</a:t>
            </a:r>
          </a:p>
          <a:p>
            <a:pPr marL="285750" indent="-285750">
              <a:buFont typeface="Arial"/>
              <a:buChar char="•"/>
            </a:pPr>
            <a:r>
              <a:rPr lang="en-GB" sz="2800" dirty="0" smtClean="0">
                <a:latin typeface="HelveticaNeue LT 55 Roman" charset="0"/>
              </a:rPr>
              <a:t>Extra tuition most common amongst children whose mother had postgraduate degree (30%) and least common where their mother had no qualifications (19%) </a:t>
            </a:r>
            <a:endParaRPr lang="en-GB" sz="2800" dirty="0">
              <a:latin typeface="HelveticaNeue LT 55 Roman" charset="0"/>
            </a:endParaRPr>
          </a:p>
          <a:p>
            <a:pPr marL="285750" indent="-285750">
              <a:buFont typeface="Arial"/>
              <a:buChar char="•"/>
            </a:pPr>
            <a:endParaRPr lang="en-US" sz="2800" dirty="0" smtClean="0"/>
          </a:p>
          <a:p>
            <a:pPr marL="285750" indent="-285750">
              <a:buFont typeface="Arial"/>
              <a:buChar char="•"/>
            </a:pPr>
            <a:endParaRPr lang="en-US" sz="2800" dirty="0" smtClean="0"/>
          </a:p>
        </p:txBody>
      </p:sp>
    </p:spTree>
    <p:extLst>
      <p:ext uri="{BB962C8B-B14F-4D97-AF65-F5344CB8AC3E}">
        <p14:creationId xmlns:p14="http://schemas.microsoft.com/office/powerpoint/2010/main" val="17235285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GB" sz="4400" dirty="0" smtClean="0"/>
              <a:t>Music tuition</a:t>
            </a:r>
            <a:endParaRPr lang="en-GB" sz="4400" dirty="0"/>
          </a:p>
        </p:txBody>
      </p:sp>
      <p:sp>
        <p:nvSpPr>
          <p:cNvPr id="7" name="Content Placeholder 2"/>
          <p:cNvSpPr txBox="1">
            <a:spLocks/>
          </p:cNvSpPr>
          <p:nvPr/>
        </p:nvSpPr>
        <p:spPr>
          <a:xfrm>
            <a:off x="127000" y="1433286"/>
            <a:ext cx="9019729" cy="47897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latin typeface="HelveticaNeue LT 55 Roman" charset="0"/>
            </a:endParaRPr>
          </a:p>
        </p:txBody>
      </p:sp>
      <p:sp>
        <p:nvSpPr>
          <p:cNvPr id="2" name="TextBox 1"/>
          <p:cNvSpPr txBox="1"/>
          <p:nvPr/>
        </p:nvSpPr>
        <p:spPr>
          <a:xfrm>
            <a:off x="376149" y="2231571"/>
            <a:ext cx="8550137" cy="2954655"/>
          </a:xfrm>
          <a:prstGeom prst="rect">
            <a:avLst/>
          </a:prstGeom>
          <a:noFill/>
        </p:spPr>
        <p:txBody>
          <a:bodyPr wrap="square" rtlCol="0">
            <a:spAutoFit/>
          </a:bodyPr>
          <a:lstStyle/>
          <a:p>
            <a:pPr marL="342900" indent="-342900">
              <a:buFont typeface="Arial"/>
              <a:buChar char="•"/>
            </a:pPr>
            <a:r>
              <a:rPr lang="en-GB" sz="2800" dirty="0">
                <a:latin typeface="HelveticaNeue LT 55 Roman" charset="0"/>
              </a:rPr>
              <a:t>43% children whose mother had postgrad degree had music lessons </a:t>
            </a:r>
            <a:r>
              <a:rPr lang="en-GB" sz="2800" dirty="0" err="1">
                <a:latin typeface="HelveticaNeue LT 55 Roman" charset="0"/>
              </a:rPr>
              <a:t>vs</a:t>
            </a:r>
            <a:r>
              <a:rPr lang="en-GB" sz="2800" dirty="0">
                <a:latin typeface="HelveticaNeue LT 55 Roman" charset="0"/>
              </a:rPr>
              <a:t> 6% children with no qualifications</a:t>
            </a:r>
          </a:p>
          <a:p>
            <a:pPr marL="342900" indent="-342900">
              <a:buFont typeface="Arial"/>
              <a:buChar char="•"/>
            </a:pPr>
            <a:r>
              <a:rPr lang="en-GB" sz="2800" dirty="0">
                <a:latin typeface="HelveticaNeue LT 55 Roman" charset="0"/>
              </a:rPr>
              <a:t>26% children in households with income above poverty line had music lessons </a:t>
            </a:r>
            <a:r>
              <a:rPr lang="en-GB" sz="2800" dirty="0" err="1">
                <a:latin typeface="HelveticaNeue LT 55 Roman" charset="0"/>
              </a:rPr>
              <a:t>vs</a:t>
            </a:r>
            <a:r>
              <a:rPr lang="en-GB" sz="2800" dirty="0">
                <a:latin typeface="HelveticaNeue LT 55 Roman" charset="0"/>
              </a:rPr>
              <a:t> 4% poor children </a:t>
            </a:r>
          </a:p>
          <a:p>
            <a:endParaRPr lang="en-US" dirty="0"/>
          </a:p>
        </p:txBody>
      </p:sp>
    </p:spTree>
    <p:extLst>
      <p:ext uri="{BB962C8B-B14F-4D97-AF65-F5344CB8AC3E}">
        <p14:creationId xmlns:p14="http://schemas.microsoft.com/office/powerpoint/2010/main" val="12047983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6149" y="272144"/>
            <a:ext cx="8391702" cy="1016000"/>
          </a:xfrm>
        </p:spPr>
        <p:txBody>
          <a:bodyPr>
            <a:normAutofit/>
          </a:bodyPr>
          <a:lstStyle/>
          <a:p>
            <a:r>
              <a:rPr lang="en-GB" sz="4000" dirty="0" smtClean="0"/>
              <a:t>Organised physical activity</a:t>
            </a:r>
            <a:endParaRPr lang="en-GB" sz="4000" dirty="0"/>
          </a:p>
        </p:txBody>
      </p:sp>
      <p:sp>
        <p:nvSpPr>
          <p:cNvPr id="7" name="Content Placeholder 2"/>
          <p:cNvSpPr txBox="1">
            <a:spLocks/>
          </p:cNvSpPr>
          <p:nvPr/>
        </p:nvSpPr>
        <p:spPr>
          <a:xfrm>
            <a:off x="488504" y="1772816"/>
            <a:ext cx="8658225" cy="396081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latin typeface="HelveticaNeue LT 55 Roman" charset="0"/>
              </a:rPr>
              <a:t>Increase with age: 53% 5yr, 67% 7yr, 73% 11</a:t>
            </a:r>
          </a:p>
          <a:p>
            <a:r>
              <a:rPr lang="en-GB" dirty="0" smtClean="0">
                <a:latin typeface="HelveticaNeue LT 55 Roman" charset="0"/>
              </a:rPr>
              <a:t>Age 5 girls 57%, boys 50% but age 11 girls 71% and boys 74%</a:t>
            </a:r>
          </a:p>
          <a:p>
            <a:r>
              <a:rPr lang="en-GB" dirty="0" smtClean="0">
                <a:latin typeface="HelveticaNeue LT 55 Roman" charset="0"/>
              </a:rPr>
              <a:t>Most common if more educated parent: at age 11, 85% of children whose mother had undergrad degree did an organised physical activity at least weekly outside school </a:t>
            </a:r>
            <a:r>
              <a:rPr lang="en-GB" dirty="0" err="1" smtClean="0">
                <a:latin typeface="HelveticaNeue LT 55 Roman" charset="0"/>
              </a:rPr>
              <a:t>vs</a:t>
            </a:r>
            <a:r>
              <a:rPr lang="en-GB" dirty="0" smtClean="0">
                <a:latin typeface="HelveticaNeue LT 55 Roman" charset="0"/>
              </a:rPr>
              <a:t> 56% children with no formal qualifications. Age 5 (73% </a:t>
            </a:r>
            <a:r>
              <a:rPr lang="en-GB" dirty="0" err="1" smtClean="0">
                <a:latin typeface="HelveticaNeue LT 55 Roman" charset="0"/>
              </a:rPr>
              <a:t>vs</a:t>
            </a:r>
            <a:r>
              <a:rPr lang="en-GB" dirty="0" smtClean="0">
                <a:latin typeface="HelveticaNeue LT 55 Roman" charset="0"/>
              </a:rPr>
              <a:t> 22%). Age 7 (34% </a:t>
            </a:r>
            <a:r>
              <a:rPr lang="en-GB" dirty="0" err="1" smtClean="0">
                <a:latin typeface="HelveticaNeue LT 55 Roman" charset="0"/>
              </a:rPr>
              <a:t>vs</a:t>
            </a:r>
            <a:r>
              <a:rPr lang="en-GB" dirty="0" smtClean="0">
                <a:latin typeface="HelveticaNeue LT 55 Roman" charset="0"/>
              </a:rPr>
              <a:t> 85%)</a:t>
            </a:r>
          </a:p>
          <a:p>
            <a:endParaRPr lang="en-GB" dirty="0" smtClean="0">
              <a:latin typeface="HelveticaNeue LT 55 Roman" charset="0"/>
            </a:endParaRPr>
          </a:p>
        </p:txBody>
      </p:sp>
    </p:spTree>
    <p:extLst>
      <p:ext uri="{BB962C8B-B14F-4D97-AF65-F5344CB8AC3E}">
        <p14:creationId xmlns:p14="http://schemas.microsoft.com/office/powerpoint/2010/main" val="7991933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GB" sz="4400" dirty="0"/>
              <a:t>Definitions</a:t>
            </a:r>
          </a:p>
        </p:txBody>
      </p:sp>
      <p:sp>
        <p:nvSpPr>
          <p:cNvPr id="7" name="Content Placeholder 2"/>
          <p:cNvSpPr txBox="1">
            <a:spLocks/>
          </p:cNvSpPr>
          <p:nvPr/>
        </p:nvSpPr>
        <p:spPr>
          <a:xfrm>
            <a:off x="488504" y="1772816"/>
            <a:ext cx="8658225" cy="39608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latin typeface="HelveticaNeue LT 55 Roman" charset="0"/>
              </a:rPr>
              <a:t>“Learning </a:t>
            </a:r>
            <a:r>
              <a:rPr lang="en-GB" b="1" dirty="0" smtClean="0">
                <a:latin typeface="HelveticaNeue LT 55 Roman" charset="0"/>
              </a:rPr>
              <a:t>activity</a:t>
            </a:r>
            <a:r>
              <a:rPr lang="en-GB" dirty="0" smtClean="0">
                <a:latin typeface="HelveticaNeue LT 55 Roman" charset="0"/>
              </a:rPr>
              <a:t> outside normal </a:t>
            </a:r>
            <a:r>
              <a:rPr lang="en-GB" b="1" dirty="0" smtClean="0">
                <a:latin typeface="HelveticaNeue LT 55 Roman" charset="0"/>
              </a:rPr>
              <a:t>school</a:t>
            </a:r>
            <a:r>
              <a:rPr lang="en-GB" dirty="0" smtClean="0">
                <a:latin typeface="HelveticaNeue LT 55 Roman" charset="0"/>
              </a:rPr>
              <a:t> hours that children take part in voluntarily”. (Department for Education)</a:t>
            </a:r>
          </a:p>
          <a:p>
            <a:pPr marL="0" indent="0">
              <a:buNone/>
            </a:pPr>
            <a:r>
              <a:rPr lang="en-GB" dirty="0" smtClean="0">
                <a:latin typeface="HelveticaNeue LT 55 Roman" charset="0"/>
              </a:rPr>
              <a:t>Organised activities with adult supervision</a:t>
            </a:r>
          </a:p>
          <a:p>
            <a:pPr marL="0" indent="0">
              <a:buNone/>
            </a:pPr>
            <a:endParaRPr lang="en-GB" dirty="0" smtClean="0">
              <a:latin typeface="HelveticaNeue LT 55 Roman" charset="0"/>
            </a:endParaRPr>
          </a:p>
          <a:p>
            <a:pPr marL="0" indent="0">
              <a:buNone/>
            </a:pPr>
            <a:r>
              <a:rPr lang="en-GB" dirty="0" err="1" smtClean="0">
                <a:latin typeface="HelveticaNeue LT 55 Roman" charset="0"/>
              </a:rPr>
              <a:t>e.g.,music</a:t>
            </a:r>
            <a:r>
              <a:rPr lang="en-GB" dirty="0" smtClean="0">
                <a:latin typeface="HelveticaNeue LT 55 Roman" charset="0"/>
              </a:rPr>
              <a:t> lessons, sports clubs, after-school clubs, Brownies/Cubs</a:t>
            </a:r>
            <a:endParaRPr lang="en-GB" dirty="0">
              <a:latin typeface="HelveticaNeue LT 55 Roman" charset="0"/>
            </a:endParaRPr>
          </a:p>
        </p:txBody>
      </p:sp>
    </p:spTree>
    <p:extLst>
      <p:ext uri="{BB962C8B-B14F-4D97-AF65-F5344CB8AC3E}">
        <p14:creationId xmlns:p14="http://schemas.microsoft.com/office/powerpoint/2010/main" val="20499439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Breakfast and after school clubs</a:t>
            </a:r>
            <a:endParaRPr lang="en-US" dirty="0"/>
          </a:p>
        </p:txBody>
      </p:sp>
      <p:sp>
        <p:nvSpPr>
          <p:cNvPr id="4" name="TextBox 3"/>
          <p:cNvSpPr txBox="1"/>
          <p:nvPr/>
        </p:nvSpPr>
        <p:spPr>
          <a:xfrm>
            <a:off x="376149" y="1778000"/>
            <a:ext cx="7642994" cy="3970318"/>
          </a:xfrm>
          <a:prstGeom prst="rect">
            <a:avLst/>
          </a:prstGeom>
          <a:noFill/>
        </p:spPr>
        <p:txBody>
          <a:bodyPr wrap="square" rtlCol="0">
            <a:spAutoFit/>
          </a:bodyPr>
          <a:lstStyle/>
          <a:p>
            <a:pPr marL="457200" indent="-457200">
              <a:buFont typeface="Arial"/>
              <a:buChar char="•"/>
            </a:pPr>
            <a:r>
              <a:rPr lang="en-US" sz="2800" dirty="0" smtClean="0"/>
              <a:t>Increase with age: 5yrs 5% to breakfast clubs, 11% to after school clubs</a:t>
            </a:r>
          </a:p>
          <a:p>
            <a:pPr marL="457200" indent="-457200">
              <a:buFont typeface="Arial"/>
              <a:buChar char="•"/>
            </a:pPr>
            <a:r>
              <a:rPr lang="en-US" sz="2800" dirty="0" smtClean="0"/>
              <a:t>11yrs: 13% </a:t>
            </a:r>
            <a:r>
              <a:rPr lang="en-US" sz="2800" dirty="0"/>
              <a:t>to breakfast clubs, </a:t>
            </a:r>
            <a:r>
              <a:rPr lang="en-US" sz="2800" dirty="0" smtClean="0"/>
              <a:t>31% </a:t>
            </a:r>
            <a:r>
              <a:rPr lang="en-US" sz="2800" dirty="0"/>
              <a:t>to after school </a:t>
            </a:r>
            <a:r>
              <a:rPr lang="en-US" sz="2800" dirty="0" smtClean="0"/>
              <a:t>clubs</a:t>
            </a:r>
          </a:p>
          <a:p>
            <a:pPr marL="457200" indent="-457200">
              <a:buFont typeface="Arial"/>
              <a:buChar char="•"/>
            </a:pPr>
            <a:r>
              <a:rPr lang="en-US" sz="2800" dirty="0" smtClean="0"/>
              <a:t>Take-up higher with parents of full-time working parents, but this difference reduced with age of child</a:t>
            </a:r>
          </a:p>
          <a:p>
            <a:pPr marL="457200" indent="-457200">
              <a:buFont typeface="Arial"/>
              <a:buChar char="•"/>
            </a:pPr>
            <a:r>
              <a:rPr lang="en-US" sz="2800" dirty="0" smtClean="0"/>
              <a:t>Perhaps greater availability of clubs at age 11 rather than age 5?</a:t>
            </a:r>
            <a:endParaRPr lang="en-US" sz="2800" dirty="0"/>
          </a:p>
        </p:txBody>
      </p:sp>
    </p:spTree>
    <p:extLst>
      <p:ext uri="{BB962C8B-B14F-4D97-AF65-F5344CB8AC3E}">
        <p14:creationId xmlns:p14="http://schemas.microsoft.com/office/powerpoint/2010/main" val="18953100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Other findings</a:t>
            </a:r>
            <a:endParaRPr lang="en-US" dirty="0"/>
          </a:p>
        </p:txBody>
      </p:sp>
      <p:sp>
        <p:nvSpPr>
          <p:cNvPr id="4" name="TextBox 3"/>
          <p:cNvSpPr txBox="1"/>
          <p:nvPr/>
        </p:nvSpPr>
        <p:spPr>
          <a:xfrm>
            <a:off x="0" y="1628801"/>
            <a:ext cx="9144000" cy="5786200"/>
          </a:xfrm>
          <a:prstGeom prst="rect">
            <a:avLst/>
          </a:prstGeom>
          <a:noFill/>
        </p:spPr>
        <p:txBody>
          <a:bodyPr wrap="square" rtlCol="0">
            <a:spAutoFit/>
          </a:bodyPr>
          <a:lstStyle/>
          <a:p>
            <a:pPr marL="285750" indent="-285750">
              <a:buFont typeface="Arial"/>
              <a:buChar char="•"/>
            </a:pPr>
            <a:r>
              <a:rPr lang="en-US" sz="2000" dirty="0" smtClean="0"/>
              <a:t>30% children in informal childcare, 4-7% in formal childcare, relatively stable over time</a:t>
            </a:r>
          </a:p>
          <a:p>
            <a:pPr marL="285750" indent="-285750">
              <a:buFont typeface="Arial"/>
              <a:buChar char="•"/>
            </a:pPr>
            <a:r>
              <a:rPr lang="en-US" sz="2000" dirty="0" smtClean="0"/>
              <a:t>TV time stable over the primary years 5-11: 82% watching 3hrs per day</a:t>
            </a:r>
          </a:p>
          <a:p>
            <a:pPr marL="285750" indent="-285750">
              <a:buFont typeface="Arial"/>
              <a:buChar char="•"/>
            </a:pPr>
            <a:r>
              <a:rPr lang="en-US" sz="2000" dirty="0" smtClean="0"/>
              <a:t>Computer gaming increased with age: 22% age 5, 47% age 11 and gender difference boys 62% , girls 33% spending more than an hour per day</a:t>
            </a:r>
          </a:p>
          <a:p>
            <a:pPr marL="285750" indent="-285750">
              <a:buFont typeface="Arial"/>
              <a:buChar char="•"/>
            </a:pPr>
            <a:r>
              <a:rPr lang="en-US" sz="2000" dirty="0" smtClean="0"/>
              <a:t>Reading for pleasure girls 53%, boys 36%</a:t>
            </a:r>
          </a:p>
          <a:p>
            <a:pPr marL="285750" indent="-285750">
              <a:buFont typeface="Arial"/>
              <a:buChar char="•"/>
            </a:pPr>
            <a:r>
              <a:rPr lang="en-US" sz="2000" dirty="0" smtClean="0"/>
              <a:t>Spending time with friends out of school increased with age</a:t>
            </a:r>
          </a:p>
          <a:p>
            <a:pPr marL="285750" indent="-285750">
              <a:buFont typeface="Arial"/>
              <a:buChar char="•"/>
            </a:pPr>
            <a:r>
              <a:rPr lang="en-US" sz="2000" dirty="0" smtClean="0"/>
              <a:t>Homework time at age 11 varied with ethnicity, spending 1-2hrs per week: </a:t>
            </a:r>
            <a:r>
              <a:rPr lang="en-GB" sz="2000" dirty="0">
                <a:latin typeface="HelveticaNeue LT 55 Roman" charset="0"/>
              </a:rPr>
              <a:t>Indian </a:t>
            </a:r>
            <a:r>
              <a:rPr lang="en-GB" sz="2000" dirty="0" smtClean="0">
                <a:latin typeface="HelveticaNeue LT 55 Roman" charset="0"/>
              </a:rPr>
              <a:t>(24%</a:t>
            </a:r>
            <a:r>
              <a:rPr lang="en-GB" sz="2000" dirty="0">
                <a:latin typeface="HelveticaNeue LT 55 Roman" charset="0"/>
              </a:rPr>
              <a:t>); White </a:t>
            </a:r>
            <a:r>
              <a:rPr lang="en-GB" sz="2000" dirty="0" smtClean="0">
                <a:latin typeface="HelveticaNeue LT 55 Roman" charset="0"/>
              </a:rPr>
              <a:t>(7%</a:t>
            </a:r>
            <a:r>
              <a:rPr lang="en-GB" sz="2000" dirty="0">
                <a:latin typeface="HelveticaNeue LT 55 Roman" charset="0"/>
              </a:rPr>
              <a:t>); Black </a:t>
            </a:r>
            <a:r>
              <a:rPr lang="en-GB" sz="2000" dirty="0" smtClean="0">
                <a:latin typeface="HelveticaNeue LT 55 Roman" charset="0"/>
              </a:rPr>
              <a:t>(20%</a:t>
            </a:r>
            <a:r>
              <a:rPr lang="en-GB" sz="2000" dirty="0">
                <a:latin typeface="HelveticaNeue LT 55 Roman" charset="0"/>
              </a:rPr>
              <a:t>); other, including </a:t>
            </a:r>
            <a:r>
              <a:rPr lang="en-GB" sz="2000" dirty="0" smtClean="0">
                <a:latin typeface="HelveticaNeue LT 55 Roman" charset="0"/>
              </a:rPr>
              <a:t>Chinese and other ethnic groups (25%)</a:t>
            </a:r>
          </a:p>
          <a:p>
            <a:pPr marL="285750" indent="-285750">
              <a:buFont typeface="Arial"/>
              <a:buChar char="•"/>
            </a:pPr>
            <a:r>
              <a:rPr lang="en-GB" sz="2000" dirty="0" smtClean="0">
                <a:latin typeface="HelveticaNeue LT 55 Roman" charset="0"/>
              </a:rPr>
              <a:t>Children doing household chores at age 11: 78% </a:t>
            </a:r>
            <a:r>
              <a:rPr lang="en-GB" sz="2000" dirty="0">
                <a:latin typeface="HelveticaNeue LT 55 Roman" charset="0"/>
              </a:rPr>
              <a:t>at least </a:t>
            </a:r>
            <a:r>
              <a:rPr lang="en-GB" sz="2000" dirty="0" smtClean="0">
                <a:latin typeface="HelveticaNeue LT 55 Roman" charset="0"/>
              </a:rPr>
              <a:t>weekly and 53% several times a week</a:t>
            </a:r>
          </a:p>
          <a:p>
            <a:pPr marL="285750" indent="-285750">
              <a:buFont typeface="Arial"/>
              <a:buChar char="•"/>
            </a:pPr>
            <a:r>
              <a:rPr lang="en-GB" sz="2000" dirty="0" smtClean="0">
                <a:latin typeface="HelveticaNeue LT 55 Roman" charset="0"/>
              </a:rPr>
              <a:t>Caring commitments at age 11 (looking after elderly, sick or disable family members at least weekly: 11%</a:t>
            </a:r>
          </a:p>
          <a:p>
            <a:pPr marL="285750" indent="-285750">
              <a:buFont typeface="Arial"/>
              <a:buChar char="•"/>
            </a:pPr>
            <a:endParaRPr lang="en-GB" dirty="0" smtClean="0">
              <a:latin typeface="HelveticaNeue LT 55 Roman" charset="0"/>
            </a:endParaRPr>
          </a:p>
          <a:p>
            <a:endParaRPr lang="en-GB" dirty="0" smtClean="0">
              <a:latin typeface="HelveticaNeue LT 55 Roman" charset="0"/>
            </a:endParaRPr>
          </a:p>
          <a:p>
            <a:endParaRPr lang="en-GB" dirty="0">
              <a:latin typeface="HelveticaNeue LT 55 Roman" charset="0"/>
            </a:endParaRPr>
          </a:p>
          <a:p>
            <a:endParaRPr lang="en-US" dirty="0" smtClean="0"/>
          </a:p>
          <a:p>
            <a:endParaRPr lang="en-US" dirty="0" smtClean="0"/>
          </a:p>
        </p:txBody>
      </p:sp>
    </p:spTree>
    <p:extLst>
      <p:ext uri="{BB962C8B-B14F-4D97-AF65-F5344CB8AC3E}">
        <p14:creationId xmlns:p14="http://schemas.microsoft.com/office/powerpoint/2010/main" val="4727924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GB" sz="4400" dirty="0" smtClean="0"/>
              <a:t>Key MSC Findings so far….</a:t>
            </a:r>
            <a:endParaRPr lang="en-GB" sz="4400" dirty="0"/>
          </a:p>
        </p:txBody>
      </p:sp>
      <p:sp>
        <p:nvSpPr>
          <p:cNvPr id="7" name="Content Placeholder 2"/>
          <p:cNvSpPr txBox="1">
            <a:spLocks/>
          </p:cNvSpPr>
          <p:nvPr/>
        </p:nvSpPr>
        <p:spPr>
          <a:xfrm>
            <a:off x="488504" y="1772816"/>
            <a:ext cx="8658225" cy="39608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latin typeface="HelveticaNeue LT 55 Roman" charset="0"/>
              </a:rPr>
              <a:t>Extra tuition high in primary age and more common as children grew, from 7 (5%) to 11 (22%)</a:t>
            </a:r>
          </a:p>
          <a:p>
            <a:r>
              <a:rPr lang="en-GB" dirty="0" smtClean="0">
                <a:latin typeface="HelveticaNeue LT 55 Roman" charset="0"/>
              </a:rPr>
              <a:t>At age 7, main differences were by ethnic group: Indian 20%; White (3%)</a:t>
            </a:r>
          </a:p>
          <a:p>
            <a:r>
              <a:rPr lang="en-GB" dirty="0" smtClean="0">
                <a:latin typeface="HelveticaNeue LT 55 Roman" charset="0"/>
              </a:rPr>
              <a:t>At age 11 differences remain: Indian (42%); White (20%); Black (47%); other, including Chinese (48%)</a:t>
            </a:r>
          </a:p>
          <a:p>
            <a:endParaRPr lang="en-GB" dirty="0" smtClean="0">
              <a:latin typeface="HelveticaNeue LT 55 Roman" charset="0"/>
            </a:endParaRPr>
          </a:p>
        </p:txBody>
      </p:sp>
    </p:spTree>
    <p:extLst>
      <p:ext uri="{BB962C8B-B14F-4D97-AF65-F5344CB8AC3E}">
        <p14:creationId xmlns:p14="http://schemas.microsoft.com/office/powerpoint/2010/main" val="27083828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6149" y="344715"/>
            <a:ext cx="8391702" cy="979714"/>
          </a:xfrm>
        </p:spPr>
        <p:txBody>
          <a:bodyPr>
            <a:normAutofit/>
          </a:bodyPr>
          <a:lstStyle/>
          <a:p>
            <a:r>
              <a:rPr lang="en-GB" sz="4000" dirty="0" smtClean="0"/>
              <a:t>Conclusions - questions</a:t>
            </a:r>
            <a:endParaRPr lang="en-GB" sz="4000" dirty="0"/>
          </a:p>
        </p:txBody>
      </p:sp>
      <p:sp>
        <p:nvSpPr>
          <p:cNvPr id="7" name="Content Placeholder 2"/>
          <p:cNvSpPr txBox="1">
            <a:spLocks/>
          </p:cNvSpPr>
          <p:nvPr/>
        </p:nvSpPr>
        <p:spPr>
          <a:xfrm>
            <a:off x="488504" y="1772816"/>
            <a:ext cx="8658225" cy="435947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latin typeface="HelveticaNeue LT 55 Roman" charset="0"/>
              </a:rPr>
              <a:t>Do ethnic differences in private tuition  - rather than school tuition - contribute to educational success of children in these groups?</a:t>
            </a:r>
          </a:p>
          <a:p>
            <a:r>
              <a:rPr lang="en-GB" dirty="0" smtClean="0">
                <a:latin typeface="HelveticaNeue LT 55 Roman" charset="0"/>
              </a:rPr>
              <a:t>Do differences in confidence in the school, worry about childhood, preferences for how to support your child – contribute to an explanation of ethnicity differences?</a:t>
            </a:r>
          </a:p>
          <a:p>
            <a:r>
              <a:rPr lang="en-GB" dirty="0" smtClean="0">
                <a:latin typeface="HelveticaNeue LT 55 Roman" charset="0"/>
              </a:rPr>
              <a:t>Are differences in </a:t>
            </a:r>
            <a:r>
              <a:rPr lang="en-GB" dirty="0" smtClean="0">
                <a:latin typeface="HelveticaNeue LT 55 Roman" charset="0"/>
              </a:rPr>
              <a:t>take-up </a:t>
            </a:r>
            <a:r>
              <a:rPr lang="en-GB" dirty="0" smtClean="0">
                <a:latin typeface="HelveticaNeue LT 55 Roman" charset="0"/>
              </a:rPr>
              <a:t>of music explained by income differences?</a:t>
            </a:r>
            <a:endParaRPr lang="en-GB" dirty="0" smtClean="0">
              <a:latin typeface="HelveticaNeue LT 55 Roman" charset="0"/>
            </a:endParaRPr>
          </a:p>
          <a:p>
            <a:r>
              <a:rPr lang="en-GB" dirty="0" smtClean="0">
                <a:latin typeface="HelveticaNeue LT 55 Roman" charset="0"/>
              </a:rPr>
              <a:t>Are age differences explained by changes </a:t>
            </a:r>
            <a:r>
              <a:rPr lang="en-GB" dirty="0" smtClean="0">
                <a:latin typeface="HelveticaNeue LT 55 Roman" charset="0"/>
              </a:rPr>
              <a:t>social </a:t>
            </a:r>
            <a:r>
              <a:rPr lang="en-GB" dirty="0" smtClean="0">
                <a:latin typeface="HelveticaNeue LT 55 Roman" charset="0"/>
              </a:rPr>
              <a:t>and educational policy, or parenting discourse?</a:t>
            </a:r>
          </a:p>
          <a:p>
            <a:r>
              <a:rPr lang="en-GB" dirty="0" smtClean="0">
                <a:latin typeface="HelveticaNeue LT 55 Roman" charset="0"/>
              </a:rPr>
              <a:t>How do different out of school activities </a:t>
            </a:r>
            <a:r>
              <a:rPr lang="en-GB" dirty="0" smtClean="0">
                <a:latin typeface="HelveticaNeue LT 55 Roman" charset="0"/>
              </a:rPr>
              <a:t>contribute to </a:t>
            </a:r>
            <a:r>
              <a:rPr lang="en-GB" dirty="0" smtClean="0">
                <a:latin typeface="HelveticaNeue LT 55 Roman" charset="0"/>
              </a:rPr>
              <a:t>educational attainment  - and to the attainment of different groups?</a:t>
            </a:r>
          </a:p>
          <a:p>
            <a:endParaRPr lang="en-GB" dirty="0" smtClean="0">
              <a:latin typeface="HelveticaNeue LT 55 Roman" charset="0"/>
            </a:endParaRPr>
          </a:p>
          <a:p>
            <a:endParaRPr lang="en-GB" dirty="0" smtClean="0">
              <a:latin typeface="HelveticaNeue LT 55 Roman" charset="0"/>
            </a:endParaRPr>
          </a:p>
        </p:txBody>
      </p:sp>
    </p:spTree>
    <p:extLst>
      <p:ext uri="{BB962C8B-B14F-4D97-AF65-F5344CB8AC3E}">
        <p14:creationId xmlns:p14="http://schemas.microsoft.com/office/powerpoint/2010/main" val="14160206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ition_for_seven-year-olds_highlights_educational_divide_-_BBC_News_and_Inbox__3599_messages__1_unread_.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40" y="406857"/>
            <a:ext cx="3779037" cy="3856841"/>
          </a:xfrm>
          <a:prstGeom prst="rect">
            <a:avLst/>
          </a:prstGeom>
        </p:spPr>
      </p:pic>
      <p:pic>
        <p:nvPicPr>
          <p:cNvPr id="3" name="Picture 2" descr="Banners_and_Alerts_and_Almost_half_of_the_UK_s_ethnic_pupils_receive_private_lessons___Daily_Mail_On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583" y="3193207"/>
            <a:ext cx="5384812" cy="3356567"/>
          </a:xfrm>
          <a:prstGeom prst="rect">
            <a:avLst/>
          </a:prstGeom>
        </p:spPr>
      </p:pic>
    </p:spTree>
    <p:extLst>
      <p:ext uri="{BB962C8B-B14F-4D97-AF65-F5344CB8AC3E}">
        <p14:creationId xmlns:p14="http://schemas.microsoft.com/office/powerpoint/2010/main" val="736124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6149" y="323657"/>
            <a:ext cx="8391702" cy="1077632"/>
          </a:xfrm>
        </p:spPr>
        <p:txBody>
          <a:bodyPr/>
          <a:lstStyle/>
          <a:p>
            <a:r>
              <a:rPr lang="en-GB" dirty="0" smtClean="0"/>
              <a:t>Acknowledgments</a:t>
            </a:r>
            <a:endParaRPr lang="en-GB" dirty="0"/>
          </a:p>
        </p:txBody>
      </p:sp>
      <p:sp>
        <p:nvSpPr>
          <p:cNvPr id="4" name="TextBox 3"/>
          <p:cNvSpPr txBox="1"/>
          <p:nvPr/>
        </p:nvSpPr>
        <p:spPr>
          <a:xfrm>
            <a:off x="376149" y="1628801"/>
            <a:ext cx="8075221" cy="4801314"/>
          </a:xfrm>
          <a:prstGeom prst="rect">
            <a:avLst/>
          </a:prstGeom>
          <a:noFill/>
        </p:spPr>
        <p:txBody>
          <a:bodyPr wrap="square" rtlCol="0">
            <a:spAutoFit/>
          </a:bodyPr>
          <a:lstStyle/>
          <a:p>
            <a:r>
              <a:rPr lang="en-GB" sz="2400" dirty="0" smtClean="0"/>
              <a:t>This study is funded by the Nuffield Foundation. </a:t>
            </a:r>
          </a:p>
          <a:p>
            <a:endParaRPr lang="en-GB" sz="2400" dirty="0" smtClean="0"/>
          </a:p>
          <a:p>
            <a:r>
              <a:rPr lang="en-GB" sz="2400" dirty="0" smtClean="0"/>
              <a:t>The Millennium Cohort Study and linked NPD data were made available by the UK Data Service.</a:t>
            </a:r>
          </a:p>
          <a:p>
            <a:pPr lvl="1">
              <a:buFont typeface="Arial" pitchFamily="34" charset="0"/>
              <a:buChar char="•"/>
            </a:pPr>
            <a:r>
              <a:rPr lang="en-GB" dirty="0" smtClean="0"/>
              <a:t>University of London. Institute of Education. Centre for Longitudinal Studies, </a:t>
            </a:r>
            <a:r>
              <a:rPr lang="en-GB" i="1" dirty="0" smtClean="0"/>
              <a:t>Millennium Cohort Study: Linked Education Administrative Dataset (KS1), England: Secure Access </a:t>
            </a:r>
            <a:r>
              <a:rPr lang="en-GB" dirty="0" smtClean="0"/>
              <a:t>[computer file]. </a:t>
            </a:r>
            <a:r>
              <a:rPr lang="en-GB" i="1" dirty="0" smtClean="0"/>
              <a:t>2</a:t>
            </a:r>
            <a:r>
              <a:rPr lang="en-GB" i="1" baseline="30000" dirty="0" smtClean="0"/>
              <a:t>nd</a:t>
            </a:r>
            <a:r>
              <a:rPr lang="en-GB" i="1" dirty="0" smtClean="0"/>
              <a:t> Edition.</a:t>
            </a:r>
            <a:r>
              <a:rPr lang="en-GB" dirty="0" smtClean="0"/>
              <a:t> Colchester, Essex: UK Data Archive [distributor], June2015 SN: 6862, </a:t>
            </a:r>
            <a:r>
              <a:rPr lang="en-GB" dirty="0" smtClean="0">
                <a:hlinkClick r:id="rId2"/>
              </a:rPr>
              <a:t>http://dx.doi.org/10.5255/UKDA-SN-6868-3</a:t>
            </a:r>
            <a:r>
              <a:rPr lang="en-GB" dirty="0" smtClean="0"/>
              <a:t> </a:t>
            </a:r>
          </a:p>
          <a:p>
            <a:pPr lvl="1">
              <a:buFont typeface="Arial" pitchFamily="34" charset="0"/>
              <a:buChar char="•"/>
            </a:pPr>
            <a:r>
              <a:rPr lang="en-GB" dirty="0" smtClean="0"/>
              <a:t>University of London. Institute of Education. Centre for Longitudinal Studies, </a:t>
            </a:r>
            <a:r>
              <a:rPr lang="en-GB" i="1" dirty="0" smtClean="0"/>
              <a:t>Millennium Cohort Study: Linked Education Administrative Dataset (KS2), England: Secure Access </a:t>
            </a:r>
            <a:r>
              <a:rPr lang="en-GB" dirty="0" smtClean="0"/>
              <a:t>[computer file]. Colchester, Essex: UK Data Archive [distributor], April 2015 SN: 7712, </a:t>
            </a:r>
            <a:r>
              <a:rPr lang="en-GB" dirty="0" smtClean="0">
                <a:hlinkClick r:id="rId3"/>
              </a:rPr>
              <a:t>http://dx.doi.org/10.5255/UKDA-SN-7712-1</a:t>
            </a:r>
            <a:r>
              <a:rPr lang="en-GB" dirty="0" smtClean="0"/>
              <a:t> </a:t>
            </a:r>
          </a:p>
          <a:p>
            <a:endParaRPr lang="en-GB" sz="2400" dirty="0" smtClean="0"/>
          </a:p>
          <a:p>
            <a:endParaRPr lang="en-GB" sz="24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3"/>
          </p:nvPr>
        </p:nvSpPr>
        <p:spPr>
          <a:xfrm>
            <a:off x="376149" y="505084"/>
            <a:ext cx="8391702" cy="928201"/>
          </a:xfrm>
        </p:spPr>
        <p:txBody>
          <a:bodyPr/>
          <a:lstStyle/>
          <a:p>
            <a:r>
              <a:rPr lang="en-US" dirty="0" smtClean="0"/>
              <a:t>References</a:t>
            </a:r>
            <a:endParaRPr lang="en-US" dirty="0"/>
          </a:p>
        </p:txBody>
      </p:sp>
      <p:sp>
        <p:nvSpPr>
          <p:cNvPr id="4" name="TextBox 3"/>
          <p:cNvSpPr txBox="1"/>
          <p:nvPr/>
        </p:nvSpPr>
        <p:spPr>
          <a:xfrm>
            <a:off x="376148" y="1453274"/>
            <a:ext cx="8767851" cy="4985980"/>
          </a:xfrm>
          <a:prstGeom prst="rect">
            <a:avLst/>
          </a:prstGeom>
          <a:noFill/>
        </p:spPr>
        <p:txBody>
          <a:bodyPr wrap="square" rtlCol="0">
            <a:spAutoFit/>
          </a:bodyPr>
          <a:lstStyle/>
          <a:p>
            <a:r>
              <a:rPr lang="en-GB" sz="2000" dirty="0" smtClean="0"/>
              <a:t>Cummings</a:t>
            </a:r>
            <a:r>
              <a:rPr lang="en-GB" sz="2000" dirty="0"/>
              <a:t>, C., Laing, K., Law, J., McLaughlin, J., </a:t>
            </a:r>
            <a:r>
              <a:rPr lang="en-GB" sz="2000" dirty="0" err="1"/>
              <a:t>Papps</a:t>
            </a:r>
            <a:r>
              <a:rPr lang="en-GB" sz="2000" dirty="0"/>
              <a:t>, I., Todd, L. and </a:t>
            </a:r>
            <a:r>
              <a:rPr lang="en-GB" sz="2000" dirty="0" err="1"/>
              <a:t>Woolner</a:t>
            </a:r>
            <a:r>
              <a:rPr lang="en-GB" sz="2000" dirty="0"/>
              <a:t>, P. (2011). Can changing aspirations and attitudes impact on educational attainment: A review of interventions. Joseph </a:t>
            </a:r>
            <a:r>
              <a:rPr lang="en-GB" sz="2000" dirty="0" err="1"/>
              <a:t>Rowntree</a:t>
            </a:r>
            <a:r>
              <a:rPr lang="en-GB" sz="2000" dirty="0"/>
              <a:t> Foundation. </a:t>
            </a:r>
          </a:p>
          <a:p>
            <a:r>
              <a:rPr lang="en-GB" sz="2000" dirty="0"/>
              <a:t>Cummings, C., Todd, L., Dyson, A., </a:t>
            </a:r>
            <a:r>
              <a:rPr lang="en-GB" sz="2000" dirty="0" err="1"/>
              <a:t>Muijs</a:t>
            </a:r>
            <a:r>
              <a:rPr lang="en-GB" sz="2000" dirty="0"/>
              <a:t>, D., </a:t>
            </a:r>
            <a:r>
              <a:rPr lang="en-GB" sz="2000" dirty="0" err="1"/>
              <a:t>Papps</a:t>
            </a:r>
            <a:r>
              <a:rPr lang="en-GB" sz="2000" dirty="0"/>
              <a:t>, I., Pearson, D., </a:t>
            </a:r>
            <a:r>
              <a:rPr lang="en-GB" sz="2000" dirty="0" err="1"/>
              <a:t>Raffo</a:t>
            </a:r>
            <a:r>
              <a:rPr lang="en-GB" sz="2000" dirty="0"/>
              <a:t>, C., </a:t>
            </a:r>
            <a:r>
              <a:rPr lang="en-GB" sz="2000" dirty="0" err="1"/>
              <a:t>Tiplady</a:t>
            </a:r>
            <a:r>
              <a:rPr lang="en-GB" sz="2000" dirty="0"/>
              <a:t>, L., </a:t>
            </a:r>
            <a:r>
              <a:rPr lang="en-GB" sz="2000" dirty="0" err="1"/>
              <a:t>Crowther</a:t>
            </a:r>
            <a:r>
              <a:rPr lang="en-GB" sz="2000" dirty="0"/>
              <a:t>, D. </a:t>
            </a:r>
            <a:r>
              <a:rPr lang="en-GB" sz="2000" dirty="0">
                <a:hlinkClick r:id="rId2" tooltip="view complete information on this publication"/>
              </a:rPr>
              <a:t>Evaluation of the full service extended schools initiative: final report</a:t>
            </a:r>
            <a:r>
              <a:rPr lang="en-GB" sz="2000" dirty="0"/>
              <a:t>. Nottingham: Department for Education and Skills, 2007. </a:t>
            </a:r>
            <a:r>
              <a:rPr lang="en-GB" sz="2000" dirty="0" err="1"/>
              <a:t>DfES</a:t>
            </a:r>
            <a:r>
              <a:rPr lang="en-GB" sz="2000" dirty="0"/>
              <a:t> Research Brief and Report 852.</a:t>
            </a:r>
          </a:p>
          <a:p>
            <a:r>
              <a:rPr lang="en-GB" sz="2000" dirty="0"/>
              <a:t>Cummings, C., Dyson, A., and Todd, L. (2011) Beyond the School Gates: Can full service and extended schools overcome disadvantage? </a:t>
            </a:r>
            <a:r>
              <a:rPr lang="en-GB" sz="2000" dirty="0" err="1"/>
              <a:t>Routledge</a:t>
            </a:r>
            <a:r>
              <a:rPr lang="en-GB" sz="2000" dirty="0"/>
              <a:t>: London &amp; New York</a:t>
            </a:r>
            <a:r>
              <a:rPr lang="en-GB" sz="2000" dirty="0" smtClean="0"/>
              <a:t>.</a:t>
            </a:r>
          </a:p>
          <a:p>
            <a:r>
              <a:rPr lang="en-GB" sz="2000" dirty="0" err="1"/>
              <a:t>Eccles</a:t>
            </a:r>
            <a:r>
              <a:rPr lang="en-GB" sz="2000" dirty="0"/>
              <a:t>, J. S., Barber, B. L., Stone, M. &amp; Hunt, J. (2003). Extracurricular activities and adolescent development. Journal of Social Issues, 59(4): 865-889. </a:t>
            </a:r>
          </a:p>
          <a:p>
            <a:r>
              <a:rPr lang="en-GB" sz="2000" dirty="0"/>
              <a:t>Feldman, A. F. and </a:t>
            </a:r>
            <a:r>
              <a:rPr lang="en-GB" sz="2000" dirty="0" err="1"/>
              <a:t>Matjasko</a:t>
            </a:r>
            <a:r>
              <a:rPr lang="en-GB" sz="2000" dirty="0"/>
              <a:t>, J. L. (2005) The role of school-based extra-curricular activities in adolescent development: a comprehensive review and further directions. Review of Educational Research 75(2): 159-210.</a:t>
            </a:r>
          </a:p>
          <a:p>
            <a:endParaRPr lang="en-US" dirty="0"/>
          </a:p>
        </p:txBody>
      </p:sp>
    </p:spTree>
    <p:extLst>
      <p:ext uri="{BB962C8B-B14F-4D97-AF65-F5344CB8AC3E}">
        <p14:creationId xmlns:p14="http://schemas.microsoft.com/office/powerpoint/2010/main" val="19573231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3"/>
          </p:nvPr>
        </p:nvSpPr>
        <p:spPr/>
        <p:txBody>
          <a:bodyPr/>
          <a:lstStyle/>
          <a:p>
            <a:endParaRPr lang="en-US" dirty="0"/>
          </a:p>
        </p:txBody>
      </p:sp>
      <p:sp>
        <p:nvSpPr>
          <p:cNvPr id="4" name="TextBox 3"/>
          <p:cNvSpPr txBox="1"/>
          <p:nvPr/>
        </p:nvSpPr>
        <p:spPr>
          <a:xfrm>
            <a:off x="0" y="1069531"/>
            <a:ext cx="9325429" cy="5816978"/>
          </a:xfrm>
          <a:prstGeom prst="rect">
            <a:avLst/>
          </a:prstGeom>
          <a:noFill/>
        </p:spPr>
        <p:txBody>
          <a:bodyPr wrap="square" rtlCol="0">
            <a:spAutoFit/>
          </a:bodyPr>
          <a:lstStyle/>
          <a:p>
            <a:endParaRPr lang="en-US" dirty="0"/>
          </a:p>
          <a:p>
            <a:r>
              <a:rPr lang="en-GB" sz="2000" dirty="0"/>
              <a:t>Gregg, P. and Goodman, A. (2010) Poorer children’s educational attainment: how important are attitudes and behaviours? Joseph </a:t>
            </a:r>
            <a:r>
              <a:rPr lang="en-GB" sz="2000" dirty="0" err="1"/>
              <a:t>Rowntree</a:t>
            </a:r>
            <a:r>
              <a:rPr lang="en-GB" sz="2000" dirty="0"/>
              <a:t> Foundation.</a:t>
            </a:r>
            <a:endParaRPr lang="en-US" sz="2000" dirty="0"/>
          </a:p>
          <a:p>
            <a:r>
              <a:rPr lang="en-GB" sz="2000" dirty="0" err="1"/>
              <a:t>Huskinson</a:t>
            </a:r>
            <a:r>
              <a:rPr lang="en-GB" sz="2000" dirty="0"/>
              <a:t>, T., </a:t>
            </a:r>
            <a:r>
              <a:rPr lang="en-GB" sz="2000" dirty="0" err="1"/>
              <a:t>Pye</a:t>
            </a:r>
            <a:r>
              <a:rPr lang="en-GB" sz="2000" dirty="0"/>
              <a:t>, J., </a:t>
            </a:r>
            <a:r>
              <a:rPr lang="en-GB" sz="2000" dirty="0" err="1"/>
              <a:t>Medien</a:t>
            </a:r>
            <a:r>
              <a:rPr lang="en-GB" sz="2000" dirty="0"/>
              <a:t>, K., Dobie, S., Ferguson, C., and Gardener, C. (2013). Childcare and Early Years Survey of Parents 2011. </a:t>
            </a:r>
            <a:r>
              <a:rPr lang="en-GB" sz="2000" dirty="0" err="1"/>
              <a:t>DfE</a:t>
            </a:r>
            <a:r>
              <a:rPr lang="en-GB" sz="2000" dirty="0"/>
              <a:t>: SFR08/2013.</a:t>
            </a:r>
            <a:endParaRPr lang="en-US" sz="2000" dirty="0"/>
          </a:p>
          <a:p>
            <a:r>
              <a:rPr lang="en-GB" sz="2000" dirty="0"/>
              <a:t>Marsh, H. W. and </a:t>
            </a:r>
            <a:r>
              <a:rPr lang="en-GB" sz="2000" dirty="0" err="1"/>
              <a:t>Kleitman</a:t>
            </a:r>
            <a:r>
              <a:rPr lang="en-GB" sz="2000" dirty="0"/>
              <a:t>, S. (2002). Extracurricular school activities: The good, the bad and the nonlinear. Harvard Educational Review 72(4): 464-515 </a:t>
            </a:r>
            <a:endParaRPr lang="en-US" sz="2000" dirty="0"/>
          </a:p>
          <a:p>
            <a:r>
              <a:rPr lang="en-GB" sz="2000" dirty="0"/>
              <a:t>Stearns, E. and </a:t>
            </a:r>
            <a:r>
              <a:rPr lang="en-GB" sz="2000" dirty="0" err="1"/>
              <a:t>Glennie</a:t>
            </a:r>
            <a:r>
              <a:rPr lang="en-GB" sz="2000" dirty="0"/>
              <a:t>, E. J., (2010) Opportunities to participate: Extracurricular activities’ distribution across and academic correlates in high schools. Social Science Research 39 (2): 296-309</a:t>
            </a:r>
            <a:r>
              <a:rPr lang="en-GB" sz="2000" dirty="0" smtClean="0"/>
              <a:t>.</a:t>
            </a:r>
          </a:p>
          <a:p>
            <a:r>
              <a:rPr lang="en-GB" sz="2000" dirty="0" smtClean="0"/>
              <a:t>Sutton Trust (2014) Research brief. Extra-curricular inequality.</a:t>
            </a:r>
            <a:endParaRPr lang="en-US" sz="2000" dirty="0"/>
          </a:p>
          <a:p>
            <a:r>
              <a:rPr lang="en-GB" sz="2000" dirty="0"/>
              <a:t>Sylva, K., </a:t>
            </a:r>
            <a:r>
              <a:rPr lang="en-GB" sz="2000" dirty="0" err="1"/>
              <a:t>Melhuish</a:t>
            </a:r>
            <a:r>
              <a:rPr lang="en-GB" sz="2000" dirty="0"/>
              <a:t>, E. C., Sammons, P., </a:t>
            </a:r>
            <a:r>
              <a:rPr lang="en-GB" sz="2000" dirty="0" err="1"/>
              <a:t>Siraj</a:t>
            </a:r>
            <a:r>
              <a:rPr lang="en-GB" sz="2000" dirty="0"/>
              <a:t>-Blatchford, I. and Taggart, B. (2008). Final Report from the Primary Phase: Pre-School, School and Family Influences on Children’s Development during Key Stage 2 (7-11). DCSF Research Report 61. </a:t>
            </a:r>
            <a:endParaRPr lang="en-US" sz="2000" dirty="0"/>
          </a:p>
          <a:p>
            <a:r>
              <a:rPr lang="en-GB" sz="2000" dirty="0" err="1"/>
              <a:t>Wikeley</a:t>
            </a:r>
            <a:r>
              <a:rPr lang="en-GB" sz="2000" dirty="0"/>
              <a:t>, F., Bullock, K., </a:t>
            </a:r>
            <a:r>
              <a:rPr lang="en-GB" sz="2000" dirty="0" err="1"/>
              <a:t>Mushamp</a:t>
            </a:r>
            <a:r>
              <a:rPr lang="en-GB" sz="2000" dirty="0"/>
              <a:t>, Y. and Ridge, T. (2007). Educational relationships outside school: Why access is important. Joseph </a:t>
            </a:r>
            <a:r>
              <a:rPr lang="en-GB" sz="2000" dirty="0" err="1"/>
              <a:t>Rowntree</a:t>
            </a:r>
            <a:r>
              <a:rPr lang="en-GB" sz="2000" dirty="0"/>
              <a:t> Foundation. </a:t>
            </a:r>
            <a:endParaRPr lang="en-GB" sz="2000" dirty="0" smtClean="0"/>
          </a:p>
          <a:p>
            <a:r>
              <a:rPr lang="en-US" dirty="0" err="1"/>
              <a:t>Wikeley</a:t>
            </a:r>
            <a:r>
              <a:rPr lang="en-US" dirty="0"/>
              <a:t>, F., Bullock, K., </a:t>
            </a:r>
            <a:r>
              <a:rPr lang="en-US" dirty="0" err="1"/>
              <a:t>Muschamp</a:t>
            </a:r>
            <a:r>
              <a:rPr lang="en-US" dirty="0"/>
              <a:t>, Y., and Ridge, T. 2011. Educational relationships and their impact on </a:t>
            </a:r>
            <a:r>
              <a:rPr lang="en-US" dirty="0" smtClean="0"/>
              <a:t>poverty. </a:t>
            </a:r>
            <a:r>
              <a:rPr lang="en-US" i="1" dirty="0"/>
              <a:t>International Journal of Inclusive Education,</a:t>
            </a:r>
            <a:r>
              <a:rPr lang="en-US" dirty="0"/>
              <a:t>  13 (4), 377-393.</a:t>
            </a:r>
            <a:endParaRPr lang="en-GB" dirty="0"/>
          </a:p>
          <a:p>
            <a:endParaRPr lang="en-US" dirty="0"/>
          </a:p>
        </p:txBody>
      </p:sp>
    </p:spTree>
    <p:extLst>
      <p:ext uri="{BB962C8B-B14F-4D97-AF65-F5344CB8AC3E}">
        <p14:creationId xmlns:p14="http://schemas.microsoft.com/office/powerpoint/2010/main" val="16876665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6149" y="323656"/>
            <a:ext cx="8391702" cy="4992201"/>
          </a:xfrm>
        </p:spPr>
        <p:txBody>
          <a:bodyPr>
            <a:normAutofit lnSpcReduction="10000"/>
          </a:bodyPr>
          <a:lstStyle/>
          <a:p>
            <a:r>
              <a:rPr lang="en-GB" sz="3200" dirty="0" smtClean="0"/>
              <a:t>Why find out about out of school</a:t>
            </a:r>
          </a:p>
          <a:p>
            <a:r>
              <a:rPr lang="en-GB" sz="3200" dirty="0" smtClean="0"/>
              <a:t> activity? </a:t>
            </a:r>
          </a:p>
          <a:p>
            <a:endParaRPr lang="en-GB" sz="3200" dirty="0"/>
          </a:p>
          <a:p>
            <a:pPr marL="457200" indent="-457200">
              <a:buFont typeface="Arial"/>
              <a:buChar char="•"/>
            </a:pPr>
            <a:r>
              <a:rPr lang="en-GB" sz="3200" dirty="0" smtClean="0"/>
              <a:t>An understanding of childhood</a:t>
            </a:r>
            <a:r>
              <a:rPr lang="en-GB" sz="3200" dirty="0"/>
              <a:t> </a:t>
            </a:r>
            <a:r>
              <a:rPr lang="en-GB" sz="3200" dirty="0" smtClean="0"/>
              <a:t>&amp; parenthood, their construction over time</a:t>
            </a:r>
          </a:p>
          <a:p>
            <a:pPr marL="457200" indent="-457200">
              <a:buFont typeface="Arial"/>
              <a:buChar char="•"/>
            </a:pPr>
            <a:r>
              <a:rPr lang="en-GB" sz="3200" dirty="0" smtClean="0"/>
              <a:t>Insight into the equalities and inequalities of childhood – availability/take-up of opportunities</a:t>
            </a:r>
          </a:p>
          <a:p>
            <a:pPr marL="457200" indent="-457200">
              <a:buFont typeface="Arial"/>
              <a:buChar char="•"/>
            </a:pPr>
            <a:r>
              <a:rPr lang="en-GB" sz="3200" dirty="0" smtClean="0"/>
              <a:t>Impact of out of school activity on children’s outcomes  - well-being, health, attainment</a:t>
            </a:r>
            <a:endParaRPr lang="en-GB" sz="3200" dirty="0"/>
          </a:p>
        </p:txBody>
      </p:sp>
      <p:sp>
        <p:nvSpPr>
          <p:cNvPr id="7" name="Content Placeholder 2"/>
          <p:cNvSpPr txBox="1">
            <a:spLocks/>
          </p:cNvSpPr>
          <p:nvPr/>
        </p:nvSpPr>
        <p:spPr>
          <a:xfrm>
            <a:off x="488504" y="1772816"/>
            <a:ext cx="8658225" cy="39608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latin typeface="HelveticaNeue LT 55 Roman" charset="0"/>
            </a:endParaRPr>
          </a:p>
        </p:txBody>
      </p:sp>
    </p:spTree>
    <p:extLst>
      <p:ext uri="{BB962C8B-B14F-4D97-AF65-F5344CB8AC3E}">
        <p14:creationId xmlns:p14="http://schemas.microsoft.com/office/powerpoint/2010/main" val="35001455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Goodman and Gregg fulla.pdf-10.jp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879" b="15879"/>
          <a:stretch>
            <a:fillRect/>
          </a:stretch>
        </p:blipFill>
        <p:spPr>
          <a:xfrm>
            <a:off x="0" y="1463830"/>
            <a:ext cx="8716488" cy="4598611"/>
          </a:xfrm>
        </p:spPr>
      </p:pic>
      <p:sp>
        <p:nvSpPr>
          <p:cNvPr id="2" name="Text Placeholder 1"/>
          <p:cNvSpPr>
            <a:spLocks noGrp="1"/>
          </p:cNvSpPr>
          <p:nvPr>
            <p:ph type="body" sz="quarter" idx="13"/>
          </p:nvPr>
        </p:nvSpPr>
        <p:spPr/>
        <p:txBody>
          <a:bodyPr/>
          <a:lstStyle/>
          <a:p>
            <a:r>
              <a:rPr lang="en-US" dirty="0"/>
              <a:t>Attainment gap at different </a:t>
            </a:r>
            <a:r>
              <a:rPr lang="en-US" dirty="0" smtClean="0"/>
              <a:t/>
            </a:r>
            <a:br>
              <a:rPr lang="en-US" dirty="0" smtClean="0"/>
            </a:br>
            <a:r>
              <a:rPr lang="en-US" dirty="0" smtClean="0"/>
              <a:t>income </a:t>
            </a:r>
            <a:r>
              <a:rPr lang="en-US" dirty="0"/>
              <a:t>levels</a:t>
            </a:r>
            <a:endParaRPr lang="en-GB" dirty="0"/>
          </a:p>
        </p:txBody>
      </p:sp>
    </p:spTree>
    <p:extLst>
      <p:ext uri="{BB962C8B-B14F-4D97-AF65-F5344CB8AC3E}">
        <p14:creationId xmlns:p14="http://schemas.microsoft.com/office/powerpoint/2010/main" val="411008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p:cNvSpPr>
          <p:nvPr>
            <p:ph type="title" idx="4294967295"/>
          </p:nvPr>
        </p:nvSpPr>
        <p:spPr/>
        <p:txBody>
          <a:bodyPr/>
          <a:lstStyle/>
          <a:p>
            <a:pPr algn="l" eaLnBrk="1" hangingPunct="1"/>
            <a:r>
              <a:rPr lang="en-US" dirty="0"/>
              <a:t>Hypothesis</a:t>
            </a:r>
          </a:p>
        </p:txBody>
      </p:sp>
      <p:sp>
        <p:nvSpPr>
          <p:cNvPr id="7172" name="Rectangle 12"/>
          <p:cNvSpPr>
            <a:spLocks noGrp="1"/>
          </p:cNvSpPr>
          <p:nvPr>
            <p:ph type="body" idx="4294967295"/>
          </p:nvPr>
        </p:nvSpPr>
        <p:spPr>
          <a:xfrm>
            <a:off x="501162" y="1628776"/>
            <a:ext cx="7858858" cy="3960813"/>
          </a:xfrm>
        </p:spPr>
        <p:txBody>
          <a:bodyPr/>
          <a:lstStyle/>
          <a:p>
            <a:pPr eaLnBrk="1" hangingPunct="1"/>
            <a:r>
              <a:rPr lang="en-GB" sz="2400" dirty="0">
                <a:latin typeface="HelveticaNeue LT 55 Roman" charset="0"/>
              </a:rPr>
              <a:t>We hypothesise that children who take part in </a:t>
            </a:r>
            <a:r>
              <a:rPr lang="en-GB" sz="2400" b="1" dirty="0">
                <a:latin typeface="HelveticaNeue LT 55 Roman" charset="0"/>
              </a:rPr>
              <a:t>out of school activities</a:t>
            </a:r>
            <a:r>
              <a:rPr lang="en-GB" sz="2400" dirty="0">
                <a:latin typeface="HelveticaNeue LT 55 Roman" charset="0"/>
              </a:rPr>
              <a:t> do better educationally, and want to explore the processes underlying this </a:t>
            </a:r>
            <a:r>
              <a:rPr lang="en-GB" sz="2400" dirty="0" smtClean="0">
                <a:latin typeface="HelveticaNeue LT 55 Roman" charset="0"/>
              </a:rPr>
              <a:t>link. We want to know if this link is important for disadvantaged young people.</a:t>
            </a:r>
            <a:endParaRPr lang="en-GB" sz="2400" dirty="0">
              <a:latin typeface="HelveticaNeue LT 55 Roman" charset="0"/>
            </a:endParaRPr>
          </a:p>
          <a:p>
            <a:pPr eaLnBrk="1" hangingPunct="1"/>
            <a:endParaRPr lang="en-GB" dirty="0">
              <a:latin typeface="HelveticaNeue LT 55 Roman" charset="0"/>
            </a:endParaRPr>
          </a:p>
        </p:txBody>
      </p:sp>
      <p:pic>
        <p:nvPicPr>
          <p:cNvPr id="7" name="Picture 4" descr="http://ts2.mm.bing.net/th?&amp;id=HN.608001493369031065&amp;w=300&amp;h=300&amp;c=0&amp;pid=1.9&amp;rs=0&amp;p=0"/>
          <p:cNvPicPr>
            <a:picLocks noChangeAspect="1" noChangeArrowheads="1"/>
          </p:cNvPicPr>
          <p:nvPr/>
        </p:nvPicPr>
        <p:blipFill>
          <a:blip r:embed="rId3" cstate="print">
            <a:extLst/>
          </a:blip>
          <a:srcRect/>
          <a:stretch>
            <a:fillRect/>
          </a:stretch>
        </p:blipFill>
        <p:spPr bwMode="auto">
          <a:xfrm>
            <a:off x="1020524" y="3569511"/>
            <a:ext cx="2355035" cy="1547780"/>
          </a:xfrm>
          <a:prstGeom prst="rect">
            <a:avLst/>
          </a:prstGeom>
          <a:noFill/>
          <a:effectLst>
            <a:softEdge rad="127000"/>
          </a:effectLst>
          <a:extLst/>
        </p:spPr>
      </p:pic>
      <p:pic>
        <p:nvPicPr>
          <p:cNvPr id="8" name="Picture 6" descr="http://ts2.mm.bing.net/th?&amp;id=HN.608024072005880727&amp;w=300&amp;h=300&amp;c=0&amp;pid=1.9&amp;rs=0&amp;p=0"/>
          <p:cNvPicPr>
            <a:picLocks noChangeAspect="1" noChangeArrowheads="1"/>
          </p:cNvPicPr>
          <p:nvPr/>
        </p:nvPicPr>
        <p:blipFill>
          <a:blip r:embed="rId4" cstate="print">
            <a:extLst/>
          </a:blip>
          <a:srcRect/>
          <a:stretch>
            <a:fillRect/>
          </a:stretch>
        </p:blipFill>
        <p:spPr bwMode="auto">
          <a:xfrm>
            <a:off x="6088286" y="3405049"/>
            <a:ext cx="2598514" cy="1876704"/>
          </a:xfrm>
          <a:prstGeom prst="rect">
            <a:avLst/>
          </a:prstGeom>
          <a:noFill/>
          <a:effectLst>
            <a:softEdge rad="127000"/>
          </a:effectLst>
          <a:extLst/>
        </p:spPr>
      </p:pic>
      <p:sp>
        <p:nvSpPr>
          <p:cNvPr id="9" name="Right Arrow 8"/>
          <p:cNvSpPr/>
          <p:nvPr/>
        </p:nvSpPr>
        <p:spPr>
          <a:xfrm>
            <a:off x="3774831" y="3386667"/>
            <a:ext cx="1793631" cy="834496"/>
          </a:xfrm>
          <a:prstGeom prst="rightArrow">
            <a:avLst>
              <a:gd name="adj1" fmla="val 50000"/>
              <a:gd name="adj2" fmla="val 688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HelveticaNeue LT 55 Roman" pitchFamily="34" charset="0"/>
              <a:buNone/>
              <a:defRPr/>
            </a:pPr>
            <a:endParaRPr lang="en-GB" dirty="0"/>
          </a:p>
        </p:txBody>
      </p:sp>
      <p:sp>
        <p:nvSpPr>
          <p:cNvPr id="11" name="Rounded Rectangle 10"/>
          <p:cNvSpPr/>
          <p:nvPr/>
        </p:nvSpPr>
        <p:spPr>
          <a:xfrm>
            <a:off x="3774831" y="4343401"/>
            <a:ext cx="1462454" cy="1749425"/>
          </a:xfrm>
          <a:prstGeom prst="roundRect">
            <a:avLst>
              <a:gd name="adj" fmla="val 10000"/>
            </a:avLst>
          </a:prstGeom>
          <a:solidFill>
            <a:schemeClr val="accent1"/>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pPr algn="ctr">
              <a:buFont typeface="HelveticaNeue LT 55 Roman" pitchFamily="34" charset="0"/>
              <a:buNone/>
              <a:defRPr/>
            </a:pPr>
            <a:r>
              <a:rPr lang="en-GB" dirty="0">
                <a:solidFill>
                  <a:schemeClr val="tx1"/>
                </a:solidFill>
              </a:rPr>
              <a:t>Processes</a:t>
            </a:r>
          </a:p>
        </p:txBody>
      </p:sp>
      <p:sp>
        <p:nvSpPr>
          <p:cNvPr id="12" name="Rounded Rectangle 11"/>
          <p:cNvSpPr/>
          <p:nvPr/>
        </p:nvSpPr>
        <p:spPr>
          <a:xfrm>
            <a:off x="3840774" y="4797425"/>
            <a:ext cx="1329103" cy="1016000"/>
          </a:xfrm>
          <a:prstGeom prst="roundRect">
            <a:avLst>
              <a:gd name="adj" fmla="val 10000"/>
            </a:avLst>
          </a:prstGeom>
          <a:solidFill>
            <a:srgbClr val="A9DCD9"/>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buFont typeface="HelveticaNeue LT 55 Roman" pitchFamily="34" charset="0"/>
              <a:buNone/>
              <a:defRPr/>
            </a:pPr>
            <a:endParaRPr lang="en-GB" dirty="0"/>
          </a:p>
          <a:p>
            <a:pPr algn="ctr">
              <a:buFont typeface="HelveticaNeue LT 55 Roman" pitchFamily="34" charset="0"/>
              <a:buNone/>
              <a:defRPr/>
            </a:pPr>
            <a:r>
              <a:rPr lang="en-GB" dirty="0"/>
              <a:t>Evidence</a:t>
            </a:r>
          </a:p>
        </p:txBody>
      </p:sp>
    </p:spTree>
    <p:extLst>
      <p:ext uri="{BB962C8B-B14F-4D97-AF65-F5344CB8AC3E}">
        <p14:creationId xmlns:p14="http://schemas.microsoft.com/office/powerpoint/2010/main" val="523844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58139" y="439387"/>
            <a:ext cx="8209711" cy="926276"/>
          </a:xfrm>
        </p:spPr>
        <p:txBody>
          <a:bodyPr/>
          <a:lstStyle/>
          <a:p>
            <a:r>
              <a:rPr lang="en-GB" dirty="0" smtClean="0"/>
              <a:t>3 Stages</a:t>
            </a:r>
            <a:endParaRPr lang="en-GB" dirty="0"/>
          </a:p>
        </p:txBody>
      </p:sp>
      <p:sp>
        <p:nvSpPr>
          <p:cNvPr id="8" name="Content Placeholder 2"/>
          <p:cNvSpPr txBox="1">
            <a:spLocks/>
          </p:cNvSpPr>
          <p:nvPr/>
        </p:nvSpPr>
        <p:spPr>
          <a:xfrm>
            <a:off x="106879" y="1543792"/>
            <a:ext cx="8660972" cy="510254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600"/>
              </a:spcBef>
              <a:buFont typeface="+mj-lt"/>
              <a:buAutoNum type="arabicPeriod"/>
            </a:pPr>
            <a:r>
              <a:rPr lang="en-US" sz="2700" dirty="0" smtClean="0"/>
              <a:t>Define possible theories of change that might explain the benefits and dis-benefits of out of school activities for young people and specifically for attainment</a:t>
            </a:r>
          </a:p>
          <a:p>
            <a:pPr marL="514350" indent="-514350">
              <a:spcBef>
                <a:spcPts val="600"/>
              </a:spcBef>
              <a:buFont typeface="+mj-lt"/>
              <a:buAutoNum type="arabicPeriod"/>
            </a:pPr>
            <a:r>
              <a:rPr lang="en-US" sz="2700" dirty="0" smtClean="0"/>
              <a:t>Use MCS &amp; NPD* to explore quantitative links between how children (both all children and those who are economically disadvantaged) spend their time and attainment </a:t>
            </a:r>
          </a:p>
          <a:p>
            <a:pPr marL="514350" indent="-514350">
              <a:spcBef>
                <a:spcPts val="600"/>
              </a:spcBef>
              <a:buFont typeface="+mj-lt"/>
              <a:buAutoNum type="arabicPeriod"/>
            </a:pPr>
            <a:r>
              <a:rPr lang="en-US" sz="2700" dirty="0" smtClean="0"/>
              <a:t>Use qualitative data from interviews with head teachers, providers, parents and children to explore possible theories of change for links between how) spend their time and attainment </a:t>
            </a:r>
            <a:endParaRPr lang="en-US" sz="2700" dirty="0"/>
          </a:p>
        </p:txBody>
      </p:sp>
      <p:sp>
        <p:nvSpPr>
          <p:cNvPr id="4" name="TextBox 3"/>
          <p:cNvSpPr txBox="1"/>
          <p:nvPr/>
        </p:nvSpPr>
        <p:spPr>
          <a:xfrm>
            <a:off x="558139" y="6277002"/>
            <a:ext cx="6970816" cy="492443"/>
          </a:xfrm>
          <a:prstGeom prst="rect">
            <a:avLst/>
          </a:prstGeom>
          <a:noFill/>
        </p:spPr>
        <p:txBody>
          <a:bodyPr wrap="square" rtlCol="0">
            <a:spAutoFit/>
          </a:bodyPr>
          <a:lstStyle/>
          <a:p>
            <a:r>
              <a:rPr lang="en-GB" sz="1300" dirty="0" smtClean="0"/>
              <a:t>*University of London. Institute of Education. Centre for Longitudinal Studies, </a:t>
            </a:r>
            <a:r>
              <a:rPr lang="en-GB" sz="1300" i="1" dirty="0" smtClean="0"/>
              <a:t>Millennium Cohort Study: Linked Education Administrative Dataset (KS1 &amp; KS2), England: UK Data archive Secure Access.</a:t>
            </a:r>
            <a:endParaRPr lang="en-GB" sz="1300" dirty="0"/>
          </a:p>
        </p:txBody>
      </p:sp>
    </p:spTree>
    <p:extLst>
      <p:ext uri="{BB962C8B-B14F-4D97-AF65-F5344CB8AC3E}">
        <p14:creationId xmlns:p14="http://schemas.microsoft.com/office/powerpoint/2010/main" val="28753057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HelveticaNeue LT 55 Roman" charset="0"/>
                <a:ea typeface="ＭＳ Ｐゴシック" charset="0"/>
              </a:defRPr>
            </a:lvl1pPr>
            <a:lvl2pPr marL="742950" indent="-285750" eaLnBrk="0" hangingPunct="0">
              <a:defRPr sz="2000">
                <a:solidFill>
                  <a:schemeClr val="tx1"/>
                </a:solidFill>
                <a:latin typeface="HelveticaNeue LT 55 Roman" charset="0"/>
                <a:ea typeface="ＭＳ Ｐゴシック" charset="0"/>
              </a:defRPr>
            </a:lvl2pPr>
            <a:lvl3pPr marL="1143000" indent="-228600" eaLnBrk="0" hangingPunct="0">
              <a:defRPr sz="2000">
                <a:solidFill>
                  <a:schemeClr val="tx1"/>
                </a:solidFill>
                <a:latin typeface="HelveticaNeue LT 55 Roman" charset="0"/>
                <a:ea typeface="ＭＳ Ｐゴシック" charset="0"/>
              </a:defRPr>
            </a:lvl3pPr>
            <a:lvl4pPr marL="1600200" indent="-228600" eaLnBrk="0" hangingPunct="0">
              <a:defRPr sz="2000">
                <a:solidFill>
                  <a:schemeClr val="tx1"/>
                </a:solidFill>
                <a:latin typeface="HelveticaNeue LT 55 Roman" charset="0"/>
                <a:ea typeface="ＭＳ Ｐゴシック" charset="0"/>
              </a:defRPr>
            </a:lvl4pPr>
            <a:lvl5pPr marL="2057400" indent="-228600" eaLnBrk="0" hangingPunct="0">
              <a:defRPr sz="2000">
                <a:solidFill>
                  <a:schemeClr val="tx1"/>
                </a:solidFill>
                <a:latin typeface="HelveticaNeue LT 55 Roman" charset="0"/>
                <a:ea typeface="ＭＳ Ｐゴシック" charset="0"/>
              </a:defRPr>
            </a:lvl5pPr>
            <a:lvl6pPr marL="2514600" indent="-228600"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6pPr>
            <a:lvl7pPr marL="2971800" indent="-228600"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7pPr>
            <a:lvl8pPr marL="3429000" indent="-228600"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8pPr>
            <a:lvl9pPr marL="3886200" indent="-228600" eaLnBrk="0" fontAlgn="base" hangingPunct="0">
              <a:lnSpc>
                <a:spcPct val="98000"/>
              </a:lnSpc>
              <a:spcBef>
                <a:spcPct val="0"/>
              </a:spcBef>
              <a:spcAft>
                <a:spcPct val="0"/>
              </a:spcAft>
              <a:buFont typeface="HelveticaNeue LT 55 Roman" charset="0"/>
              <a:defRPr sz="2000">
                <a:solidFill>
                  <a:schemeClr val="tx1"/>
                </a:solidFill>
                <a:latin typeface="HelveticaNeue LT 55 Roman" charset="0"/>
                <a:ea typeface="ＭＳ Ｐゴシック" charset="0"/>
              </a:defRPr>
            </a:lvl9pPr>
          </a:lstStyle>
          <a:p>
            <a:pPr eaLnBrk="1" hangingPunct="1"/>
            <a:fld id="{670FFADA-01D1-E24F-A2A0-E98B9B7E6D79}" type="slidenum">
              <a:rPr lang="en-US" sz="1600"/>
              <a:pPr eaLnBrk="1" hangingPunct="1"/>
              <a:t>7</a:t>
            </a:fld>
            <a:endParaRPr lang="en-US" sz="1600"/>
          </a:p>
        </p:txBody>
      </p:sp>
      <p:sp>
        <p:nvSpPr>
          <p:cNvPr id="10243" name="Rectangle 2"/>
          <p:cNvSpPr>
            <a:spLocks noGrp="1"/>
          </p:cNvSpPr>
          <p:nvPr>
            <p:ph type="title" idx="4294967295"/>
          </p:nvPr>
        </p:nvSpPr>
        <p:spPr/>
        <p:txBody>
          <a:bodyPr>
            <a:normAutofit/>
          </a:bodyPr>
          <a:lstStyle/>
          <a:p>
            <a:pPr algn="l" eaLnBrk="1" hangingPunct="1"/>
            <a:r>
              <a:rPr lang="en-US" dirty="0"/>
              <a:t>Theories</a:t>
            </a:r>
          </a:p>
        </p:txBody>
      </p:sp>
      <p:sp>
        <p:nvSpPr>
          <p:cNvPr id="10244" name="Content Placeholder 2"/>
          <p:cNvSpPr>
            <a:spLocks noGrp="1"/>
          </p:cNvSpPr>
          <p:nvPr>
            <p:ph type="body" idx="4294967295"/>
          </p:nvPr>
        </p:nvSpPr>
        <p:spPr>
          <a:xfrm>
            <a:off x="501162" y="1628776"/>
            <a:ext cx="7992208" cy="3960813"/>
          </a:xfrm>
        </p:spPr>
        <p:txBody>
          <a:bodyPr/>
          <a:lstStyle/>
          <a:p>
            <a:pPr eaLnBrk="1" hangingPunct="1">
              <a:buFont typeface="Arial" charset="0"/>
              <a:buChar char="•"/>
            </a:pPr>
            <a:r>
              <a:rPr lang="en-GB" sz="2400" dirty="0">
                <a:latin typeface="HelveticaNeue LT 55 Roman" charset="0"/>
              </a:rPr>
              <a:t> Possible theories of causation from our review of the literature</a:t>
            </a:r>
          </a:p>
          <a:p>
            <a:pPr eaLnBrk="1" hangingPunct="1">
              <a:buFont typeface="Arial" charset="0"/>
              <a:buChar char="•"/>
            </a:pPr>
            <a:r>
              <a:rPr lang="en-GB" sz="2400" dirty="0">
                <a:latin typeface="HelveticaNeue LT 55 Roman" charset="0"/>
              </a:rPr>
              <a:t> Which theories are most likely to underpin these links?</a:t>
            </a:r>
          </a:p>
          <a:p>
            <a:pPr eaLnBrk="1" hangingPunct="1">
              <a:buFont typeface="Arial" charset="0"/>
              <a:buChar char="•"/>
            </a:pPr>
            <a:r>
              <a:rPr lang="en-GB" sz="2400" dirty="0">
                <a:latin typeface="HelveticaNeue LT 55 Roman" charset="0"/>
              </a:rPr>
              <a:t> There are a wide range: theories are grouped as</a:t>
            </a:r>
          </a:p>
          <a:p>
            <a:pPr lvl="1" eaLnBrk="1" hangingPunct="1"/>
            <a:r>
              <a:rPr lang="en-GB" sz="2400" dirty="0">
                <a:latin typeface="HelveticaNeue LT 55 Roman" charset="0"/>
              </a:rPr>
              <a:t>child-</a:t>
            </a:r>
            <a:r>
              <a:rPr lang="en-GB" sz="2400" dirty="0" smtClean="0">
                <a:latin typeface="HelveticaNeue LT 55 Roman" charset="0"/>
              </a:rPr>
              <a:t>related (self-belief, goal theory, capability)</a:t>
            </a:r>
            <a:endParaRPr lang="en-GB" sz="2400" dirty="0">
              <a:latin typeface="HelveticaNeue LT 55 Roman" charset="0"/>
            </a:endParaRPr>
          </a:p>
          <a:p>
            <a:pPr lvl="1" eaLnBrk="1" hangingPunct="1"/>
            <a:r>
              <a:rPr lang="en-GB" sz="2400" dirty="0">
                <a:latin typeface="HelveticaNeue LT 55 Roman" charset="0"/>
              </a:rPr>
              <a:t>social </a:t>
            </a:r>
            <a:r>
              <a:rPr lang="en-GB" sz="2400" dirty="0" smtClean="0">
                <a:latin typeface="HelveticaNeue LT 55 Roman" charset="0"/>
              </a:rPr>
              <a:t>context (socio-cultural,</a:t>
            </a:r>
          </a:p>
          <a:p>
            <a:pPr marL="457200" lvl="1" indent="0" eaLnBrk="1" hangingPunct="1">
              <a:buNone/>
            </a:pPr>
            <a:r>
              <a:rPr lang="en-GB" sz="2400" dirty="0" smtClean="0">
                <a:latin typeface="HelveticaNeue LT 55 Roman" charset="0"/>
              </a:rPr>
              <a:t> risk-</a:t>
            </a:r>
            <a:r>
              <a:rPr lang="en-GB" sz="2400" dirty="0" err="1" smtClean="0">
                <a:latin typeface="HelveticaNeue LT 55 Roman" charset="0"/>
              </a:rPr>
              <a:t>resiliance</a:t>
            </a:r>
            <a:r>
              <a:rPr lang="en-GB" sz="2400" dirty="0" smtClean="0">
                <a:latin typeface="HelveticaNeue LT 55 Roman" charset="0"/>
              </a:rPr>
              <a:t>, social capital)</a:t>
            </a:r>
            <a:endParaRPr lang="en-GB" sz="2400" dirty="0">
              <a:latin typeface="HelveticaNeue LT 55 Roman" charset="0"/>
            </a:endParaRPr>
          </a:p>
          <a:p>
            <a:pPr lvl="1" eaLnBrk="1" hangingPunct="1"/>
            <a:r>
              <a:rPr lang="en-GB" sz="2400" dirty="0">
                <a:latin typeface="HelveticaNeue LT 55 Roman" charset="0"/>
              </a:rPr>
              <a:t>activity-</a:t>
            </a:r>
            <a:r>
              <a:rPr lang="en-GB" sz="2400" dirty="0" smtClean="0">
                <a:latin typeface="HelveticaNeue LT 55 Roman" charset="0"/>
              </a:rPr>
              <a:t>related (competition related,</a:t>
            </a:r>
          </a:p>
          <a:p>
            <a:pPr marL="457200" lvl="1" indent="0" eaLnBrk="1" hangingPunct="1">
              <a:buNone/>
            </a:pPr>
            <a:r>
              <a:rPr lang="en-GB" sz="2400" dirty="0" smtClean="0">
                <a:latin typeface="HelveticaNeue LT 55 Roman" charset="0"/>
              </a:rPr>
              <a:t> academic related), </a:t>
            </a:r>
            <a:endParaRPr lang="en-GB" sz="2400" dirty="0">
              <a:latin typeface="HelveticaNeue LT 55 Roman" charset="0"/>
            </a:endParaRPr>
          </a:p>
          <a:p>
            <a:pPr eaLnBrk="1" hangingPunct="1"/>
            <a:endParaRPr lang="en-GB" sz="2400" dirty="0">
              <a:latin typeface="HelveticaNeue LT 55 Roman" charset="0"/>
            </a:endParaRPr>
          </a:p>
          <a:p>
            <a:pPr eaLnBrk="1" hangingPunct="1"/>
            <a:endParaRPr lang="en-GB" dirty="0">
              <a:latin typeface="HelveticaNeue LT 55 Roman" charset="0"/>
            </a:endParaRPr>
          </a:p>
        </p:txBody>
      </p:sp>
      <p:pic>
        <p:nvPicPr>
          <p:cNvPr id="9" name="Picture 4" descr="C:\Documents and Settings\AmyS\Local Settings\Temporary Internet Files\Content.IE5\QZLI0KZ7\MP900407458[1].jpg"/>
          <p:cNvPicPr>
            <a:picLocks noChangeAspect="1" noChangeArrowheads="1"/>
          </p:cNvPicPr>
          <p:nvPr/>
        </p:nvPicPr>
        <p:blipFill>
          <a:blip r:embed="rId3" cstate="print">
            <a:extLst/>
          </a:blip>
          <a:srcRect/>
          <a:stretch>
            <a:fillRect/>
          </a:stretch>
        </p:blipFill>
        <p:spPr bwMode="auto">
          <a:xfrm>
            <a:off x="5992392" y="4135336"/>
            <a:ext cx="2801286" cy="1986796"/>
          </a:xfrm>
          <a:prstGeom prst="rect">
            <a:avLst/>
          </a:prstGeom>
          <a:noFill/>
          <a:effectLst>
            <a:softEdge rad="127000"/>
          </a:effectLst>
          <a:extLst/>
        </p:spPr>
      </p:pic>
    </p:spTree>
    <p:extLst>
      <p:ext uri="{BB962C8B-B14F-4D97-AF65-F5344CB8AC3E}">
        <p14:creationId xmlns:p14="http://schemas.microsoft.com/office/powerpoint/2010/main" val="33111872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title"/>
          </p:nvPr>
        </p:nvSpPr>
        <p:spPr/>
        <p:txBody>
          <a:bodyPr>
            <a:noAutofit/>
          </a:bodyPr>
          <a:lstStyle/>
          <a:p>
            <a:pPr lvl="0"/>
            <a:r>
              <a:rPr lang="en-US" sz="3200" b="1" dirty="0" smtClean="0">
                <a:solidFill>
                  <a:schemeClr val="bg1"/>
                </a:solidFill>
              </a:rPr>
              <a:t/>
            </a:r>
            <a:br>
              <a:rPr lang="en-US" sz="3200" b="1" dirty="0" smtClean="0">
                <a:solidFill>
                  <a:schemeClr val="bg1"/>
                </a:solidFill>
              </a:rPr>
            </a:br>
            <a:endParaRPr lang="en-GB" sz="3200" b="1" dirty="0"/>
          </a:p>
        </p:txBody>
      </p:sp>
      <p:sp>
        <p:nvSpPr>
          <p:cNvPr id="2" name="Content Placeholder 1"/>
          <p:cNvSpPr>
            <a:spLocks noGrp="1"/>
          </p:cNvSpPr>
          <p:nvPr>
            <p:ph idx="1"/>
          </p:nvPr>
        </p:nvSpPr>
        <p:spPr>
          <a:xfrm>
            <a:off x="628650" y="365125"/>
            <a:ext cx="7886700" cy="5811838"/>
          </a:xfrm>
        </p:spPr>
        <p:txBody>
          <a:bodyPr>
            <a:normAutofit/>
          </a:bodyPr>
          <a:lstStyle/>
          <a:p>
            <a:pPr marL="0" indent="0">
              <a:buNone/>
            </a:pPr>
            <a:endParaRPr lang="en-GB" dirty="0"/>
          </a:p>
          <a:p>
            <a:pPr marL="0" indent="0">
              <a:buNone/>
            </a:pPr>
            <a:endParaRPr lang="en-GB" b="1" dirty="0" smtClean="0"/>
          </a:p>
          <a:p>
            <a:pPr marL="0" indent="0">
              <a:buNone/>
            </a:pPr>
            <a:endParaRPr lang="en-GB" b="1" dirty="0"/>
          </a:p>
        </p:txBody>
      </p:sp>
      <p:grpSp>
        <p:nvGrpSpPr>
          <p:cNvPr id="3" name="Group 2"/>
          <p:cNvGrpSpPr/>
          <p:nvPr/>
        </p:nvGrpSpPr>
        <p:grpSpPr>
          <a:xfrm>
            <a:off x="696860" y="5829141"/>
            <a:ext cx="8008376" cy="953452"/>
            <a:chOff x="821447" y="5829141"/>
            <a:chExt cx="7939216" cy="953452"/>
          </a:xfrm>
        </p:grpSpPr>
        <p:pic>
          <p:nvPicPr>
            <p:cNvPr id="5" name="Picture 5" descr="NU - A4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47" y="6004241"/>
              <a:ext cx="151975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My documents\Important Faff that doesn't fit anywhere else\UNI LOGOS\CfLaT_Letterhead - Aug08.jpg"/>
            <p:cNvPicPr>
              <a:picLocks noChangeAspect="1" noChangeArrowheads="1"/>
            </p:cNvPicPr>
            <p:nvPr/>
          </p:nvPicPr>
          <p:blipFill>
            <a:blip r:embed="rId3" cstate="print"/>
            <a:srcRect/>
            <a:stretch>
              <a:fillRect/>
            </a:stretch>
          </p:blipFill>
          <p:spPr bwMode="auto">
            <a:xfrm>
              <a:off x="7203524" y="5835414"/>
              <a:ext cx="1557139" cy="940905"/>
            </a:xfrm>
            <a:prstGeom prst="rect">
              <a:avLst/>
            </a:prstGeom>
            <a:noFill/>
            <a:ln w="9525">
              <a:noFill/>
              <a:miter lim="800000"/>
              <a:headEnd/>
              <a:tailEnd/>
            </a:ln>
          </p:spPr>
        </p:pic>
        <p:pic>
          <p:nvPicPr>
            <p:cNvPr id="10" name="Picture 9" descr="School Logo pink Squashed versi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760" y="5829141"/>
              <a:ext cx="1632241" cy="953452"/>
            </a:xfrm>
            <a:prstGeom prst="rect">
              <a:avLst/>
            </a:prstGeom>
            <a:noFill/>
            <a:ln>
              <a:noFill/>
            </a:ln>
            <a:effectLst/>
          </p:spPr>
        </p:pic>
      </p:grpSp>
      <p:pic>
        <p:nvPicPr>
          <p:cNvPr id="4" name="Picture 3"/>
          <p:cNvPicPr>
            <a:picLocks noChangeAspect="1"/>
          </p:cNvPicPr>
          <p:nvPr/>
        </p:nvPicPr>
        <p:blipFill>
          <a:blip r:embed="rId5"/>
          <a:stretch>
            <a:fillRect/>
          </a:stretch>
        </p:blipFill>
        <p:spPr>
          <a:xfrm>
            <a:off x="1747684" y="604684"/>
            <a:ext cx="5674442" cy="5073445"/>
          </a:xfrm>
          <a:prstGeom prst="rect">
            <a:avLst/>
          </a:prstGeom>
        </p:spPr>
      </p:pic>
    </p:spTree>
    <p:extLst>
      <p:ext uri="{BB962C8B-B14F-4D97-AF65-F5344CB8AC3E}">
        <p14:creationId xmlns:p14="http://schemas.microsoft.com/office/powerpoint/2010/main" val="31563998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209894" y="1555669"/>
            <a:ext cx="8518469" cy="4476996"/>
          </a:xfrm>
        </p:spPr>
        <p:txBody>
          <a:bodyPr>
            <a:noAutofit/>
          </a:bodyPr>
          <a:lstStyle/>
          <a:p>
            <a:pPr marL="0" indent="0">
              <a:buNone/>
            </a:pPr>
            <a:r>
              <a:rPr lang="en-US" sz="2400" dirty="0" smtClean="0">
                <a:latin typeface="+mn-lt"/>
              </a:rPr>
              <a:t>Research questions: </a:t>
            </a:r>
          </a:p>
          <a:p>
            <a:pPr marL="571500" indent="-571500">
              <a:buFont typeface="Arial" panose="020B0604020202020204" pitchFamily="34" charset="0"/>
              <a:buChar char="•"/>
            </a:pPr>
            <a:r>
              <a:rPr lang="en-US" sz="2400" dirty="0" smtClean="0">
                <a:latin typeface="+mn-lt"/>
              </a:rPr>
              <a:t>What are the drivers and barriers that influence how children spend their time when not in the classroom. </a:t>
            </a:r>
          </a:p>
          <a:p>
            <a:pPr marL="571500" indent="-571500">
              <a:buFont typeface="Arial" panose="020B0604020202020204" pitchFamily="34" charset="0"/>
              <a:buChar char="•"/>
            </a:pPr>
            <a:r>
              <a:rPr lang="en-US" sz="2400" dirty="0" smtClean="0">
                <a:latin typeface="+mn-lt"/>
              </a:rPr>
              <a:t>What are the benefits or dis-benefits of out of school activities? </a:t>
            </a:r>
          </a:p>
          <a:p>
            <a:pPr marL="571500" indent="-571500">
              <a:buFont typeface="Arial" panose="020B0604020202020204" pitchFamily="34" charset="0"/>
              <a:buChar char="•"/>
            </a:pPr>
            <a:r>
              <a:rPr lang="en-US" sz="2400" dirty="0" smtClean="0">
                <a:latin typeface="+mn-lt"/>
              </a:rPr>
              <a:t>Is there a perceived link with educational attainment? </a:t>
            </a:r>
          </a:p>
          <a:p>
            <a:pPr marL="571500" indent="-571500">
              <a:buFont typeface="Arial" panose="020B0604020202020204" pitchFamily="34" charset="0"/>
              <a:buChar char="•"/>
            </a:pPr>
            <a:endParaRPr lang="en-US" sz="2400" dirty="0" smtClean="0">
              <a:latin typeface="+mn-lt"/>
            </a:endParaRPr>
          </a:p>
          <a:p>
            <a:r>
              <a:rPr lang="en-US" sz="2400" dirty="0" smtClean="0">
                <a:latin typeface="+mn-lt"/>
              </a:rPr>
              <a:t>Interviews and focus groups with head teachers, activity providers, parents and children in schools in Newcastle and London</a:t>
            </a:r>
          </a:p>
          <a:p>
            <a:r>
              <a:rPr lang="en-US" sz="2400" dirty="0" smtClean="0">
                <a:latin typeface="+mn-lt"/>
              </a:rPr>
              <a:t>All schools selected either high proportion of FSM or diverse populations</a:t>
            </a:r>
          </a:p>
        </p:txBody>
      </p:sp>
      <p:sp>
        <p:nvSpPr>
          <p:cNvPr id="2" name="Title 1"/>
          <p:cNvSpPr>
            <a:spLocks noGrp="1"/>
          </p:cNvSpPr>
          <p:nvPr>
            <p:ph type="title" idx="4294967295"/>
          </p:nvPr>
        </p:nvSpPr>
        <p:spPr>
          <a:xfrm>
            <a:off x="510638" y="274638"/>
            <a:ext cx="7718961" cy="1143000"/>
          </a:xfrm>
        </p:spPr>
        <p:txBody>
          <a:bodyPr/>
          <a:lstStyle/>
          <a:p>
            <a:pPr algn="l"/>
            <a:r>
              <a:rPr lang="en-US" dirty="0" smtClean="0"/>
              <a:t>Qualitative research</a:t>
            </a:r>
            <a:endParaRPr lang="en-US" dirty="0"/>
          </a:p>
        </p:txBody>
      </p:sp>
    </p:spTree>
    <p:extLst>
      <p:ext uri="{BB962C8B-B14F-4D97-AF65-F5344CB8AC3E}">
        <p14:creationId xmlns:p14="http://schemas.microsoft.com/office/powerpoint/2010/main" val="37639127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1658</TotalTime>
  <Words>3827</Words>
  <Application>Microsoft Macintosh PowerPoint</Application>
  <PresentationFormat>On-screen Show (4:3)</PresentationFormat>
  <Paragraphs>211</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Out of School Activities and the Education Gap liz.todd@ncl.ac.uk k.j.c.laing@ncl.ac.uk http://www.natcen.ac.uk/our-research/research/out-of-school-activities/  </vt:lpstr>
      <vt:lpstr>PowerPoint Presentation</vt:lpstr>
      <vt:lpstr>PowerPoint Presentation</vt:lpstr>
      <vt:lpstr>PowerPoint Presentation</vt:lpstr>
      <vt:lpstr>Hypothesis</vt:lpstr>
      <vt:lpstr>PowerPoint Presentation</vt:lpstr>
      <vt:lpstr>Theories</vt:lpstr>
      <vt:lpstr> </vt:lpstr>
      <vt:lpstr>Qualitative research</vt:lpstr>
      <vt:lpstr>PowerPoint Presentation</vt:lpstr>
      <vt:lpstr>Millennium Cohort Study linked to the  National Pupil Database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Todd</dc:creator>
  <cp:lastModifiedBy>Liz Todd</cp:lastModifiedBy>
  <cp:revision>139</cp:revision>
  <dcterms:created xsi:type="dcterms:W3CDTF">2015-07-16T12:17:40Z</dcterms:created>
  <dcterms:modified xsi:type="dcterms:W3CDTF">2015-09-25T10:06:57Z</dcterms:modified>
</cp:coreProperties>
</file>