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9" r:id="rId3"/>
    <p:sldId id="260" r:id="rId4"/>
    <p:sldId id="266" r:id="rId5"/>
    <p:sldId id="269" r:id="rId6"/>
    <p:sldId id="284" r:id="rId7"/>
    <p:sldId id="285" r:id="rId8"/>
    <p:sldId id="276" r:id="rId9"/>
    <p:sldId id="281" r:id="rId10"/>
    <p:sldId id="274" r:id="rId11"/>
    <p:sldId id="273" r:id="rId12"/>
    <p:sldId id="278" r:id="rId13"/>
    <p:sldId id="279" r:id="rId14"/>
    <p:sldId id="282" r:id="rId15"/>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nny Chanfreau" initials="JC"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D0D8E8"/>
    <a:srgbClr val="E9EEEE"/>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15149" autoAdjust="0"/>
    <p:restoredTop sz="65725" autoAdjust="0"/>
  </p:normalViewPr>
  <p:slideViewPr>
    <p:cSldViewPr snapToGrid="0" snapToObjects="1">
      <p:cViewPr>
        <p:scale>
          <a:sx n="75" d="100"/>
          <a:sy n="75" d="100"/>
        </p:scale>
        <p:origin x="-1464" y="-54"/>
      </p:cViewPr>
      <p:guideLst>
        <p:guide orient="horz" pos="2160"/>
        <p:guide pos="2880"/>
      </p:guideLst>
    </p:cSldViewPr>
  </p:slideViewPr>
  <p:notesTextViewPr>
    <p:cViewPr>
      <p:scale>
        <a:sx n="150" d="100"/>
        <a:sy n="15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CE96CF0-029C-6648-8289-2CF50BAFA0EE}" type="datetimeFigureOut">
              <a:rPr lang="en-US" smtClean="0"/>
              <a:pPr/>
              <a:t>9/5/2015</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38FADD9-0608-D742-8902-C9CA8B9740D3}" type="slidenum">
              <a:rPr lang="en-US" smtClean="0"/>
              <a:pPr/>
              <a:t>‹#›</a:t>
            </a:fld>
            <a:endParaRPr lang="en-US"/>
          </a:p>
        </p:txBody>
      </p:sp>
    </p:spTree>
    <p:extLst>
      <p:ext uri="{BB962C8B-B14F-4D97-AF65-F5344CB8AC3E}">
        <p14:creationId xmlns:p14="http://schemas.microsoft.com/office/powerpoint/2010/main" xmlns="" val="174936729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38FADD9-0608-D742-8902-C9CA8B9740D3}" type="slidenum">
              <a:rPr lang="en-US" smtClean="0"/>
              <a:pPr/>
              <a:t>1</a:t>
            </a:fld>
            <a:endParaRPr lang="en-US"/>
          </a:p>
        </p:txBody>
      </p:sp>
    </p:spTree>
    <p:extLst>
      <p:ext uri="{BB962C8B-B14F-4D97-AF65-F5344CB8AC3E}">
        <p14:creationId xmlns:p14="http://schemas.microsoft.com/office/powerpoint/2010/main" xmlns="" val="40982387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 </a:t>
            </a:r>
            <a:r>
              <a:rPr lang="en-GB" baseline="0" dirty="0" smtClean="0"/>
              <a:t>key aspect of our project is understanding whether out of school activities may play a role in reducing the attainment gap. </a:t>
            </a:r>
          </a:p>
          <a:p>
            <a:endParaRPr lang="en-GB" dirty="0" smtClean="0"/>
          </a:p>
          <a:p>
            <a:r>
              <a:rPr lang="en-GB" dirty="0" smtClean="0"/>
              <a:t>For this project </a:t>
            </a:r>
            <a:r>
              <a:rPr lang="en-GB" baseline="0" dirty="0" smtClean="0"/>
              <a:t>we have defined disadvantage as living on a low family income in at least two time points that we have data for – i.e. at ages 5,7,11. (Low income is defined as below the poverty threshold (below 60% of median </a:t>
            </a:r>
            <a:r>
              <a:rPr lang="en-GB" baseline="0" dirty="0" err="1" smtClean="0"/>
              <a:t>equivalised</a:t>
            </a:r>
            <a:r>
              <a:rPr lang="en-GB" baseline="0" dirty="0" smtClean="0"/>
              <a:t> income indicator available on the MCS dataset) – slightly different from free school meals indicator but highly correlated</a:t>
            </a:r>
            <a:r>
              <a:rPr lang="en-GB" baseline="0" dirty="0" smtClean="0">
                <a:solidFill>
                  <a:schemeClr val="bg1">
                    <a:lumMod val="65000"/>
                  </a:schemeClr>
                </a:solidFill>
              </a:rPr>
              <a:t>.  (About half of these disadvantaged pupils were eligible for Free School Meals at age 7 and/or 11 (53% at age 7 and 51% at age 11) – by comparison overall 16-17% of children were eligible for FSM at those age points.)</a:t>
            </a:r>
          </a:p>
          <a:p>
            <a:endParaRPr lang="en-GB" baseline="0" dirty="0" smtClean="0"/>
          </a:p>
          <a:p>
            <a:r>
              <a:rPr lang="en-GB" baseline="0" dirty="0" smtClean="0"/>
              <a:t>Chart shows - about a 5 point attainment gap between disadvantaged and not disadvantaged kids. (Equivalent to just less than a one-level difference.)</a:t>
            </a:r>
            <a:endParaRPr lang="en-GB" dirty="0"/>
          </a:p>
        </p:txBody>
      </p:sp>
      <p:sp>
        <p:nvSpPr>
          <p:cNvPr id="4" name="Slide Number Placeholder 3"/>
          <p:cNvSpPr>
            <a:spLocks noGrp="1"/>
          </p:cNvSpPr>
          <p:nvPr>
            <p:ph type="sldNum" sz="quarter" idx="10"/>
          </p:nvPr>
        </p:nvSpPr>
        <p:spPr/>
        <p:txBody>
          <a:bodyPr/>
          <a:lstStyle/>
          <a:p>
            <a:fld id="{D38FADD9-0608-D742-8902-C9CA8B9740D3}"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r>
              <a:rPr lang="en-GB" baseline="0" dirty="0" smtClean="0"/>
              <a:t>So to understand the role of organised activities among disadvantaged children we have run regression models of KS2 Total point score including only disadvantaged pupils. Regression modelling allows us to statistically ‘control’ for other differences to see whether taking part in an activity is related to attainment.</a:t>
            </a:r>
          </a:p>
          <a:p>
            <a:pPr>
              <a:buFontTx/>
              <a:buNone/>
            </a:pPr>
            <a:endParaRPr lang="en-GB" baseline="0" dirty="0" smtClean="0"/>
          </a:p>
          <a:p>
            <a:pPr>
              <a:buFontTx/>
              <a:buNone/>
            </a:pPr>
            <a:r>
              <a:rPr lang="en-GB" b="1" baseline="0" dirty="0" smtClean="0"/>
              <a:t>Among disadvantaged children:</a:t>
            </a:r>
          </a:p>
          <a:p>
            <a:pPr>
              <a:buFont typeface="Arial" pitchFamily="34" charset="0"/>
              <a:buChar char="•"/>
            </a:pPr>
            <a:r>
              <a:rPr lang="en-GB" baseline="0" dirty="0" smtClean="0"/>
              <a:t>Taking part in after-school club(s) either at all age points (5,7 &amp; 11) or starting after the age of 5 and then continuing is associated with higher total point score at KS2, on average. And this effect is increased slightly when controlling for KS1 APS.</a:t>
            </a:r>
          </a:p>
          <a:p>
            <a:pPr>
              <a:buFont typeface="Arial" pitchFamily="34" charset="0"/>
              <a:buChar char="•"/>
            </a:pPr>
            <a:r>
              <a:rPr lang="en-GB" b="1" baseline="0" dirty="0" smtClean="0"/>
              <a:t>No other </a:t>
            </a:r>
            <a:r>
              <a:rPr lang="en-GB" b="1" u="sng" baseline="0" dirty="0" smtClean="0"/>
              <a:t>organised</a:t>
            </a:r>
            <a:r>
              <a:rPr lang="en-GB" b="1" baseline="0" dirty="0" smtClean="0"/>
              <a:t> activities significantly related to attainment.</a:t>
            </a:r>
          </a:p>
          <a:p>
            <a:pPr>
              <a:buFont typeface="Arial" pitchFamily="34" charset="0"/>
              <a:buChar char="•"/>
            </a:pPr>
            <a:endParaRPr lang="en-GB" baseline="0" dirty="0" smtClean="0"/>
          </a:p>
          <a:p>
            <a:pPr>
              <a:buFontTx/>
              <a:buNone/>
            </a:pPr>
            <a:endParaRPr lang="en-GB" baseline="0" dirty="0" smtClean="0"/>
          </a:p>
        </p:txBody>
      </p:sp>
      <p:sp>
        <p:nvSpPr>
          <p:cNvPr id="4" name="Slide Number Placeholder 3"/>
          <p:cNvSpPr>
            <a:spLocks noGrp="1"/>
          </p:cNvSpPr>
          <p:nvPr>
            <p:ph type="sldNum" sz="quarter" idx="10"/>
          </p:nvPr>
        </p:nvSpPr>
        <p:spPr/>
        <p:txBody>
          <a:bodyPr/>
          <a:lstStyle/>
          <a:p>
            <a:fld id="{D38FADD9-0608-D742-8902-C9CA8B9740D3}"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38FADD9-0608-D742-8902-C9CA8B9740D3}" type="slidenum">
              <a:rPr lang="en-US" smtClean="0"/>
              <a:pPr/>
              <a:t>12</a:t>
            </a:fld>
            <a:endParaRPr lang="en-US"/>
          </a:p>
        </p:txBody>
      </p:sp>
    </p:spTree>
    <p:extLst>
      <p:ext uri="{BB962C8B-B14F-4D97-AF65-F5344CB8AC3E}">
        <p14:creationId xmlns:p14="http://schemas.microsoft.com/office/powerpoint/2010/main" xmlns="" val="19546343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That</a:t>
            </a:r>
            <a:r>
              <a:rPr lang="en-GB" baseline="0" dirty="0" smtClean="0"/>
              <a:t> was all I wanted to cover today – happy to take any questions</a:t>
            </a:r>
          </a:p>
          <a:p>
            <a:endParaRPr lang="en-GB" baseline="0" dirty="0" smtClean="0"/>
          </a:p>
          <a:p>
            <a:r>
              <a:rPr lang="en-GB" baseline="0" dirty="0" smtClean="0"/>
              <a:t>Also love to hear your thoughts on any of the findings. Particularly puzzling over what to make of the importance of after-school attendance for disadvantaged kids. </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D38FADD9-0608-D742-8902-C9CA8B9740D3}" type="slidenum">
              <a:rPr lang="en-US" smtClean="0"/>
              <a:pPr/>
              <a:t>13</a:t>
            </a:fld>
            <a:endParaRPr lang="en-US"/>
          </a:p>
        </p:txBody>
      </p:sp>
    </p:spTree>
    <p:extLst>
      <p:ext uri="{BB962C8B-B14F-4D97-AF65-F5344CB8AC3E}">
        <p14:creationId xmlns:p14="http://schemas.microsoft.com/office/powerpoint/2010/main" xmlns="" val="31084554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baseline="0" dirty="0" smtClean="0"/>
              <a:t>At end - acknowledge – v grateful to UK Data Service and Centre for Longitudinal Study for making MCS &amp; NPD data available to us for analysis and also to Nuffield Foundation for the research funding.</a:t>
            </a:r>
          </a:p>
          <a:p>
            <a:endParaRPr lang="en-GB" dirty="0" smtClean="0"/>
          </a:p>
          <a:p>
            <a:endParaRPr lang="en-GB" dirty="0" smtClean="0"/>
          </a:p>
          <a:p>
            <a:r>
              <a:rPr lang="en-GB" dirty="0" smtClean="0"/>
              <a:t>Thank you – if</a:t>
            </a:r>
            <a:r>
              <a:rPr lang="en-GB" baseline="0" dirty="0" smtClean="0"/>
              <a:t> want more info – research briefs on project page </a:t>
            </a:r>
          </a:p>
          <a:p>
            <a:endParaRPr lang="en-GB" baseline="0" dirty="0" smtClean="0"/>
          </a:p>
          <a:p>
            <a:r>
              <a:rPr lang="en-GB" baseline="0" dirty="0" smtClean="0"/>
              <a:t>or sign up on contacts list</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D38FADD9-0608-D742-8902-C9CA8B9740D3}" type="slidenum">
              <a:rPr lang="en-US" smtClean="0"/>
              <a:pPr/>
              <a:t>14</a:t>
            </a:fld>
            <a:endParaRPr lang="en-US"/>
          </a:p>
        </p:txBody>
      </p:sp>
    </p:spTree>
    <p:extLst>
      <p:ext uri="{BB962C8B-B14F-4D97-AF65-F5344CB8AC3E}">
        <p14:creationId xmlns:p14="http://schemas.microsoft.com/office/powerpoint/2010/main" xmlns="" val="40982387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38FADD9-0608-D742-8902-C9CA8B9740D3}" type="slidenum">
              <a:rPr lang="en-US" smtClean="0"/>
              <a:pPr/>
              <a:t>2</a:t>
            </a:fld>
            <a:endParaRPr lang="en-US"/>
          </a:p>
        </p:txBody>
      </p:sp>
    </p:spTree>
    <p:extLst>
      <p:ext uri="{BB962C8B-B14F-4D97-AF65-F5344CB8AC3E}">
        <p14:creationId xmlns:p14="http://schemas.microsoft.com/office/powerpoint/2010/main" xmlns="" val="1274664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20483"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GB">
              <a:latin typeface="Calibri" charset="0"/>
              <a:cs typeface="Arial" charset="0"/>
            </a:endParaRPr>
          </a:p>
        </p:txBody>
      </p:sp>
      <p:sp>
        <p:nvSpPr>
          <p:cNvPr id="2048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47738" eaLnBrk="0" hangingPunct="0">
              <a:defRPr sz="2000">
                <a:solidFill>
                  <a:schemeClr val="tx1"/>
                </a:solidFill>
                <a:latin typeface="HelveticaNeue LT 55 Roman" charset="0"/>
                <a:ea typeface="ＭＳ Ｐゴシック" charset="0"/>
              </a:defRPr>
            </a:lvl1pPr>
            <a:lvl2pPr marL="742950" indent="-285750" defTabSz="947738" eaLnBrk="0" hangingPunct="0">
              <a:defRPr sz="2000">
                <a:solidFill>
                  <a:schemeClr val="tx1"/>
                </a:solidFill>
                <a:latin typeface="HelveticaNeue LT 55 Roman" charset="0"/>
                <a:ea typeface="ＭＳ Ｐゴシック" charset="0"/>
              </a:defRPr>
            </a:lvl2pPr>
            <a:lvl3pPr marL="1143000" indent="-228600" defTabSz="947738" eaLnBrk="0" hangingPunct="0">
              <a:defRPr sz="2000">
                <a:solidFill>
                  <a:schemeClr val="tx1"/>
                </a:solidFill>
                <a:latin typeface="HelveticaNeue LT 55 Roman" charset="0"/>
                <a:ea typeface="ＭＳ Ｐゴシック" charset="0"/>
              </a:defRPr>
            </a:lvl3pPr>
            <a:lvl4pPr marL="1600200" indent="-228600" defTabSz="947738" eaLnBrk="0" hangingPunct="0">
              <a:defRPr sz="2000">
                <a:solidFill>
                  <a:schemeClr val="tx1"/>
                </a:solidFill>
                <a:latin typeface="HelveticaNeue LT 55 Roman" charset="0"/>
                <a:ea typeface="ＭＳ Ｐゴシック" charset="0"/>
              </a:defRPr>
            </a:lvl4pPr>
            <a:lvl5pPr marL="2057400" indent="-228600" defTabSz="947738" eaLnBrk="0" hangingPunct="0">
              <a:defRPr sz="2000">
                <a:solidFill>
                  <a:schemeClr val="tx1"/>
                </a:solidFill>
                <a:latin typeface="HelveticaNeue LT 55 Roman" charset="0"/>
                <a:ea typeface="ＭＳ Ｐゴシック" charset="0"/>
              </a:defRPr>
            </a:lvl5pPr>
            <a:lvl6pPr marL="2514600" indent="-228600" defTabSz="947738" eaLnBrk="0" fontAlgn="base" hangingPunct="0">
              <a:lnSpc>
                <a:spcPct val="98000"/>
              </a:lnSpc>
              <a:spcBef>
                <a:spcPct val="0"/>
              </a:spcBef>
              <a:spcAft>
                <a:spcPct val="0"/>
              </a:spcAft>
              <a:buFont typeface="HelveticaNeue LT 55 Roman" charset="0"/>
              <a:defRPr sz="2000">
                <a:solidFill>
                  <a:schemeClr val="tx1"/>
                </a:solidFill>
                <a:latin typeface="HelveticaNeue LT 55 Roman" charset="0"/>
                <a:ea typeface="ＭＳ Ｐゴシック" charset="0"/>
              </a:defRPr>
            </a:lvl6pPr>
            <a:lvl7pPr marL="2971800" indent="-228600" defTabSz="947738" eaLnBrk="0" fontAlgn="base" hangingPunct="0">
              <a:lnSpc>
                <a:spcPct val="98000"/>
              </a:lnSpc>
              <a:spcBef>
                <a:spcPct val="0"/>
              </a:spcBef>
              <a:spcAft>
                <a:spcPct val="0"/>
              </a:spcAft>
              <a:buFont typeface="HelveticaNeue LT 55 Roman" charset="0"/>
              <a:defRPr sz="2000">
                <a:solidFill>
                  <a:schemeClr val="tx1"/>
                </a:solidFill>
                <a:latin typeface="HelveticaNeue LT 55 Roman" charset="0"/>
                <a:ea typeface="ＭＳ Ｐゴシック" charset="0"/>
              </a:defRPr>
            </a:lvl7pPr>
            <a:lvl8pPr marL="3429000" indent="-228600" defTabSz="947738" eaLnBrk="0" fontAlgn="base" hangingPunct="0">
              <a:lnSpc>
                <a:spcPct val="98000"/>
              </a:lnSpc>
              <a:spcBef>
                <a:spcPct val="0"/>
              </a:spcBef>
              <a:spcAft>
                <a:spcPct val="0"/>
              </a:spcAft>
              <a:buFont typeface="HelveticaNeue LT 55 Roman" charset="0"/>
              <a:defRPr sz="2000">
                <a:solidFill>
                  <a:schemeClr val="tx1"/>
                </a:solidFill>
                <a:latin typeface="HelveticaNeue LT 55 Roman" charset="0"/>
                <a:ea typeface="ＭＳ Ｐゴシック" charset="0"/>
              </a:defRPr>
            </a:lvl8pPr>
            <a:lvl9pPr marL="3886200" indent="-228600" defTabSz="947738" eaLnBrk="0" fontAlgn="base" hangingPunct="0">
              <a:lnSpc>
                <a:spcPct val="98000"/>
              </a:lnSpc>
              <a:spcBef>
                <a:spcPct val="0"/>
              </a:spcBef>
              <a:spcAft>
                <a:spcPct val="0"/>
              </a:spcAft>
              <a:buFont typeface="HelveticaNeue LT 55 Roman" charset="0"/>
              <a:defRPr sz="2000">
                <a:solidFill>
                  <a:schemeClr val="tx1"/>
                </a:solidFill>
                <a:latin typeface="HelveticaNeue LT 55 Roman" charset="0"/>
                <a:ea typeface="ＭＳ Ｐゴシック" charset="0"/>
              </a:defRPr>
            </a:lvl9pPr>
          </a:lstStyle>
          <a:p>
            <a:pPr eaLnBrk="1" hangingPunct="1"/>
            <a:fld id="{A0135D05-5E79-454E-844D-87F1BFBAB44A}" type="slidenum">
              <a:rPr lang="en-US" sz="1200">
                <a:latin typeface="Calibri" charset="0"/>
              </a:rPr>
              <a:pPr eaLnBrk="1" hangingPunct="1"/>
              <a:t>3</a:t>
            </a:fld>
            <a:endParaRPr lang="en-US" sz="1200">
              <a:latin typeface="Calibri"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A reminder of the attainment gap – economically disadvantaged children face an educational disadvantage.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This analysis of MCS data by a team of academics shows already when starting primary school children from poor backgrounds have poorer cognitive ability scores (measured using the British Ability Scales - Naming Vocabulary scores).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*Note: authors constructed SEP using PCA on log-transformed household income (average over time), </a:t>
            </a:r>
            <a:r>
              <a:rPr lang="en-GB" sz="1200" b="0" i="0" u="none" strike="noStrike" kern="1200" baseline="0" dirty="0" smtClean="0">
                <a:solidFill>
                  <a:schemeClr val="tx1"/>
                </a:solidFill>
                <a:latin typeface="+mn-lt"/>
                <a:ea typeface="+mn-ea"/>
                <a:cs typeface="+mn-cs"/>
              </a:rPr>
              <a:t>reported experience of financial difficulties; mother’s and father’s occupational class &amp; </a:t>
            </a:r>
            <a:r>
              <a:rPr lang="en-US" sz="1200" b="0" i="0" u="none" strike="noStrike" kern="1200" baseline="0" dirty="0" smtClean="0">
                <a:solidFill>
                  <a:schemeClr val="tx1"/>
                </a:solidFill>
                <a:latin typeface="+mn-lt"/>
                <a:ea typeface="+mn-ea"/>
                <a:cs typeface="+mn-cs"/>
              </a:rPr>
              <a:t>housing tenure.</a:t>
            </a:r>
          </a:p>
        </p:txBody>
      </p:sp>
      <p:sp>
        <p:nvSpPr>
          <p:cNvPr id="4" name="Slide Number Placeholder 3"/>
          <p:cNvSpPr>
            <a:spLocks noGrp="1"/>
          </p:cNvSpPr>
          <p:nvPr>
            <p:ph type="sldNum" sz="quarter" idx="10"/>
          </p:nvPr>
        </p:nvSpPr>
        <p:spPr/>
        <p:txBody>
          <a:bodyPr/>
          <a:lstStyle/>
          <a:p>
            <a:fld id="{B159A6BB-3BE0-6C46-A329-261809F758FE}" type="slidenum">
              <a:rPr lang="en-US" smtClean="0"/>
              <a:pPr/>
              <a:t>4</a:t>
            </a:fld>
            <a:endParaRPr lang="en-US"/>
          </a:p>
        </p:txBody>
      </p:sp>
    </p:spTree>
    <p:extLst>
      <p:ext uri="{BB962C8B-B14F-4D97-AF65-F5344CB8AC3E}">
        <p14:creationId xmlns:p14="http://schemas.microsoft.com/office/powerpoint/2010/main" xmlns="" val="13077573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dirty="0" smtClean="0"/>
              <a:t>* 3 components to our study: </a:t>
            </a:r>
          </a:p>
          <a:p>
            <a:r>
              <a:rPr lang="en-GB" sz="1200" baseline="0" dirty="0" smtClean="0"/>
              <a:t>1) Review of what academic theories have already been suggested to explain the link between out of school activities and attainment</a:t>
            </a:r>
          </a:p>
          <a:p>
            <a:endParaRPr lang="en-GB" sz="1200" baseline="0" dirty="0" smtClean="0"/>
          </a:p>
          <a:p>
            <a:r>
              <a:rPr lang="en-GB" sz="1200" baseline="0" dirty="0" smtClean="0"/>
              <a:t>2) Quantitative analysis of Millennium Cohort Study data that has been linked to the National Pupil Database to investigate patterns of participation in organised activities among children from different backgrounds and whether participation in certain activities is linked to attainment at the end of primary school. </a:t>
            </a:r>
          </a:p>
          <a:p>
            <a:endParaRPr lang="en-GB" sz="1200" baseline="0" dirty="0" smtClean="0"/>
          </a:p>
          <a:p>
            <a:r>
              <a:rPr lang="en-GB" sz="1200" baseline="0" dirty="0" smtClean="0"/>
              <a:t>This is the youngest of the UK’s cohort studies – about 19,000 children born between Sept 2000 and January 2002 were sampled to take part and a wealth of information has been collected about the children and their families through interviews when the children were 9 months and again at ages of 3, 5, 7 and 11 years old. </a:t>
            </a:r>
          </a:p>
          <a:p>
            <a:endParaRPr lang="en-GB" sz="1200" baseline="0" dirty="0" smtClean="0"/>
          </a:p>
          <a:p>
            <a:r>
              <a:rPr lang="en-GB" sz="1200" baseline="0" dirty="0" smtClean="0"/>
              <a:t>For children in England whose parents gave consent to link their survey answers to the NPD we also have attainment data for KS1 and KS2. We have used some data from all 5 sweeps of data collection but focus is on activities at age 5, 7 and 11 and attainment at KS2.</a:t>
            </a:r>
          </a:p>
          <a:p>
            <a:endParaRPr lang="en-GB" sz="1200" baseline="0" dirty="0" smtClean="0"/>
          </a:p>
          <a:p>
            <a:r>
              <a:rPr lang="en-GB" sz="1200" baseline="0" dirty="0" smtClean="0"/>
              <a:t>That’s the focus of today but project as a whole also includes…</a:t>
            </a:r>
          </a:p>
          <a:p>
            <a:r>
              <a:rPr lang="en-GB" sz="1200" baseline="0" dirty="0" smtClean="0"/>
              <a:t>3) Qualitative school case studies to provide a more nuanced understanding the reasons for variations in what children do from different perspectives – school and provider staff, parents and children themselves.</a:t>
            </a:r>
            <a:endParaRPr lang="en-GB" sz="1200" dirty="0"/>
          </a:p>
        </p:txBody>
      </p:sp>
      <p:sp>
        <p:nvSpPr>
          <p:cNvPr id="4" name="Slide Number Placeholder 3"/>
          <p:cNvSpPr>
            <a:spLocks noGrp="1"/>
          </p:cNvSpPr>
          <p:nvPr>
            <p:ph type="sldNum" sz="quarter" idx="10"/>
          </p:nvPr>
        </p:nvSpPr>
        <p:spPr/>
        <p:txBody>
          <a:bodyPr/>
          <a:lstStyle/>
          <a:p>
            <a:fld id="{D38FADD9-0608-D742-8902-C9CA8B9740D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200" dirty="0"/>
          </a:p>
        </p:txBody>
      </p:sp>
      <p:sp>
        <p:nvSpPr>
          <p:cNvPr id="4" name="Slide Number Placeholder 3"/>
          <p:cNvSpPr>
            <a:spLocks noGrp="1"/>
          </p:cNvSpPr>
          <p:nvPr>
            <p:ph type="sldNum" sz="quarter" idx="10"/>
          </p:nvPr>
        </p:nvSpPr>
        <p:spPr/>
        <p:txBody>
          <a:bodyPr/>
          <a:lstStyle/>
          <a:p>
            <a:fld id="{D38FADD9-0608-D742-8902-C9CA8B9740D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baseline="0" dirty="0" smtClean="0">
                <a:solidFill>
                  <a:schemeClr val="tx1"/>
                </a:solidFill>
                <a:latin typeface="+mn-lt"/>
                <a:ea typeface="+mn-ea"/>
                <a:cs typeface="+mn-cs"/>
              </a:rPr>
              <a:t>A general trend that we see in the data - where we have information about an activity at three time points – is increasing take-up as the children grow older. </a:t>
            </a:r>
          </a:p>
          <a:p>
            <a:endParaRPr lang="en-GB" sz="1200" kern="1200" baseline="0" dirty="0" smtClean="0">
              <a:solidFill>
                <a:schemeClr val="tx1"/>
              </a:solidFill>
              <a:latin typeface="+mn-lt"/>
              <a:ea typeface="+mn-ea"/>
              <a:cs typeface="+mn-cs"/>
            </a:endParaRPr>
          </a:p>
          <a:p>
            <a:r>
              <a:rPr lang="en-GB" sz="1200" kern="1200" baseline="0" dirty="0" smtClean="0">
                <a:solidFill>
                  <a:schemeClr val="tx1"/>
                </a:solidFill>
                <a:latin typeface="+mn-lt"/>
                <a:ea typeface="+mn-ea"/>
                <a:cs typeface="+mn-cs"/>
              </a:rPr>
              <a:t>One reason for the increase in take-up of clubs might be increased availability and accessibility of the clubs? </a:t>
            </a:r>
          </a:p>
          <a:p>
            <a:endParaRPr lang="en-GB" sz="1200" kern="1200" baseline="0" dirty="0" smtClean="0">
              <a:solidFill>
                <a:schemeClr val="tx1"/>
              </a:solidFill>
              <a:latin typeface="+mn-lt"/>
              <a:ea typeface="+mn-ea"/>
              <a:cs typeface="+mn-cs"/>
            </a:endParaRPr>
          </a:p>
          <a:p>
            <a:r>
              <a:rPr lang="en-GB" sz="1200" dirty="0" smtClean="0"/>
              <a:t>The next stage for us was</a:t>
            </a:r>
            <a:r>
              <a:rPr lang="en-GB" sz="1200" baseline="0" dirty="0" smtClean="0"/>
              <a:t> then to look at patterns in terms of which children did multiple activities and whether certain activities clustered together. </a:t>
            </a:r>
            <a:endParaRPr lang="en-GB" sz="1200" dirty="0"/>
          </a:p>
        </p:txBody>
      </p:sp>
      <p:sp>
        <p:nvSpPr>
          <p:cNvPr id="4" name="Slide Number Placeholder 3"/>
          <p:cNvSpPr>
            <a:spLocks noGrp="1"/>
          </p:cNvSpPr>
          <p:nvPr>
            <p:ph type="sldNum" sz="quarter" idx="10"/>
          </p:nvPr>
        </p:nvSpPr>
        <p:spPr/>
        <p:txBody>
          <a:bodyPr/>
          <a:lstStyle/>
          <a:p>
            <a:fld id="{D38FADD9-0608-D742-8902-C9CA8B9740D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dirty="0" smtClean="0"/>
              <a:t>Used a technique Latent Class Analysis to group children based on the</a:t>
            </a:r>
            <a:r>
              <a:rPr lang="en-GB" baseline="0" dirty="0" smtClean="0"/>
              <a:t> organised out of school activities they took part in during the primary school years, so at ages 5,7 and 11 in the MCS data. We found a 6-cluster solution and named the groups:</a:t>
            </a:r>
          </a:p>
          <a:p>
            <a:r>
              <a:rPr lang="en-GB" b="1" baseline="0" dirty="0" smtClean="0"/>
              <a:t>Self-directed social </a:t>
            </a:r>
            <a:r>
              <a:rPr lang="en-GB" baseline="0" dirty="0" smtClean="0"/>
              <a:t>– the largest cluster –</a:t>
            </a:r>
            <a:r>
              <a:rPr lang="en-GB" u="sng" baseline="0" dirty="0" smtClean="0"/>
              <a:t>average </a:t>
            </a:r>
            <a:r>
              <a:rPr lang="en-GB" baseline="0" dirty="0" smtClean="0"/>
              <a:t>level of take up of </a:t>
            </a:r>
            <a:r>
              <a:rPr lang="en-GB" u="sng" baseline="0" dirty="0" smtClean="0"/>
              <a:t>breakfast and after school clubs </a:t>
            </a:r>
            <a:r>
              <a:rPr lang="en-GB" baseline="0" dirty="0" smtClean="0"/>
              <a:t>but was less likely to take part in other formal activities and this group was least likely to do multiple activities. When we looked at other characteristics - children in this cluster had more unstructured social time with friends and more screen time than the children in the other groups. </a:t>
            </a:r>
            <a:r>
              <a:rPr lang="en-GB" u="sng" baseline="0" dirty="0" smtClean="0"/>
              <a:t>About half of the children in this group were from a disadvantaged background</a:t>
            </a:r>
            <a:r>
              <a:rPr lang="en-GB" baseline="0" dirty="0" smtClean="0"/>
              <a:t>.</a:t>
            </a:r>
          </a:p>
          <a:p>
            <a:r>
              <a:rPr lang="en-GB" b="1" baseline="0" dirty="0" smtClean="0"/>
              <a:t>Hobbies</a:t>
            </a:r>
            <a:r>
              <a:rPr lang="en-GB" baseline="0" dirty="0" smtClean="0"/>
              <a:t>  - This group of children had a high level of participation in </a:t>
            </a:r>
            <a:r>
              <a:rPr lang="en-GB" u="sng" baseline="0" dirty="0" smtClean="0"/>
              <a:t>sports, music and other clubs </a:t>
            </a:r>
            <a:r>
              <a:rPr lang="en-GB" baseline="0" dirty="0" smtClean="0"/>
              <a:t>but were not likely to use any form of childcare.</a:t>
            </a:r>
          </a:p>
          <a:p>
            <a:r>
              <a:rPr lang="en-GB" b="1" baseline="0" dirty="0" smtClean="0"/>
              <a:t>Granny &amp; Sport </a:t>
            </a:r>
            <a:r>
              <a:rPr lang="en-GB" baseline="0" dirty="0" smtClean="0"/>
              <a:t>– The defining characteristic of this group is the high proportion using </a:t>
            </a:r>
            <a:r>
              <a:rPr lang="en-GB" u="sng" baseline="0" dirty="0" smtClean="0"/>
              <a:t>informal childcare</a:t>
            </a:r>
            <a:r>
              <a:rPr lang="en-GB" baseline="0" dirty="0" smtClean="0"/>
              <a:t>. The majority of these children also did organised sports.</a:t>
            </a:r>
          </a:p>
          <a:p>
            <a:r>
              <a:rPr lang="en-GB" b="1" baseline="0" dirty="0" smtClean="0"/>
              <a:t>Extra instruction </a:t>
            </a:r>
            <a:r>
              <a:rPr lang="en-GB" baseline="0" dirty="0" smtClean="0"/>
              <a:t>– The majority of these children attended </a:t>
            </a:r>
            <a:r>
              <a:rPr lang="en-GB" u="sng" baseline="0" dirty="0" smtClean="0"/>
              <a:t>religious activities and/or classes </a:t>
            </a:r>
            <a:r>
              <a:rPr lang="en-GB" baseline="0" dirty="0" smtClean="0"/>
              <a:t>at least weekly. A higher than average proportion of this group also received </a:t>
            </a:r>
            <a:r>
              <a:rPr lang="en-GB" u="sng" baseline="0" dirty="0" smtClean="0"/>
              <a:t>extra tuition</a:t>
            </a:r>
            <a:r>
              <a:rPr lang="en-GB" baseline="0" dirty="0" smtClean="0"/>
              <a:t>. This group also included a higher than average proportion of children from a disadvantaged background. </a:t>
            </a:r>
          </a:p>
          <a:p>
            <a:r>
              <a:rPr lang="en-GB" b="1" baseline="0" dirty="0" smtClean="0"/>
              <a:t>Extended school day </a:t>
            </a:r>
            <a:r>
              <a:rPr lang="en-GB" baseline="0" dirty="0" smtClean="0"/>
              <a:t>– high level of take-up of </a:t>
            </a:r>
            <a:r>
              <a:rPr lang="en-GB" u="sng" baseline="0" dirty="0" smtClean="0"/>
              <a:t>breakfast and afterschool clubs, along with sports clubs</a:t>
            </a:r>
            <a:r>
              <a:rPr lang="en-GB" baseline="0" dirty="0" smtClean="0"/>
              <a:t>.</a:t>
            </a:r>
          </a:p>
          <a:p>
            <a:r>
              <a:rPr lang="en-GB" b="1" baseline="0" dirty="0" smtClean="0"/>
              <a:t>Busy &amp; highly structured </a:t>
            </a:r>
            <a:r>
              <a:rPr lang="en-GB" baseline="0" dirty="0" smtClean="0"/>
              <a:t>– higher than average level of </a:t>
            </a:r>
            <a:r>
              <a:rPr lang="en-GB" u="sng" baseline="0" dirty="0" smtClean="0"/>
              <a:t>formal childcare</a:t>
            </a:r>
            <a:r>
              <a:rPr lang="en-GB" baseline="0" dirty="0" smtClean="0"/>
              <a:t>, along with higher than average take up of </a:t>
            </a:r>
            <a:r>
              <a:rPr lang="en-GB" u="sng" baseline="0" dirty="0" smtClean="0"/>
              <a:t>extra tuition and music lessons </a:t>
            </a:r>
            <a:r>
              <a:rPr lang="en-GB" baseline="0" dirty="0" smtClean="0"/>
              <a:t>and the majority also did </a:t>
            </a:r>
            <a:r>
              <a:rPr lang="en-GB" u="sng" baseline="0" dirty="0" smtClean="0"/>
              <a:t>sports clubs</a:t>
            </a:r>
            <a:r>
              <a:rPr lang="en-GB" baseline="0" dirty="0" smtClean="0"/>
              <a:t>. </a:t>
            </a:r>
          </a:p>
          <a:p>
            <a:endParaRPr lang="en-GB" baseline="0" dirty="0" smtClean="0"/>
          </a:p>
        </p:txBody>
      </p:sp>
      <p:sp>
        <p:nvSpPr>
          <p:cNvPr id="4" name="Slide Number Placeholder 3"/>
          <p:cNvSpPr>
            <a:spLocks noGrp="1"/>
          </p:cNvSpPr>
          <p:nvPr>
            <p:ph type="sldNum" sz="quarter" idx="10"/>
          </p:nvPr>
        </p:nvSpPr>
        <p:spPr/>
        <p:txBody>
          <a:bodyPr/>
          <a:lstStyle/>
          <a:p>
            <a:fld id="{D38FADD9-0608-D742-8902-C9CA8B9740D3}"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smtClean="0"/>
              <a:t>Having mapped out how take-up of different activities differed across groups of children we were interested to see how attainment differed between the groups. </a:t>
            </a:r>
          </a:p>
          <a:p>
            <a:endParaRPr lang="en-GB" baseline="0" dirty="0" smtClean="0"/>
          </a:p>
          <a:p>
            <a:r>
              <a:rPr lang="en-GB" baseline="0" dirty="0" smtClean="0"/>
              <a:t>This chart shows the unadjusted average KS2 Total point score for the clusters </a:t>
            </a:r>
          </a:p>
          <a:p>
            <a:r>
              <a:rPr lang="en-GB" baseline="0" dirty="0" smtClean="0"/>
              <a:t>KS2 Total point score – sum of points awarded for each level – which in our data ranges from 0 to 78 with a mean of 57 points overall. </a:t>
            </a:r>
            <a:r>
              <a:rPr lang="en-GB" baseline="0" dirty="0" smtClean="0">
                <a:solidFill>
                  <a:schemeClr val="bg1">
                    <a:lumMod val="65000"/>
                  </a:schemeClr>
                </a:solidFill>
              </a:rPr>
              <a:t>(78 is 2 x L6)</a:t>
            </a:r>
          </a:p>
          <a:p>
            <a:endParaRPr lang="en-GB" baseline="0" dirty="0" smtClean="0"/>
          </a:p>
          <a:p>
            <a:r>
              <a:rPr lang="en-GB" baseline="0" dirty="0" smtClean="0"/>
              <a:t>So KS2 attainment is highest among the busy &amp; highly structured (61 points) and quite clearly lowest among self-directed social (54 points). For comparison – there is a 6-point difference between National Curriculum levels – so a bit more than the difference between a Level 4 and Level 5 in one subject.</a:t>
            </a:r>
          </a:p>
          <a:p>
            <a:endParaRPr lang="en-GB" baseline="0" dirty="0" smtClean="0"/>
          </a:p>
          <a:p>
            <a:r>
              <a:rPr lang="en-GB" baseline="0" dirty="0" smtClean="0"/>
              <a:t>Of course much of this variation is down to differences in the economic and other home circumstances of the children in these different groups. We can’t say how much – if any at all can be attributed to the activities rather than home differences.</a:t>
            </a:r>
          </a:p>
        </p:txBody>
      </p:sp>
      <p:sp>
        <p:nvSpPr>
          <p:cNvPr id="4" name="Slide Number Placeholder 3"/>
          <p:cNvSpPr>
            <a:spLocks noGrp="1"/>
          </p:cNvSpPr>
          <p:nvPr>
            <p:ph type="sldNum" sz="quarter" idx="10"/>
          </p:nvPr>
        </p:nvSpPr>
        <p:spPr/>
        <p:txBody>
          <a:bodyPr/>
          <a:lstStyle/>
          <a:p>
            <a:fld id="{D38FADD9-0608-D742-8902-C9CA8B9740D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DEB5DBD4-5EAE-4F43-BE1E-7300DDE3272C}" type="datetimeFigureOut">
              <a:rPr lang="en-US" smtClean="0"/>
              <a:pPr/>
              <a:t>9/5/2015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F43BBE-9625-9E48-A8A3-3C0B405EBD55}" type="slidenum">
              <a:rPr lang="en-US" smtClean="0"/>
              <a:pPr/>
              <a:t>‹#›</a:t>
            </a:fld>
            <a:endParaRPr lang="en-US"/>
          </a:p>
        </p:txBody>
      </p:sp>
    </p:spTree>
    <p:extLst>
      <p:ext uri="{BB962C8B-B14F-4D97-AF65-F5344CB8AC3E}">
        <p14:creationId xmlns:p14="http://schemas.microsoft.com/office/powerpoint/2010/main" xmlns="" val="2190118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EB5DBD4-5EAE-4F43-BE1E-7300DDE3272C}" type="datetimeFigureOut">
              <a:rPr lang="en-US" smtClean="0"/>
              <a:pPr/>
              <a:t>9/5/2015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F43BBE-9625-9E48-A8A3-3C0B405EBD55}" type="slidenum">
              <a:rPr lang="en-US" smtClean="0"/>
              <a:pPr/>
              <a:t>‹#›</a:t>
            </a:fld>
            <a:endParaRPr lang="en-US"/>
          </a:p>
        </p:txBody>
      </p:sp>
    </p:spTree>
    <p:extLst>
      <p:ext uri="{BB962C8B-B14F-4D97-AF65-F5344CB8AC3E}">
        <p14:creationId xmlns:p14="http://schemas.microsoft.com/office/powerpoint/2010/main" xmlns="" val="3689837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EB5DBD4-5EAE-4F43-BE1E-7300DDE3272C}" type="datetimeFigureOut">
              <a:rPr lang="en-US" smtClean="0"/>
              <a:pPr/>
              <a:t>9/5/2015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F43BBE-9625-9E48-A8A3-3C0B405EBD55}" type="slidenum">
              <a:rPr lang="en-US" smtClean="0"/>
              <a:pPr/>
              <a:t>‹#›</a:t>
            </a:fld>
            <a:endParaRPr lang="en-US"/>
          </a:p>
        </p:txBody>
      </p:sp>
    </p:spTree>
    <p:extLst>
      <p:ext uri="{BB962C8B-B14F-4D97-AF65-F5344CB8AC3E}">
        <p14:creationId xmlns:p14="http://schemas.microsoft.com/office/powerpoint/2010/main" xmlns="" val="2375049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Image/quote_yellow">
    <p:spTree>
      <p:nvGrpSpPr>
        <p:cNvPr id="1" name=""/>
        <p:cNvGrpSpPr/>
        <p:nvPr/>
      </p:nvGrpSpPr>
      <p:grpSpPr>
        <a:xfrm>
          <a:off x="0" y="0"/>
          <a:ext cx="0" cy="0"/>
          <a:chOff x="0" y="0"/>
          <a:chExt cx="0" cy="0"/>
        </a:xfrm>
      </p:grpSpPr>
      <p:sp>
        <p:nvSpPr>
          <p:cNvPr id="4" name="Line 26"/>
          <p:cNvSpPr>
            <a:spLocks noChangeShapeType="1"/>
          </p:cNvSpPr>
          <p:nvPr/>
        </p:nvSpPr>
        <p:spPr bwMode="gray">
          <a:xfrm>
            <a:off x="501162" y="1395413"/>
            <a:ext cx="4262804" cy="0"/>
          </a:xfrm>
          <a:prstGeom prst="line">
            <a:avLst/>
          </a:prstGeom>
          <a:noFill/>
          <a:ln w="101600">
            <a:solidFill>
              <a:schemeClr val="tx1"/>
            </a:solidFill>
            <a:round/>
            <a:headEnd/>
            <a:tailEnd/>
          </a:ln>
          <a:effectLst/>
        </p:spPr>
        <p:txBody>
          <a:bodyPr lIns="72000" tIns="72000" rIns="72000" bIns="72000" anchor="ctr" anchorCtr="1">
            <a:spAutoFit/>
          </a:bodyPr>
          <a:lstStyle/>
          <a:p>
            <a:pPr>
              <a:buFont typeface="HelveticaNeue LT 55 Roman" pitchFamily="34" charset="0"/>
              <a:buNone/>
              <a:defRPr/>
            </a:pPr>
            <a:endParaRPr lang="en-GB">
              <a:latin typeface="HelveticaNeue LT 55 Roman" pitchFamily="34" charset="0"/>
              <a:ea typeface="+mn-ea"/>
            </a:endParaRPr>
          </a:p>
        </p:txBody>
      </p:sp>
      <p:sp>
        <p:nvSpPr>
          <p:cNvPr id="5" name="Line 27"/>
          <p:cNvSpPr>
            <a:spLocks noChangeShapeType="1"/>
          </p:cNvSpPr>
          <p:nvPr/>
        </p:nvSpPr>
        <p:spPr bwMode="gray">
          <a:xfrm>
            <a:off x="501162" y="6242050"/>
            <a:ext cx="4262804" cy="0"/>
          </a:xfrm>
          <a:prstGeom prst="line">
            <a:avLst/>
          </a:prstGeom>
          <a:noFill/>
          <a:ln w="25400">
            <a:solidFill>
              <a:schemeClr val="tx1"/>
            </a:solidFill>
            <a:round/>
            <a:headEnd/>
            <a:tailEnd/>
          </a:ln>
          <a:effectLst/>
        </p:spPr>
        <p:txBody>
          <a:bodyPr lIns="72000" tIns="72000" rIns="72000" bIns="72000" anchor="ctr" anchorCtr="1">
            <a:spAutoFit/>
          </a:bodyPr>
          <a:lstStyle/>
          <a:p>
            <a:pPr>
              <a:buFont typeface="HelveticaNeue LT 55 Roman" pitchFamily="34" charset="0"/>
              <a:buNone/>
              <a:defRPr/>
            </a:pPr>
            <a:endParaRPr lang="en-GB">
              <a:latin typeface="HelveticaNeue LT 55 Roman" pitchFamily="34" charset="0"/>
              <a:ea typeface="+mn-ea"/>
            </a:endParaRPr>
          </a:p>
        </p:txBody>
      </p:sp>
      <p:pic>
        <p:nvPicPr>
          <p:cNvPr id="8" name="Picture 32" descr="NatCen_logo crop"/>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7630258" y="6156326"/>
            <a:ext cx="996462" cy="441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Picture Placeholder 37"/>
          <p:cNvSpPr>
            <a:spLocks noGrp="1"/>
          </p:cNvSpPr>
          <p:nvPr>
            <p:ph type="pic" sz="quarter" idx="12"/>
          </p:nvPr>
        </p:nvSpPr>
        <p:spPr>
          <a:xfrm>
            <a:off x="1" y="2033846"/>
            <a:ext cx="9143999" cy="4824155"/>
          </a:xfrm>
        </p:spPr>
        <p:txBody>
          <a:bodyPr rtlCol="0">
            <a:noAutofit/>
          </a:bodyPr>
          <a:lstStyle>
            <a:lvl1pPr>
              <a:defRPr sz="1400" baseline="0"/>
            </a:lvl1pPr>
          </a:lstStyle>
          <a:p>
            <a:pPr lvl="0"/>
            <a:r>
              <a:rPr lang="en-US" noProof="0" smtClean="0"/>
              <a:t>Click icon to add picture</a:t>
            </a:r>
            <a:endParaRPr lang="en-GB" noProof="0" dirty="0"/>
          </a:p>
        </p:txBody>
      </p:sp>
      <p:sp>
        <p:nvSpPr>
          <p:cNvPr id="6" name="Text Placeholder 5"/>
          <p:cNvSpPr>
            <a:spLocks noGrp="1"/>
          </p:cNvSpPr>
          <p:nvPr>
            <p:ph type="body" sz="quarter" idx="13"/>
          </p:nvPr>
        </p:nvSpPr>
        <p:spPr>
          <a:xfrm>
            <a:off x="376149" y="323656"/>
            <a:ext cx="8391702" cy="1305145"/>
          </a:xfrm>
        </p:spPr>
        <p:txBody>
          <a:bodyPr>
            <a:normAutofit/>
          </a:bodyPr>
          <a:lstStyle>
            <a:lvl1pPr marL="0" indent="0" algn="l" rtl="0" fontAlgn="base">
              <a:lnSpc>
                <a:spcPct val="95000"/>
              </a:lnSpc>
              <a:spcBef>
                <a:spcPct val="0"/>
              </a:spcBef>
              <a:spcAft>
                <a:spcPts val="600"/>
              </a:spcAft>
              <a:buNone/>
              <a:defRPr lang="en-US" sz="3600" kern="1200" dirty="0" smtClean="0">
                <a:solidFill>
                  <a:schemeClr val="tx1"/>
                </a:solidFill>
                <a:latin typeface="+mj-lt"/>
                <a:ea typeface="+mn-ea"/>
                <a:cs typeface="+mn-cs"/>
              </a:defRPr>
            </a:lvl1pPr>
            <a:lvl2pPr marL="0" indent="0" algn="l" rtl="0" fontAlgn="base">
              <a:lnSpc>
                <a:spcPct val="95000"/>
              </a:lnSpc>
              <a:spcBef>
                <a:spcPct val="0"/>
              </a:spcBef>
              <a:spcAft>
                <a:spcPts val="600"/>
              </a:spcAft>
              <a:buNone/>
              <a:defRPr lang="en-US" sz="2800" kern="1200" dirty="0" smtClean="0">
                <a:solidFill>
                  <a:schemeClr val="tx1"/>
                </a:solidFill>
                <a:latin typeface="+mj-lt"/>
                <a:ea typeface="+mn-ea"/>
                <a:cs typeface="+mn-cs"/>
              </a:defRPr>
            </a:lvl2pPr>
          </a:lstStyle>
          <a:p>
            <a:pPr lvl="0" algn="l" rtl="0" fontAlgn="base">
              <a:lnSpc>
                <a:spcPct val="95000"/>
              </a:lnSpc>
              <a:spcBef>
                <a:spcPct val="0"/>
              </a:spcBef>
              <a:spcAft>
                <a:spcPts val="600"/>
              </a:spcAft>
              <a:buFont typeface="HelveticaNeue LT 55 Roman" pitchFamily="34" charset="0"/>
            </a:pPr>
            <a:r>
              <a:rPr lang="en-US" dirty="0" smtClean="0"/>
              <a:t>Click to edit Master text styles</a:t>
            </a:r>
          </a:p>
          <a:p>
            <a:pPr lvl="1"/>
            <a:r>
              <a:rPr lang="en-US" dirty="0" smtClean="0"/>
              <a:t>Second level</a:t>
            </a:r>
          </a:p>
          <a:p>
            <a:pPr lvl="0"/>
            <a:endParaRPr lang="en-US" dirty="0" smtClean="0"/>
          </a:p>
        </p:txBody>
      </p:sp>
      <p:sp>
        <p:nvSpPr>
          <p:cNvPr id="9" name="Rectangle 8"/>
          <p:cNvSpPr>
            <a:spLocks noGrp="1" noChangeArrowheads="1"/>
          </p:cNvSpPr>
          <p:nvPr>
            <p:ph type="sldNum" sz="quarter" idx="14"/>
          </p:nvPr>
        </p:nvSpPr>
        <p:spPr>
          <a:xfrm>
            <a:off x="6880774" y="6428741"/>
            <a:ext cx="2133600" cy="365125"/>
          </a:xfrm>
        </p:spPr>
        <p:txBody>
          <a:bodyPr/>
          <a:lstStyle>
            <a:lvl1pPr>
              <a:defRPr/>
            </a:lvl1pPr>
          </a:lstStyle>
          <a:p>
            <a:fld id="{2EC1BAE3-2A9A-C64F-974A-8C7E2051DFBA}" type="slidenum">
              <a:rPr lang="en-US"/>
              <a:pPr/>
              <a:t>‹#›</a:t>
            </a:fld>
            <a:endParaRPr lang="en-US"/>
          </a:p>
        </p:txBody>
      </p:sp>
      <p:pic>
        <p:nvPicPr>
          <p:cNvPr id="10" name="Picture 2" descr="I:\Workdocs\Tenders\I10824 Out of School Activities\Newcastle logo.jpg"/>
          <p:cNvPicPr>
            <a:picLocks noChangeAspect="1" noChangeArrowheads="1"/>
          </p:cNvPicPr>
          <p:nvPr userDrawn="1"/>
        </p:nvPicPr>
        <p:blipFill>
          <a:blip r:embed="rId3">
            <a:extLst>
              <a:ext uri="{28A0092B-C50C-407E-A947-70E740481C1C}">
                <a14:useLocalDpi xmlns:a14="http://schemas.microsoft.com/office/drawing/2010/main" xmlns="" val="0"/>
              </a:ext>
            </a:extLst>
          </a:blip>
          <a:srcRect/>
          <a:stretch>
            <a:fillRect/>
          </a:stretch>
        </p:blipFill>
        <p:spPr bwMode="auto">
          <a:xfrm>
            <a:off x="7208349" y="423535"/>
            <a:ext cx="1478451" cy="5174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75222379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EB5DBD4-5EAE-4F43-BE1E-7300DDE3272C}" type="datetimeFigureOut">
              <a:rPr lang="en-US" smtClean="0"/>
              <a:pPr/>
              <a:t>9/5/2015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F43BBE-9625-9E48-A8A3-3C0B405EBD55}" type="slidenum">
              <a:rPr lang="en-US" smtClean="0"/>
              <a:pPr/>
              <a:t>‹#›</a:t>
            </a:fld>
            <a:endParaRPr lang="en-US"/>
          </a:p>
        </p:txBody>
      </p:sp>
    </p:spTree>
    <p:extLst>
      <p:ext uri="{BB962C8B-B14F-4D97-AF65-F5344CB8AC3E}">
        <p14:creationId xmlns:p14="http://schemas.microsoft.com/office/powerpoint/2010/main" xmlns="" val="3391236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DEB5DBD4-5EAE-4F43-BE1E-7300DDE3272C}" type="datetimeFigureOut">
              <a:rPr lang="en-US" smtClean="0"/>
              <a:pPr/>
              <a:t>9/5/2015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F43BBE-9625-9E48-A8A3-3C0B405EBD55}" type="slidenum">
              <a:rPr lang="en-US" smtClean="0"/>
              <a:pPr/>
              <a:t>‹#›</a:t>
            </a:fld>
            <a:endParaRPr lang="en-US"/>
          </a:p>
        </p:txBody>
      </p:sp>
    </p:spTree>
    <p:extLst>
      <p:ext uri="{BB962C8B-B14F-4D97-AF65-F5344CB8AC3E}">
        <p14:creationId xmlns:p14="http://schemas.microsoft.com/office/powerpoint/2010/main" xmlns="" val="2814241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DEB5DBD4-5EAE-4F43-BE1E-7300DDE3272C}" type="datetimeFigureOut">
              <a:rPr lang="en-US" smtClean="0"/>
              <a:pPr/>
              <a:t>9/5/2015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F43BBE-9625-9E48-A8A3-3C0B405EBD55}" type="slidenum">
              <a:rPr lang="en-US" smtClean="0"/>
              <a:pPr/>
              <a:t>‹#›</a:t>
            </a:fld>
            <a:endParaRPr lang="en-US"/>
          </a:p>
        </p:txBody>
      </p:sp>
    </p:spTree>
    <p:extLst>
      <p:ext uri="{BB962C8B-B14F-4D97-AF65-F5344CB8AC3E}">
        <p14:creationId xmlns:p14="http://schemas.microsoft.com/office/powerpoint/2010/main" xmlns="" val="2064463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DEB5DBD4-5EAE-4F43-BE1E-7300DDE3272C}" type="datetimeFigureOut">
              <a:rPr lang="en-US" smtClean="0"/>
              <a:pPr/>
              <a:t>9/5/2015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F43BBE-9625-9E48-A8A3-3C0B405EBD55}" type="slidenum">
              <a:rPr lang="en-US" smtClean="0"/>
              <a:pPr/>
              <a:t>‹#›</a:t>
            </a:fld>
            <a:endParaRPr lang="en-US"/>
          </a:p>
        </p:txBody>
      </p:sp>
    </p:spTree>
    <p:extLst>
      <p:ext uri="{BB962C8B-B14F-4D97-AF65-F5344CB8AC3E}">
        <p14:creationId xmlns:p14="http://schemas.microsoft.com/office/powerpoint/2010/main" xmlns="" val="1726094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DEB5DBD4-5EAE-4F43-BE1E-7300DDE3272C}" type="datetimeFigureOut">
              <a:rPr lang="en-US" smtClean="0"/>
              <a:pPr/>
              <a:t>9/5/2015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F43BBE-9625-9E48-A8A3-3C0B405EBD55}" type="slidenum">
              <a:rPr lang="en-US" smtClean="0"/>
              <a:pPr/>
              <a:t>‹#›</a:t>
            </a:fld>
            <a:endParaRPr lang="en-US"/>
          </a:p>
        </p:txBody>
      </p:sp>
    </p:spTree>
    <p:extLst>
      <p:ext uri="{BB962C8B-B14F-4D97-AF65-F5344CB8AC3E}">
        <p14:creationId xmlns:p14="http://schemas.microsoft.com/office/powerpoint/2010/main" xmlns="" val="281043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B5DBD4-5EAE-4F43-BE1E-7300DDE3272C}" type="datetimeFigureOut">
              <a:rPr lang="en-US" smtClean="0"/>
              <a:pPr/>
              <a:t>9/5/2015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F43BBE-9625-9E48-A8A3-3C0B405EBD55}" type="slidenum">
              <a:rPr lang="en-US" smtClean="0"/>
              <a:pPr/>
              <a:t>‹#›</a:t>
            </a:fld>
            <a:endParaRPr lang="en-US"/>
          </a:p>
        </p:txBody>
      </p:sp>
    </p:spTree>
    <p:extLst>
      <p:ext uri="{BB962C8B-B14F-4D97-AF65-F5344CB8AC3E}">
        <p14:creationId xmlns:p14="http://schemas.microsoft.com/office/powerpoint/2010/main" xmlns="" val="868625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EB5DBD4-5EAE-4F43-BE1E-7300DDE3272C}" type="datetimeFigureOut">
              <a:rPr lang="en-US" smtClean="0"/>
              <a:pPr/>
              <a:t>9/5/2015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F43BBE-9625-9E48-A8A3-3C0B405EBD55}" type="slidenum">
              <a:rPr lang="en-US" smtClean="0"/>
              <a:pPr/>
              <a:t>‹#›</a:t>
            </a:fld>
            <a:endParaRPr lang="en-US"/>
          </a:p>
        </p:txBody>
      </p:sp>
    </p:spTree>
    <p:extLst>
      <p:ext uri="{BB962C8B-B14F-4D97-AF65-F5344CB8AC3E}">
        <p14:creationId xmlns:p14="http://schemas.microsoft.com/office/powerpoint/2010/main" xmlns="" val="96206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EB5DBD4-5EAE-4F43-BE1E-7300DDE3272C}" type="datetimeFigureOut">
              <a:rPr lang="en-US" smtClean="0"/>
              <a:pPr/>
              <a:t>9/5/2015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F43BBE-9625-9E48-A8A3-3C0B405EBD55}" type="slidenum">
              <a:rPr lang="en-US" smtClean="0"/>
              <a:pPr/>
              <a:t>‹#›</a:t>
            </a:fld>
            <a:endParaRPr lang="en-US"/>
          </a:p>
        </p:txBody>
      </p:sp>
    </p:spTree>
    <p:extLst>
      <p:ext uri="{BB962C8B-B14F-4D97-AF65-F5344CB8AC3E}">
        <p14:creationId xmlns:p14="http://schemas.microsoft.com/office/powerpoint/2010/main" xmlns="" val="3197021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B5DBD4-5EAE-4F43-BE1E-7300DDE3272C}" type="datetimeFigureOut">
              <a:rPr lang="en-US" smtClean="0"/>
              <a:pPr/>
              <a:t>9/5/2015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F43BBE-9625-9E48-A8A3-3C0B405EBD55}" type="slidenum">
              <a:rPr lang="en-US" smtClean="0"/>
              <a:pPr/>
              <a:t>‹#›</a:t>
            </a:fld>
            <a:endParaRPr lang="en-US"/>
          </a:p>
        </p:txBody>
      </p:sp>
    </p:spTree>
    <p:extLst>
      <p:ext uri="{BB962C8B-B14F-4D97-AF65-F5344CB8AC3E}">
        <p14:creationId xmlns:p14="http://schemas.microsoft.com/office/powerpoint/2010/main" xmlns="" val="1791380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2.jpe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8" Type="http://schemas.openxmlformats.org/officeDocument/2006/relationships/hyperlink" Target="http://dx.doi.org/10.5255/UKDA-SN-7712-1" TargetMode="External"/><Relationship Id="rId3" Type="http://schemas.openxmlformats.org/officeDocument/2006/relationships/image" Target="../media/image3.jpeg"/><Relationship Id="rId7" Type="http://schemas.openxmlformats.org/officeDocument/2006/relationships/hyperlink" Target="http://www.natcen.ac.uk/our-research/research/out-of-school-activities/"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2.jpe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hyperlink" Target="http://www.jrf.org.uk/system/files/poorer-children-education-full.pdf"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47525" y="2145398"/>
            <a:ext cx="5737625" cy="1470025"/>
          </a:xfrm>
        </p:spPr>
        <p:txBody>
          <a:bodyPr>
            <a:normAutofit fontScale="90000"/>
          </a:bodyPr>
          <a:lstStyle/>
          <a:p>
            <a:r>
              <a:rPr lang="en-GB" dirty="0" smtClean="0">
                <a:latin typeface="HelveticaNeue LT 67 MdCn" charset="0"/>
              </a:rPr>
              <a:t>Out of School Activities and the Education Gap</a:t>
            </a:r>
            <a:endParaRPr lang="en-US" dirty="0"/>
          </a:p>
        </p:txBody>
      </p:sp>
      <p:sp>
        <p:nvSpPr>
          <p:cNvPr id="3" name="Subtitle 2"/>
          <p:cNvSpPr>
            <a:spLocks noGrp="1"/>
          </p:cNvSpPr>
          <p:nvPr>
            <p:ph type="subTitle" idx="1"/>
          </p:nvPr>
        </p:nvSpPr>
        <p:spPr>
          <a:xfrm>
            <a:off x="584200" y="3886200"/>
            <a:ext cx="6400800" cy="1752600"/>
          </a:xfrm>
        </p:spPr>
        <p:txBody>
          <a:bodyPr/>
          <a:lstStyle/>
          <a:p>
            <a:r>
              <a:rPr lang="en-US" dirty="0" smtClean="0"/>
              <a:t>Meg Callanan,  </a:t>
            </a:r>
            <a:r>
              <a:rPr lang="en-US" b="1" dirty="0" smtClean="0"/>
              <a:t>Jenny Chanfreau</a:t>
            </a:r>
            <a:r>
              <a:rPr lang="en-US" dirty="0" smtClean="0"/>
              <a:t>, Karen Laing, Jonathan Paylor, </a:t>
            </a:r>
            <a:br>
              <a:rPr lang="en-US" dirty="0" smtClean="0"/>
            </a:br>
            <a:r>
              <a:rPr lang="en-US" dirty="0" smtClean="0"/>
              <a:t>Amy </a:t>
            </a:r>
            <a:r>
              <a:rPr lang="en-US" dirty="0" err="1" smtClean="0"/>
              <a:t>Skipp</a:t>
            </a:r>
            <a:r>
              <a:rPr lang="en-US" dirty="0" smtClean="0"/>
              <a:t>, Emily Tanner, Liz Todd</a:t>
            </a:r>
            <a:endParaRPr lang="en-US" dirty="0"/>
          </a:p>
        </p:txBody>
      </p:sp>
      <p:pic>
        <p:nvPicPr>
          <p:cNvPr id="4" name="Picture 23"/>
          <p:cNvPicPr>
            <a:picLocks noChangeAspect="1" noChangeArrowheads="1"/>
          </p:cNvPicPr>
          <p:nvPr/>
        </p:nvPicPr>
        <p:blipFill>
          <a:blip r:embed="rId3">
            <a:extLst>
              <a:ext uri="{28A0092B-C50C-407E-A947-70E740481C1C}">
                <a14:useLocalDpi xmlns:a14="http://schemas.microsoft.com/office/drawing/2010/main" xmlns="" val="0"/>
              </a:ext>
            </a:extLst>
          </a:blip>
          <a:stretch>
            <a:fillRect/>
          </a:stretch>
        </p:blipFill>
        <p:spPr bwMode="gray">
          <a:xfrm>
            <a:off x="7086600" y="0"/>
            <a:ext cx="2057400" cy="683372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5" descr="Nuffield Foundation"/>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2720975" y="5805488"/>
            <a:ext cx="2376488" cy="873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 name="Picture 2" descr="I:\Workdocs\Tenders\I10824 Out of School Activities\Newcastle logo.jpg"/>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4535488" y="369588"/>
            <a:ext cx="2449512"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 name="Picture 18" descr="NatCen_logo Hi Res"/>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560388" y="371375"/>
            <a:ext cx="3295650" cy="61753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1873008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srcRect/>
          <a:stretch>
            <a:fillRect/>
          </a:stretch>
        </p:blipFill>
        <p:spPr bwMode="auto">
          <a:xfrm>
            <a:off x="321645" y="2293937"/>
            <a:ext cx="6613546" cy="4344869"/>
          </a:xfrm>
          <a:prstGeom prst="rect">
            <a:avLst/>
          </a:prstGeom>
          <a:noFill/>
          <a:ln w="9525">
            <a:noFill/>
            <a:miter lim="800000"/>
            <a:headEnd/>
            <a:tailEnd/>
          </a:ln>
          <a:effectLst/>
        </p:spPr>
      </p:pic>
      <p:sp>
        <p:nvSpPr>
          <p:cNvPr id="3" name="Text Placeholder 2"/>
          <p:cNvSpPr>
            <a:spLocks noGrp="1"/>
          </p:cNvSpPr>
          <p:nvPr>
            <p:ph type="body" sz="quarter" idx="13"/>
          </p:nvPr>
        </p:nvSpPr>
        <p:spPr/>
        <p:txBody>
          <a:bodyPr/>
          <a:lstStyle/>
          <a:p>
            <a:r>
              <a:rPr lang="en-GB" dirty="0" smtClean="0"/>
              <a:t>Focus on disadvantage and the</a:t>
            </a:r>
            <a:br>
              <a:rPr lang="en-GB" dirty="0" smtClean="0"/>
            </a:br>
            <a:r>
              <a:rPr lang="en-GB" dirty="0" smtClean="0"/>
              <a:t>attainment gap</a:t>
            </a:r>
            <a:endParaRPr lang="en-GB" dirty="0"/>
          </a:p>
        </p:txBody>
      </p:sp>
      <p:sp>
        <p:nvSpPr>
          <p:cNvPr id="5" name="Rectangle 6"/>
          <p:cNvSpPr>
            <a:spLocks/>
          </p:cNvSpPr>
          <p:nvPr/>
        </p:nvSpPr>
        <p:spPr bwMode="gray">
          <a:xfrm>
            <a:off x="376149" y="1358900"/>
            <a:ext cx="8141677" cy="935037"/>
          </a:xfrm>
          <a:prstGeom prst="rect">
            <a:avLst/>
          </a:prstGeom>
          <a:solidFill>
            <a:schemeClr val="bg1"/>
          </a:solidFill>
          <a:ln w="28575">
            <a:solidFill>
              <a:schemeClr val="accent1"/>
            </a:solidFill>
            <a:miter lim="800000"/>
            <a:headEnd/>
            <a:tailEnd/>
          </a:ln>
        </p:spPr>
        <p:txBody>
          <a:bodyPr lIns="72000" tIns="72000" rIns="72000" bIns="72000"/>
          <a:lstStyle/>
          <a:p>
            <a:pPr lvl="0"/>
            <a:r>
              <a:rPr lang="en-GB" sz="2400" dirty="0" smtClean="0">
                <a:solidFill>
                  <a:schemeClr val="tx2"/>
                </a:solidFill>
              </a:rPr>
              <a:t>Disadvantage: low income family(&lt;60% median) at 2 or 3 time points during primary school (25% of the kids)</a:t>
            </a:r>
            <a:endParaRPr lang="en-GB" sz="2400" dirty="0">
              <a:solidFill>
                <a:schemeClr val="tx2"/>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3"/>
          </p:nvPr>
        </p:nvSpPr>
        <p:spPr>
          <a:xfrm>
            <a:off x="376149" y="381000"/>
            <a:ext cx="8391702" cy="947003"/>
          </a:xfrm>
        </p:spPr>
        <p:txBody>
          <a:bodyPr>
            <a:normAutofit fontScale="77500" lnSpcReduction="20000"/>
          </a:bodyPr>
          <a:lstStyle/>
          <a:p>
            <a:r>
              <a:rPr lang="en-GB" sz="4800" dirty="0" smtClean="0">
                <a:ea typeface="+mj-ea"/>
                <a:cs typeface="+mj-cs"/>
              </a:rPr>
              <a:t>Emerging findings: attainment </a:t>
            </a:r>
            <a:br>
              <a:rPr lang="en-GB" sz="4800" dirty="0" smtClean="0">
                <a:ea typeface="+mj-ea"/>
                <a:cs typeface="+mj-cs"/>
              </a:rPr>
            </a:br>
            <a:r>
              <a:rPr lang="en-GB" sz="4800" dirty="0" smtClean="0">
                <a:ea typeface="+mj-ea"/>
                <a:cs typeface="+mj-cs"/>
              </a:rPr>
              <a:t>among disadvantaged pupils</a:t>
            </a:r>
            <a:endParaRPr lang="en-GB" sz="4800" dirty="0">
              <a:ea typeface="+mj-ea"/>
              <a:cs typeface="+mj-cs"/>
            </a:endParaRPr>
          </a:p>
        </p:txBody>
      </p:sp>
      <p:sp>
        <p:nvSpPr>
          <p:cNvPr id="6" name="Content Placeholder 2"/>
          <p:cNvSpPr txBox="1">
            <a:spLocks/>
          </p:cNvSpPr>
          <p:nvPr/>
        </p:nvSpPr>
        <p:spPr>
          <a:xfrm>
            <a:off x="495299" y="1854200"/>
            <a:ext cx="8272551" cy="4127500"/>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65113" lvl="1" indent="-265113" fontAlgn="base">
              <a:lnSpc>
                <a:spcPct val="98000"/>
              </a:lnSpc>
              <a:spcBef>
                <a:spcPct val="0"/>
              </a:spcBef>
              <a:spcAft>
                <a:spcPts val="900"/>
              </a:spcAft>
              <a:buClr>
                <a:schemeClr val="tx2"/>
              </a:buClr>
              <a:buSzPct val="85000"/>
              <a:buFont typeface="Wingdings" pitchFamily="2" charset="2"/>
              <a:buChar char="n"/>
            </a:pPr>
            <a:r>
              <a:rPr lang="en-US" dirty="0" smtClean="0"/>
              <a:t>Early findings suggest that among disadvantaged children, taking part in after-school club is related to attainment.</a:t>
            </a:r>
          </a:p>
          <a:p>
            <a:pPr marL="265113" lvl="1" indent="-265113" fontAlgn="base">
              <a:lnSpc>
                <a:spcPct val="98000"/>
              </a:lnSpc>
              <a:spcBef>
                <a:spcPct val="0"/>
              </a:spcBef>
              <a:spcAft>
                <a:spcPts val="900"/>
              </a:spcAft>
              <a:buClr>
                <a:schemeClr val="tx2"/>
              </a:buClr>
              <a:buSzPct val="85000"/>
              <a:buFont typeface="Wingdings" pitchFamily="2" charset="2"/>
              <a:buChar char="n"/>
            </a:pPr>
            <a:r>
              <a:rPr lang="en-US" sz="2700" dirty="0" smtClean="0"/>
              <a:t>Other informal activities also related to disadvantaged children’s attainment.</a:t>
            </a:r>
          </a:p>
        </p:txBody>
      </p:sp>
    </p:spTree>
    <p:extLst>
      <p:ext uri="{BB962C8B-B14F-4D97-AF65-F5344CB8AC3E}">
        <p14:creationId xmlns:p14="http://schemas.microsoft.com/office/powerpoint/2010/main" xmlns="" val="25400280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lstStyle/>
          <a:p>
            <a:r>
              <a:rPr lang="en-GB" dirty="0" smtClean="0"/>
              <a:t>Next steps</a:t>
            </a:r>
            <a:endParaRPr lang="en-GB" dirty="0"/>
          </a:p>
        </p:txBody>
      </p:sp>
      <p:sp>
        <p:nvSpPr>
          <p:cNvPr id="4" name="Content Placeholder 2"/>
          <p:cNvSpPr txBox="1">
            <a:spLocks/>
          </p:cNvSpPr>
          <p:nvPr/>
        </p:nvSpPr>
        <p:spPr>
          <a:xfrm>
            <a:off x="495299" y="1854200"/>
            <a:ext cx="8272551" cy="4127500"/>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65113" lvl="1" indent="-265113" fontAlgn="base">
              <a:lnSpc>
                <a:spcPct val="98000"/>
              </a:lnSpc>
              <a:spcBef>
                <a:spcPct val="0"/>
              </a:spcBef>
              <a:spcAft>
                <a:spcPts val="900"/>
              </a:spcAft>
              <a:buClr>
                <a:schemeClr val="tx2"/>
              </a:buClr>
              <a:buSzPct val="85000"/>
              <a:buFont typeface="Wingdings" pitchFamily="2" charset="2"/>
              <a:buChar char="n"/>
            </a:pPr>
            <a:r>
              <a:rPr lang="en-US" dirty="0" err="1"/>
              <a:t>Behavioural</a:t>
            </a:r>
            <a:r>
              <a:rPr lang="en-US" dirty="0"/>
              <a:t> and emotional outcomes at age 11</a:t>
            </a:r>
          </a:p>
          <a:p>
            <a:pPr marL="265113" lvl="1" indent="-265113" fontAlgn="base">
              <a:lnSpc>
                <a:spcPct val="98000"/>
              </a:lnSpc>
              <a:spcBef>
                <a:spcPct val="0"/>
              </a:spcBef>
              <a:spcAft>
                <a:spcPts val="900"/>
              </a:spcAft>
              <a:buClr>
                <a:schemeClr val="tx2"/>
              </a:buClr>
              <a:buSzPct val="85000"/>
              <a:buFont typeface="Wingdings" pitchFamily="2" charset="2"/>
              <a:buChar char="n"/>
            </a:pPr>
            <a:r>
              <a:rPr lang="en-US" dirty="0" err="1"/>
              <a:t>Analysing</a:t>
            </a:r>
            <a:r>
              <a:rPr lang="en-US" dirty="0"/>
              <a:t> qualitative data</a:t>
            </a:r>
          </a:p>
          <a:p>
            <a:pPr marL="265113" lvl="1" indent="-265113" fontAlgn="base">
              <a:lnSpc>
                <a:spcPct val="98000"/>
              </a:lnSpc>
              <a:spcBef>
                <a:spcPct val="0"/>
              </a:spcBef>
              <a:spcAft>
                <a:spcPts val="900"/>
              </a:spcAft>
              <a:buClr>
                <a:schemeClr val="tx2"/>
              </a:buClr>
              <a:buSzPct val="85000"/>
              <a:buFont typeface="Wingdings" pitchFamily="2" charset="2"/>
              <a:buChar char="n"/>
            </a:pPr>
            <a:r>
              <a:rPr lang="en-US" dirty="0"/>
              <a:t>Revisit theories of change in light of findings</a:t>
            </a:r>
          </a:p>
          <a:p>
            <a:pPr marL="265113" lvl="1" indent="-265113" fontAlgn="base">
              <a:lnSpc>
                <a:spcPct val="98000"/>
              </a:lnSpc>
              <a:spcBef>
                <a:spcPct val="0"/>
              </a:spcBef>
              <a:spcAft>
                <a:spcPts val="900"/>
              </a:spcAft>
              <a:buClr>
                <a:schemeClr val="tx2"/>
              </a:buClr>
              <a:buSzPct val="85000"/>
              <a:buFont typeface="Wingdings" pitchFamily="2" charset="2"/>
              <a:buChar char="n"/>
            </a:pPr>
            <a:r>
              <a:rPr lang="en-US" dirty="0"/>
              <a:t>Reporting final findings 2016</a:t>
            </a:r>
          </a:p>
          <a:p>
            <a:pPr>
              <a:spcBef>
                <a:spcPts val="600"/>
              </a:spcBef>
            </a:pPr>
            <a:endParaRPr lang="en-US" sz="2700" dirty="0" smtClean="0"/>
          </a:p>
        </p:txBody>
      </p:sp>
    </p:spTree>
    <p:extLst>
      <p:ext uri="{BB962C8B-B14F-4D97-AF65-F5344CB8AC3E}">
        <p14:creationId xmlns:p14="http://schemas.microsoft.com/office/powerpoint/2010/main" xmlns="" val="31851196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lstStyle/>
          <a:p>
            <a:r>
              <a:rPr lang="en-GB" dirty="0" smtClean="0"/>
              <a:t>Questions &amp; Discussion</a:t>
            </a:r>
            <a:endParaRPr lang="en-GB" dirty="0"/>
          </a:p>
        </p:txBody>
      </p:sp>
      <p:sp>
        <p:nvSpPr>
          <p:cNvPr id="4" name="Content Placeholder 2"/>
          <p:cNvSpPr txBox="1">
            <a:spLocks/>
          </p:cNvSpPr>
          <p:nvPr/>
        </p:nvSpPr>
        <p:spPr>
          <a:xfrm>
            <a:off x="190501" y="1543792"/>
            <a:ext cx="8577350" cy="4501408"/>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65113" lvl="1" indent="-265113" fontAlgn="base">
              <a:lnSpc>
                <a:spcPct val="98000"/>
              </a:lnSpc>
              <a:spcBef>
                <a:spcPct val="0"/>
              </a:spcBef>
              <a:spcAft>
                <a:spcPts val="900"/>
              </a:spcAft>
              <a:buClr>
                <a:schemeClr val="tx2"/>
              </a:buClr>
              <a:buSzPct val="85000"/>
              <a:buFont typeface="Wingdings" pitchFamily="2" charset="2"/>
              <a:buChar char="n"/>
            </a:pPr>
            <a:r>
              <a:rPr lang="en-US" dirty="0"/>
              <a:t>What </a:t>
            </a:r>
            <a:r>
              <a:rPr lang="en-US" dirty="0" smtClean="0"/>
              <a:t>is it about after-school </a:t>
            </a:r>
            <a:r>
              <a:rPr lang="en-US" dirty="0"/>
              <a:t>clubs for disadvantaged </a:t>
            </a:r>
            <a:r>
              <a:rPr lang="en-US" dirty="0" smtClean="0"/>
              <a:t>children?</a:t>
            </a:r>
            <a:endParaRPr lang="en-US" dirty="0"/>
          </a:p>
          <a:p>
            <a:pPr marL="665163" lvl="2" indent="-265113" fontAlgn="base">
              <a:lnSpc>
                <a:spcPct val="98000"/>
              </a:lnSpc>
              <a:spcBef>
                <a:spcPct val="0"/>
              </a:spcBef>
              <a:spcAft>
                <a:spcPts val="900"/>
              </a:spcAft>
              <a:buClr>
                <a:schemeClr val="tx2"/>
              </a:buClr>
              <a:buSzPct val="85000"/>
              <a:buFont typeface="Wingdings" pitchFamily="2" charset="2"/>
              <a:buChar char="n"/>
            </a:pPr>
            <a:r>
              <a:rPr lang="en-US" dirty="0"/>
              <a:t>What kinds of activities could this include</a:t>
            </a:r>
            <a:r>
              <a:rPr lang="en-US" dirty="0" smtClean="0"/>
              <a:t>? (2006, 2008, 2012)</a:t>
            </a:r>
            <a:endParaRPr lang="en-US" dirty="0"/>
          </a:p>
          <a:p>
            <a:pPr marL="665163" lvl="2" indent="-265113" fontAlgn="base">
              <a:lnSpc>
                <a:spcPct val="98000"/>
              </a:lnSpc>
              <a:spcBef>
                <a:spcPct val="0"/>
              </a:spcBef>
              <a:spcAft>
                <a:spcPts val="900"/>
              </a:spcAft>
              <a:buClr>
                <a:schemeClr val="tx2"/>
              </a:buClr>
              <a:buSzPct val="85000"/>
              <a:buFont typeface="Wingdings" pitchFamily="2" charset="2"/>
              <a:buChar char="n"/>
            </a:pPr>
            <a:r>
              <a:rPr lang="en-US" dirty="0"/>
              <a:t>Why might after-school clubs play a role in attainment specifically for disadvantaged children?</a:t>
            </a:r>
          </a:p>
          <a:p>
            <a:pPr marL="265113" lvl="1" indent="-265113" fontAlgn="base">
              <a:lnSpc>
                <a:spcPct val="98000"/>
              </a:lnSpc>
              <a:spcBef>
                <a:spcPct val="0"/>
              </a:spcBef>
              <a:spcAft>
                <a:spcPts val="900"/>
              </a:spcAft>
              <a:buClr>
                <a:schemeClr val="tx2"/>
              </a:buClr>
              <a:buSzPct val="85000"/>
              <a:buFont typeface="Wingdings" pitchFamily="2" charset="2"/>
              <a:buChar char="n"/>
            </a:pPr>
            <a:endParaRPr lang="en-US" sz="2400" dirty="0"/>
          </a:p>
          <a:p>
            <a:pPr marL="265113" lvl="1" indent="-265113" fontAlgn="base">
              <a:lnSpc>
                <a:spcPct val="98000"/>
              </a:lnSpc>
              <a:spcBef>
                <a:spcPct val="0"/>
              </a:spcBef>
              <a:spcAft>
                <a:spcPts val="900"/>
              </a:spcAft>
              <a:buClr>
                <a:schemeClr val="tx2"/>
              </a:buClr>
              <a:buSzPct val="85000"/>
              <a:buFont typeface="Wingdings" pitchFamily="2" charset="2"/>
              <a:buChar char="n"/>
            </a:pPr>
            <a:r>
              <a:rPr lang="en-US" sz="2400" dirty="0"/>
              <a:t> </a:t>
            </a:r>
            <a:r>
              <a:rPr lang="en-US" dirty="0"/>
              <a:t>What implications could these findings have for schools?</a:t>
            </a:r>
          </a:p>
          <a:p>
            <a:pPr marL="265113" lvl="1" indent="-265113" fontAlgn="base">
              <a:lnSpc>
                <a:spcPct val="98000"/>
              </a:lnSpc>
              <a:spcBef>
                <a:spcPct val="0"/>
              </a:spcBef>
              <a:spcAft>
                <a:spcPts val="900"/>
              </a:spcAft>
              <a:buClr>
                <a:schemeClr val="tx2"/>
              </a:buClr>
              <a:buSzPct val="85000"/>
              <a:buFont typeface="Wingdings" pitchFamily="2" charset="2"/>
              <a:buChar char="n"/>
            </a:pPr>
            <a:r>
              <a:rPr lang="en-US" dirty="0" smtClean="0"/>
              <a:t>Any </a:t>
            </a:r>
            <a:r>
              <a:rPr lang="en-US" dirty="0"/>
              <a:t>other comments?</a:t>
            </a:r>
          </a:p>
          <a:p>
            <a:pPr>
              <a:spcBef>
                <a:spcPts val="600"/>
              </a:spcBef>
            </a:pPr>
            <a:endParaRPr lang="en-US" sz="2700" dirty="0" smtClean="0"/>
          </a:p>
        </p:txBody>
      </p:sp>
    </p:spTree>
    <p:extLst>
      <p:ext uri="{BB962C8B-B14F-4D97-AF65-F5344CB8AC3E}">
        <p14:creationId xmlns:p14="http://schemas.microsoft.com/office/powerpoint/2010/main" xmlns="" val="31149043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p:cNvPicPr>
            <a:picLocks noChangeAspect="1" noChangeArrowheads="1"/>
          </p:cNvPicPr>
          <p:nvPr/>
        </p:nvPicPr>
        <p:blipFill>
          <a:blip r:embed="rId3">
            <a:extLst>
              <a:ext uri="{28A0092B-C50C-407E-A947-70E740481C1C}">
                <a14:useLocalDpi xmlns:a14="http://schemas.microsoft.com/office/drawing/2010/main" xmlns="" val="0"/>
              </a:ext>
            </a:extLst>
          </a:blip>
          <a:stretch>
            <a:fillRect/>
          </a:stretch>
        </p:blipFill>
        <p:spPr bwMode="gray">
          <a:xfrm>
            <a:off x="7086600" y="0"/>
            <a:ext cx="2057400" cy="683372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5" descr="Nuffield Foundation"/>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2720975" y="5805488"/>
            <a:ext cx="2376488" cy="873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 name="Picture 2" descr="I:\Workdocs\Tenders\I10824 Out of School Activities\Newcastle logo.jpg"/>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4535488" y="369588"/>
            <a:ext cx="2449512"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 name="Picture 18" descr="NatCen_logo Hi Res"/>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560388" y="371375"/>
            <a:ext cx="3295650" cy="617538"/>
          </a:xfrm>
          <a:prstGeom prst="rect">
            <a:avLst/>
          </a:prstGeom>
          <a:noFill/>
          <a:extLst>
            <a:ext uri="{909E8E84-426E-40DD-AFC4-6F175D3DCCD1}">
              <a14:hiddenFill xmlns:a14="http://schemas.microsoft.com/office/drawing/2010/main" xmlns="">
                <a:solidFill>
                  <a:srgbClr val="FFFFFF"/>
                </a:solidFill>
              </a14:hiddenFill>
            </a:ext>
          </a:extLst>
        </p:spPr>
      </p:pic>
      <p:sp>
        <p:nvSpPr>
          <p:cNvPr id="10" name="Text Placeholder 2"/>
          <p:cNvSpPr txBox="1">
            <a:spLocks/>
          </p:cNvSpPr>
          <p:nvPr/>
        </p:nvSpPr>
        <p:spPr>
          <a:xfrm>
            <a:off x="339637" y="1243827"/>
            <a:ext cx="6746963" cy="95327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fontAlgn="base">
              <a:lnSpc>
                <a:spcPct val="95000"/>
              </a:lnSpc>
              <a:spcBef>
                <a:spcPct val="0"/>
              </a:spcBef>
              <a:spcAft>
                <a:spcPts val="600"/>
              </a:spcAft>
              <a:buNone/>
            </a:pPr>
            <a:r>
              <a:rPr lang="en-GB" sz="3600" dirty="0">
                <a:latin typeface="+mj-lt"/>
              </a:rPr>
              <a:t>Acknowledgments &amp; more info</a:t>
            </a:r>
          </a:p>
        </p:txBody>
      </p:sp>
      <p:sp>
        <p:nvSpPr>
          <p:cNvPr id="11" name="TextBox 10"/>
          <p:cNvSpPr txBox="1"/>
          <p:nvPr/>
        </p:nvSpPr>
        <p:spPr>
          <a:xfrm>
            <a:off x="325348" y="1953921"/>
            <a:ext cx="6659652" cy="4268604"/>
          </a:xfrm>
          <a:prstGeom prst="rect">
            <a:avLst/>
          </a:prstGeom>
          <a:noFill/>
        </p:spPr>
        <p:txBody>
          <a:bodyPr wrap="square" rtlCol="0">
            <a:spAutoFit/>
          </a:bodyPr>
          <a:lstStyle/>
          <a:p>
            <a:pPr marL="265113" lvl="1" indent="-265113" fontAlgn="base">
              <a:lnSpc>
                <a:spcPct val="98000"/>
              </a:lnSpc>
              <a:spcBef>
                <a:spcPct val="0"/>
              </a:spcBef>
              <a:spcAft>
                <a:spcPts val="900"/>
              </a:spcAft>
              <a:buClr>
                <a:schemeClr val="tx2"/>
              </a:buClr>
              <a:buSzPct val="85000"/>
              <a:buFont typeface="Wingdings" pitchFamily="2" charset="2"/>
              <a:buChar char="n"/>
            </a:pPr>
            <a:r>
              <a:rPr lang="en-GB" sz="2400" dirty="0"/>
              <a:t>For more information visit </a:t>
            </a:r>
            <a:r>
              <a:rPr lang="en-GB" sz="2400" dirty="0">
                <a:hlinkClick r:id="rId7"/>
              </a:rPr>
              <a:t>http://www.natcen.ac.uk/our-research/research/out-of-school-activities/</a:t>
            </a:r>
            <a:r>
              <a:rPr lang="en-GB" sz="2400" dirty="0"/>
              <a:t> </a:t>
            </a:r>
            <a:r>
              <a:rPr lang="en-GB" sz="2400" dirty="0" smtClean="0"/>
              <a:t> </a:t>
            </a:r>
            <a:br>
              <a:rPr lang="en-GB" sz="2400" dirty="0" smtClean="0"/>
            </a:br>
            <a:r>
              <a:rPr lang="en-GB" sz="2400" dirty="0" smtClean="0"/>
              <a:t>or </a:t>
            </a:r>
            <a:r>
              <a:rPr lang="en-GB" sz="2400" dirty="0"/>
              <a:t>sign up to our contacts list</a:t>
            </a:r>
            <a:r>
              <a:rPr lang="en-GB" sz="2400" dirty="0" smtClean="0"/>
              <a:t>.</a:t>
            </a:r>
          </a:p>
          <a:p>
            <a:pPr marL="265113" lvl="1" indent="-265113" fontAlgn="base">
              <a:lnSpc>
                <a:spcPct val="98000"/>
              </a:lnSpc>
              <a:spcBef>
                <a:spcPct val="0"/>
              </a:spcBef>
              <a:buClr>
                <a:schemeClr val="tx2"/>
              </a:buClr>
              <a:buSzPct val="85000"/>
              <a:buFont typeface="Wingdings" pitchFamily="2" charset="2"/>
              <a:buChar char="n"/>
            </a:pPr>
            <a:endParaRPr lang="en-GB" sz="2000" dirty="0" smtClean="0"/>
          </a:p>
          <a:p>
            <a:pPr marL="265113" lvl="1" indent="-265113" fontAlgn="base">
              <a:lnSpc>
                <a:spcPct val="98000"/>
              </a:lnSpc>
              <a:spcBef>
                <a:spcPct val="0"/>
              </a:spcBef>
              <a:spcAft>
                <a:spcPts val="600"/>
              </a:spcAft>
              <a:buClr>
                <a:schemeClr val="tx2"/>
              </a:buClr>
              <a:buSzPct val="85000"/>
              <a:buFont typeface="Wingdings" pitchFamily="2" charset="2"/>
              <a:buChar char="n"/>
            </a:pPr>
            <a:r>
              <a:rPr lang="en-GB" sz="2000" dirty="0" smtClean="0"/>
              <a:t>The </a:t>
            </a:r>
            <a:r>
              <a:rPr lang="en-GB" sz="2000" dirty="0"/>
              <a:t>Millennium Cohort Study and linked NPD data were made available by the UK Data Service.</a:t>
            </a:r>
          </a:p>
          <a:p>
            <a:pPr lvl="1"/>
            <a:r>
              <a:rPr lang="en-GB" sz="1600" dirty="0" smtClean="0"/>
              <a:t>University of London. Institute of Education. Centre for Longitudinal Studies, </a:t>
            </a:r>
            <a:r>
              <a:rPr lang="en-GB" sz="1600" i="1" dirty="0" smtClean="0"/>
              <a:t>Millennium Cohort Study: Linked Education Administrative Dataset (KS2), England: Secure Access </a:t>
            </a:r>
            <a:r>
              <a:rPr lang="en-GB" sz="1600" dirty="0" smtClean="0"/>
              <a:t>[computer file]. Colchester, Essex: UK Data Archive [distributor], April 2015 SN: 7712, </a:t>
            </a:r>
            <a:r>
              <a:rPr lang="en-GB" sz="1600" dirty="0" smtClean="0">
                <a:hlinkClick r:id="rId8"/>
              </a:rPr>
              <a:t>http://dx.doi.org/10.5255/UKDA-SN-7712-1</a:t>
            </a:r>
            <a:r>
              <a:rPr lang="en-GB" sz="1600" dirty="0" smtClean="0"/>
              <a:t> </a:t>
            </a:r>
          </a:p>
          <a:p>
            <a:pPr lvl="1"/>
            <a:endParaRPr lang="en-GB" sz="1600" dirty="0" smtClean="0"/>
          </a:p>
        </p:txBody>
      </p:sp>
    </p:spTree>
    <p:extLst>
      <p:ext uri="{BB962C8B-B14F-4D97-AF65-F5344CB8AC3E}">
        <p14:creationId xmlns:p14="http://schemas.microsoft.com/office/powerpoint/2010/main" xmlns="" val="9886165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normAutofit/>
          </a:bodyPr>
          <a:lstStyle/>
          <a:p>
            <a:r>
              <a:rPr lang="en-GB" sz="4400" dirty="0"/>
              <a:t>Definitions</a:t>
            </a:r>
          </a:p>
        </p:txBody>
      </p:sp>
      <p:sp>
        <p:nvSpPr>
          <p:cNvPr id="7" name="Content Placeholder 2"/>
          <p:cNvSpPr txBox="1">
            <a:spLocks/>
          </p:cNvSpPr>
          <p:nvPr/>
        </p:nvSpPr>
        <p:spPr>
          <a:xfrm>
            <a:off x="488504" y="1616101"/>
            <a:ext cx="8658225" cy="4483100"/>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dirty="0" smtClean="0">
                <a:solidFill>
                  <a:schemeClr val="tx2"/>
                </a:solidFill>
                <a:latin typeface="HelveticaNeue LT 55 Roman" charset="0"/>
              </a:rPr>
              <a:t>“Learning </a:t>
            </a:r>
            <a:r>
              <a:rPr lang="en-GB" b="1" dirty="0" smtClean="0">
                <a:solidFill>
                  <a:schemeClr val="tx2"/>
                </a:solidFill>
                <a:latin typeface="HelveticaNeue LT 55 Roman" charset="0"/>
              </a:rPr>
              <a:t>activity</a:t>
            </a:r>
            <a:r>
              <a:rPr lang="en-GB" dirty="0" smtClean="0">
                <a:solidFill>
                  <a:schemeClr val="tx2"/>
                </a:solidFill>
                <a:latin typeface="HelveticaNeue LT 55 Roman" charset="0"/>
              </a:rPr>
              <a:t> outside normal </a:t>
            </a:r>
            <a:r>
              <a:rPr lang="en-GB" b="1" dirty="0" smtClean="0">
                <a:solidFill>
                  <a:schemeClr val="tx2"/>
                </a:solidFill>
                <a:latin typeface="HelveticaNeue LT 55 Roman" charset="0"/>
              </a:rPr>
              <a:t>school</a:t>
            </a:r>
            <a:r>
              <a:rPr lang="en-GB" dirty="0" smtClean="0">
                <a:solidFill>
                  <a:schemeClr val="tx2"/>
                </a:solidFill>
                <a:latin typeface="HelveticaNeue LT 55 Roman" charset="0"/>
              </a:rPr>
              <a:t> hours that children take part in voluntarily.” </a:t>
            </a:r>
            <a:br>
              <a:rPr lang="en-GB" dirty="0" smtClean="0">
                <a:solidFill>
                  <a:schemeClr val="tx2"/>
                </a:solidFill>
                <a:latin typeface="HelveticaNeue LT 55 Roman" charset="0"/>
              </a:rPr>
            </a:br>
            <a:r>
              <a:rPr lang="en-GB" dirty="0" smtClean="0">
                <a:solidFill>
                  <a:schemeClr val="tx2"/>
                </a:solidFill>
                <a:latin typeface="HelveticaNeue LT 55 Roman" charset="0"/>
              </a:rPr>
              <a:t>(Department for Education)</a:t>
            </a:r>
          </a:p>
          <a:p>
            <a:pPr marL="0" indent="0">
              <a:buNone/>
            </a:pPr>
            <a:endParaRPr lang="en-GB" dirty="0" smtClean="0">
              <a:solidFill>
                <a:schemeClr val="tx2"/>
              </a:solidFill>
              <a:latin typeface="HelveticaNeue LT 55 Roman" charset="0"/>
            </a:endParaRPr>
          </a:p>
          <a:p>
            <a:r>
              <a:rPr lang="en-GB" dirty="0" smtClean="0">
                <a:latin typeface="HelveticaNeue LT 55 Roman" charset="0"/>
              </a:rPr>
              <a:t>Organised activities with adult supervision</a:t>
            </a:r>
          </a:p>
          <a:p>
            <a:pPr lvl="1"/>
            <a:r>
              <a:rPr lang="en-GB" dirty="0" smtClean="0">
                <a:latin typeface="HelveticaNeue LT 55 Roman" charset="0"/>
              </a:rPr>
              <a:t>music lessons</a:t>
            </a:r>
          </a:p>
          <a:p>
            <a:pPr lvl="1"/>
            <a:r>
              <a:rPr lang="en-GB" dirty="0" smtClean="0">
                <a:latin typeface="HelveticaNeue LT 55 Roman" charset="0"/>
              </a:rPr>
              <a:t>sports clubs/ lessons/ training</a:t>
            </a:r>
          </a:p>
          <a:p>
            <a:pPr lvl="1"/>
            <a:r>
              <a:rPr lang="en-GB" dirty="0" smtClean="0">
                <a:latin typeface="HelveticaNeue LT 55 Roman" charset="0"/>
              </a:rPr>
              <a:t>Breakfast/ after-school clubs</a:t>
            </a:r>
          </a:p>
          <a:p>
            <a:pPr lvl="1"/>
            <a:r>
              <a:rPr lang="en-GB" dirty="0" smtClean="0">
                <a:latin typeface="HelveticaNeue LT 55 Roman" charset="0"/>
              </a:rPr>
              <a:t>Brownies/Cubs</a:t>
            </a:r>
            <a:endParaRPr lang="en-GB" dirty="0">
              <a:latin typeface="HelveticaNeue LT 55 Roman" charset="0"/>
            </a:endParaRPr>
          </a:p>
        </p:txBody>
      </p:sp>
    </p:spTree>
    <p:extLst>
      <p:ext uri="{BB962C8B-B14F-4D97-AF65-F5344CB8AC3E}">
        <p14:creationId xmlns:p14="http://schemas.microsoft.com/office/powerpoint/2010/main" xmlns="" val="20499439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11"/>
          <p:cNvSpPr>
            <a:spLocks noGrp="1"/>
          </p:cNvSpPr>
          <p:nvPr>
            <p:ph type="title" idx="4294967295"/>
          </p:nvPr>
        </p:nvSpPr>
        <p:spPr/>
        <p:txBody>
          <a:bodyPr/>
          <a:lstStyle/>
          <a:p>
            <a:pPr algn="l" eaLnBrk="1" hangingPunct="1"/>
            <a:r>
              <a:rPr lang="en-US" dirty="0"/>
              <a:t>Hypothesis</a:t>
            </a:r>
          </a:p>
        </p:txBody>
      </p:sp>
      <p:sp>
        <p:nvSpPr>
          <p:cNvPr id="7172" name="Rectangle 12"/>
          <p:cNvSpPr>
            <a:spLocks noGrp="1"/>
          </p:cNvSpPr>
          <p:nvPr>
            <p:ph type="body" idx="4294967295"/>
          </p:nvPr>
        </p:nvSpPr>
        <p:spPr>
          <a:xfrm>
            <a:off x="501162" y="1628776"/>
            <a:ext cx="8185638" cy="3960813"/>
          </a:xfrm>
        </p:spPr>
        <p:txBody>
          <a:bodyPr/>
          <a:lstStyle/>
          <a:p>
            <a:pPr marL="0" indent="0" eaLnBrk="1" hangingPunct="1">
              <a:buNone/>
            </a:pPr>
            <a:r>
              <a:rPr lang="en-GB" sz="2400" dirty="0">
                <a:latin typeface="HelveticaNeue LT 55 Roman" charset="0"/>
              </a:rPr>
              <a:t>We hypothesise that children who take part in </a:t>
            </a:r>
            <a:r>
              <a:rPr lang="en-GB" sz="2400" b="1" dirty="0">
                <a:latin typeface="HelveticaNeue LT 55 Roman" charset="0"/>
              </a:rPr>
              <a:t>out of school activities</a:t>
            </a:r>
            <a:r>
              <a:rPr lang="en-GB" sz="2400" dirty="0">
                <a:latin typeface="HelveticaNeue LT 55 Roman" charset="0"/>
              </a:rPr>
              <a:t> do better educationally, and want to explore the processes underlying this </a:t>
            </a:r>
            <a:r>
              <a:rPr lang="en-GB" sz="2400" dirty="0" smtClean="0">
                <a:latin typeface="HelveticaNeue LT 55 Roman" charset="0"/>
              </a:rPr>
              <a:t>link. We want to know if this link is important for disadvantaged young people.</a:t>
            </a:r>
            <a:endParaRPr lang="en-GB" sz="2400" dirty="0">
              <a:latin typeface="HelveticaNeue LT 55 Roman" charset="0"/>
            </a:endParaRPr>
          </a:p>
          <a:p>
            <a:pPr eaLnBrk="1" hangingPunct="1"/>
            <a:endParaRPr lang="en-GB" dirty="0">
              <a:latin typeface="HelveticaNeue LT 55 Roman" charset="0"/>
            </a:endParaRPr>
          </a:p>
        </p:txBody>
      </p:sp>
      <p:pic>
        <p:nvPicPr>
          <p:cNvPr id="7" name="Picture 4" descr="http://ts2.mm.bing.net/th?&amp;id=HN.608001493369031065&amp;w=300&amp;h=300&amp;c=0&amp;pid=1.9&amp;rs=0&amp;p=0"/>
          <p:cNvPicPr>
            <a:picLocks noChangeAspect="1" noChangeArrowheads="1"/>
          </p:cNvPicPr>
          <p:nvPr/>
        </p:nvPicPr>
        <p:blipFill>
          <a:blip r:embed="rId3" cstate="print">
            <a:extLst/>
          </a:blip>
          <a:srcRect/>
          <a:stretch>
            <a:fillRect/>
          </a:stretch>
        </p:blipFill>
        <p:spPr bwMode="auto">
          <a:xfrm>
            <a:off x="1020524" y="3569511"/>
            <a:ext cx="2355035" cy="1547780"/>
          </a:xfrm>
          <a:prstGeom prst="rect">
            <a:avLst/>
          </a:prstGeom>
          <a:noFill/>
          <a:effectLst>
            <a:softEdge rad="127000"/>
          </a:effectLst>
          <a:extLst/>
        </p:spPr>
      </p:pic>
      <p:pic>
        <p:nvPicPr>
          <p:cNvPr id="8" name="Picture 6" descr="http://ts2.mm.bing.net/th?&amp;id=HN.608024072005880727&amp;w=300&amp;h=300&amp;c=0&amp;pid=1.9&amp;rs=0&amp;p=0"/>
          <p:cNvPicPr>
            <a:picLocks noChangeAspect="1" noChangeArrowheads="1"/>
          </p:cNvPicPr>
          <p:nvPr/>
        </p:nvPicPr>
        <p:blipFill>
          <a:blip r:embed="rId4" cstate="print">
            <a:extLst/>
          </a:blip>
          <a:srcRect/>
          <a:stretch>
            <a:fillRect/>
          </a:stretch>
        </p:blipFill>
        <p:spPr bwMode="auto">
          <a:xfrm>
            <a:off x="6088286" y="3405049"/>
            <a:ext cx="2598514" cy="1876704"/>
          </a:xfrm>
          <a:prstGeom prst="rect">
            <a:avLst/>
          </a:prstGeom>
          <a:noFill/>
          <a:effectLst>
            <a:softEdge rad="127000"/>
          </a:effectLst>
          <a:extLst/>
        </p:spPr>
      </p:pic>
      <p:sp>
        <p:nvSpPr>
          <p:cNvPr id="9" name="Right Arrow 8"/>
          <p:cNvSpPr/>
          <p:nvPr/>
        </p:nvSpPr>
        <p:spPr>
          <a:xfrm>
            <a:off x="3774831" y="3386667"/>
            <a:ext cx="1793631" cy="834496"/>
          </a:xfrm>
          <a:prstGeom prst="rightArrow">
            <a:avLst>
              <a:gd name="adj1" fmla="val 50000"/>
              <a:gd name="adj2" fmla="val 6889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 typeface="HelveticaNeue LT 55 Roman" pitchFamily="34" charset="0"/>
              <a:buNone/>
              <a:defRPr/>
            </a:pPr>
            <a:endParaRPr lang="en-GB" dirty="0"/>
          </a:p>
        </p:txBody>
      </p:sp>
      <p:sp>
        <p:nvSpPr>
          <p:cNvPr id="11" name="Rounded Rectangle 10"/>
          <p:cNvSpPr/>
          <p:nvPr/>
        </p:nvSpPr>
        <p:spPr>
          <a:xfrm>
            <a:off x="3774831" y="4343401"/>
            <a:ext cx="1462454" cy="1749425"/>
          </a:xfrm>
          <a:prstGeom prst="roundRect">
            <a:avLst>
              <a:gd name="adj" fmla="val 10000"/>
            </a:avLst>
          </a:prstGeom>
          <a:solidFill>
            <a:schemeClr val="accent1"/>
          </a:solidFill>
          <a:ln>
            <a:noFill/>
          </a:ln>
        </p:spPr>
        <p:style>
          <a:lnRef idx="2">
            <a:scrgbClr r="0" g="0" b="0"/>
          </a:lnRef>
          <a:fillRef idx="1">
            <a:scrgbClr r="0" g="0" b="0"/>
          </a:fillRef>
          <a:effectRef idx="0">
            <a:schemeClr val="accent3">
              <a:hueOff val="0"/>
              <a:satOff val="0"/>
              <a:lumOff val="0"/>
              <a:alphaOff val="0"/>
            </a:schemeClr>
          </a:effectRef>
          <a:fontRef idx="minor">
            <a:schemeClr val="lt1"/>
          </a:fontRef>
        </p:style>
        <p:txBody>
          <a:bodyPr/>
          <a:lstStyle/>
          <a:p>
            <a:pPr algn="ctr">
              <a:buFont typeface="HelveticaNeue LT 55 Roman" pitchFamily="34" charset="0"/>
              <a:buNone/>
              <a:defRPr/>
            </a:pPr>
            <a:r>
              <a:rPr lang="en-GB" dirty="0">
                <a:solidFill>
                  <a:schemeClr val="tx1"/>
                </a:solidFill>
              </a:rPr>
              <a:t>Processes</a:t>
            </a:r>
          </a:p>
        </p:txBody>
      </p:sp>
      <p:sp>
        <p:nvSpPr>
          <p:cNvPr id="12" name="Rounded Rectangle 11"/>
          <p:cNvSpPr/>
          <p:nvPr/>
        </p:nvSpPr>
        <p:spPr>
          <a:xfrm>
            <a:off x="3840774" y="4797425"/>
            <a:ext cx="1329103" cy="1016000"/>
          </a:xfrm>
          <a:prstGeom prst="roundRect">
            <a:avLst>
              <a:gd name="adj" fmla="val 10000"/>
            </a:avLst>
          </a:prstGeom>
          <a:solidFill>
            <a:srgbClr val="A9DCD9"/>
          </a:solidFill>
          <a:ln>
            <a:noFill/>
          </a:ln>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algn="ctr">
              <a:buFont typeface="HelveticaNeue LT 55 Roman" pitchFamily="34" charset="0"/>
              <a:buNone/>
              <a:defRPr/>
            </a:pPr>
            <a:endParaRPr lang="en-GB" dirty="0"/>
          </a:p>
          <a:p>
            <a:pPr algn="ctr">
              <a:buFont typeface="HelveticaNeue LT 55 Roman" pitchFamily="34" charset="0"/>
              <a:buNone/>
              <a:defRPr/>
            </a:pPr>
            <a:r>
              <a:rPr lang="en-GB" dirty="0"/>
              <a:t>Evidence</a:t>
            </a:r>
          </a:p>
        </p:txBody>
      </p:sp>
    </p:spTree>
    <p:extLst>
      <p:ext uri="{BB962C8B-B14F-4D97-AF65-F5344CB8AC3E}">
        <p14:creationId xmlns:p14="http://schemas.microsoft.com/office/powerpoint/2010/main" xmlns="" val="5238443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Content Placeholder 15" descr="Goodman and Gregg fulla.pdf-10.jpg"/>
          <p:cNvPicPr>
            <a:picLocks noGrp="1" noChangeAspect="1"/>
          </p:cNvPicPr>
          <p:nvPr>
            <p:ph type="pic" sz="quarter" idx="12"/>
          </p:nvPr>
        </p:nvPicPr>
        <p:blipFill rotWithShape="1">
          <a:blip r:embed="rId3">
            <a:extLst>
              <a:ext uri="{28A0092B-C50C-407E-A947-70E740481C1C}">
                <a14:useLocalDpi xmlns:a14="http://schemas.microsoft.com/office/drawing/2010/main" xmlns="" val="0"/>
              </a:ext>
            </a:extLst>
          </a:blip>
          <a:srcRect t="15879" b="12073"/>
          <a:stretch/>
        </p:blipFill>
        <p:spPr>
          <a:xfrm>
            <a:off x="0" y="1245466"/>
            <a:ext cx="8716488" cy="4855083"/>
          </a:xfrm>
        </p:spPr>
      </p:pic>
      <p:sp>
        <p:nvSpPr>
          <p:cNvPr id="2" name="Text Placeholder 1"/>
          <p:cNvSpPr>
            <a:spLocks noGrp="1"/>
          </p:cNvSpPr>
          <p:nvPr>
            <p:ph type="body" sz="quarter" idx="13"/>
          </p:nvPr>
        </p:nvSpPr>
        <p:spPr/>
        <p:txBody>
          <a:bodyPr/>
          <a:lstStyle/>
          <a:p>
            <a:r>
              <a:rPr lang="en-US" dirty="0"/>
              <a:t>Attainment </a:t>
            </a:r>
            <a:r>
              <a:rPr lang="en-US" dirty="0" smtClean="0"/>
              <a:t>gap: cognitive ability at</a:t>
            </a:r>
            <a:br>
              <a:rPr lang="en-US" dirty="0" smtClean="0"/>
            </a:br>
            <a:r>
              <a:rPr lang="en-US" dirty="0" smtClean="0"/>
              <a:t>age 3 &amp; 5 </a:t>
            </a:r>
            <a:r>
              <a:rPr lang="en-US" dirty="0"/>
              <a:t>by socio-economic position</a:t>
            </a:r>
            <a:endParaRPr lang="en-GB" dirty="0"/>
          </a:p>
        </p:txBody>
      </p:sp>
      <p:sp>
        <p:nvSpPr>
          <p:cNvPr id="4" name="TextBox 3"/>
          <p:cNvSpPr txBox="1"/>
          <p:nvPr/>
        </p:nvSpPr>
        <p:spPr>
          <a:xfrm>
            <a:off x="558139" y="6277002"/>
            <a:ext cx="6970816" cy="492443"/>
          </a:xfrm>
          <a:prstGeom prst="rect">
            <a:avLst/>
          </a:prstGeom>
          <a:noFill/>
        </p:spPr>
        <p:txBody>
          <a:bodyPr wrap="square" rtlCol="0">
            <a:spAutoFit/>
          </a:bodyPr>
          <a:lstStyle/>
          <a:p>
            <a:r>
              <a:rPr lang="en-GB" sz="1300" dirty="0" smtClean="0"/>
              <a:t>Source: </a:t>
            </a:r>
            <a:r>
              <a:rPr lang="en-GB" sz="1300" dirty="0" err="1" smtClean="0"/>
              <a:t>Dearden</a:t>
            </a:r>
            <a:r>
              <a:rPr lang="en-GB" sz="1300" dirty="0" smtClean="0"/>
              <a:t>, L., </a:t>
            </a:r>
            <a:r>
              <a:rPr lang="en-GB" sz="1300" dirty="0" err="1" smtClean="0"/>
              <a:t>Sibieta</a:t>
            </a:r>
            <a:r>
              <a:rPr lang="en-GB" sz="1300" dirty="0" smtClean="0"/>
              <a:t>, L., &amp; Sylva, K. (2010) </a:t>
            </a:r>
            <a:r>
              <a:rPr lang="en-GB" sz="1300" dirty="0" err="1" smtClean="0"/>
              <a:t>Ch</a:t>
            </a:r>
            <a:r>
              <a:rPr lang="en-GB" sz="1300" dirty="0" smtClean="0"/>
              <a:t> 3 </a:t>
            </a:r>
            <a:r>
              <a:rPr lang="en-GB" sz="1300" dirty="0"/>
              <a:t>3 From birth to age 5</a:t>
            </a:r>
            <a:r>
              <a:rPr lang="en-GB" sz="1300" dirty="0" smtClean="0"/>
              <a:t>: evidence </a:t>
            </a:r>
            <a:r>
              <a:rPr lang="en-GB" sz="1300" dirty="0"/>
              <a:t>from </a:t>
            </a:r>
            <a:r>
              <a:rPr lang="en-GB" sz="1300" dirty="0" smtClean="0"/>
              <a:t>the Millennium </a:t>
            </a:r>
            <a:r>
              <a:rPr lang="en-GB" sz="1300" dirty="0"/>
              <a:t>Cohort </a:t>
            </a:r>
            <a:r>
              <a:rPr lang="en-GB" sz="1300" dirty="0" smtClean="0"/>
              <a:t>Study. </a:t>
            </a:r>
            <a:r>
              <a:rPr lang="en-GB" sz="1300" dirty="0"/>
              <a:t>In </a:t>
            </a:r>
            <a:r>
              <a:rPr lang="en-GB" sz="1300" dirty="0">
                <a:hlinkClick r:id="rId4"/>
              </a:rPr>
              <a:t>http://</a:t>
            </a:r>
            <a:r>
              <a:rPr lang="en-GB" sz="1300" dirty="0" smtClean="0">
                <a:hlinkClick r:id="rId4"/>
              </a:rPr>
              <a:t>www.jrf.org.uk/system/files/poorer-children-education-full.pdf</a:t>
            </a:r>
            <a:r>
              <a:rPr lang="en-GB" sz="1300" dirty="0" smtClean="0"/>
              <a:t> </a:t>
            </a:r>
            <a:endParaRPr lang="en-GB" sz="1300" dirty="0"/>
          </a:p>
        </p:txBody>
      </p:sp>
    </p:spTree>
    <p:extLst>
      <p:ext uri="{BB962C8B-B14F-4D97-AF65-F5344CB8AC3E}">
        <p14:creationId xmlns:p14="http://schemas.microsoft.com/office/powerpoint/2010/main" xmlns="" val="411008568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3"/>
          </p:nvPr>
        </p:nvSpPr>
        <p:spPr>
          <a:xfrm>
            <a:off x="558139" y="439387"/>
            <a:ext cx="8209711" cy="926276"/>
          </a:xfrm>
        </p:spPr>
        <p:txBody>
          <a:bodyPr/>
          <a:lstStyle/>
          <a:p>
            <a:r>
              <a:rPr lang="en-GB" dirty="0" smtClean="0"/>
              <a:t>3 Study Components</a:t>
            </a:r>
            <a:endParaRPr lang="en-GB" dirty="0"/>
          </a:p>
        </p:txBody>
      </p:sp>
      <p:sp>
        <p:nvSpPr>
          <p:cNvPr id="8" name="Content Placeholder 2"/>
          <p:cNvSpPr txBox="1">
            <a:spLocks/>
          </p:cNvSpPr>
          <p:nvPr/>
        </p:nvSpPr>
        <p:spPr>
          <a:xfrm>
            <a:off x="106879" y="1543792"/>
            <a:ext cx="8660972" cy="4564908"/>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14350" indent="-514350">
              <a:spcBef>
                <a:spcPts val="600"/>
              </a:spcBef>
              <a:buFont typeface="+mj-lt"/>
              <a:buAutoNum type="arabicPeriod"/>
            </a:pPr>
            <a:r>
              <a:rPr lang="en-US" sz="2700" dirty="0" smtClean="0"/>
              <a:t>Literature review of Theories of Change</a:t>
            </a:r>
          </a:p>
          <a:p>
            <a:pPr marL="0" indent="0">
              <a:spcBef>
                <a:spcPts val="0"/>
              </a:spcBef>
              <a:buNone/>
            </a:pPr>
            <a:endParaRPr lang="en-US" sz="2700" dirty="0" smtClean="0"/>
          </a:p>
          <a:p>
            <a:pPr marL="0" indent="0">
              <a:spcBef>
                <a:spcPts val="600"/>
              </a:spcBef>
              <a:buNone/>
            </a:pPr>
            <a:r>
              <a:rPr lang="en-US" sz="2700" b="1" dirty="0" smtClean="0"/>
              <a:t>2. 	Analysis of Millennium Cohort Study </a:t>
            </a:r>
            <a:r>
              <a:rPr lang="en-US" sz="2700" b="1" dirty="0"/>
              <a:t>&amp;</a:t>
            </a:r>
            <a:r>
              <a:rPr lang="en-US" sz="2700" b="1" dirty="0" smtClean="0"/>
              <a:t> NPD*</a:t>
            </a:r>
          </a:p>
          <a:p>
            <a:pPr marL="0" indent="0">
              <a:spcBef>
                <a:spcPts val="600"/>
              </a:spcBef>
              <a:buNone/>
            </a:pPr>
            <a:r>
              <a:rPr lang="en-US" sz="2700" dirty="0" smtClean="0"/>
              <a:t>	</a:t>
            </a:r>
            <a:r>
              <a:rPr lang="en-US" sz="2700" b="1" dirty="0" smtClean="0">
                <a:solidFill>
                  <a:schemeClr val="tx2"/>
                </a:solidFill>
              </a:rPr>
              <a:t>Activities asked about during primary: 5, 7 &amp; 11 years</a:t>
            </a:r>
            <a:br>
              <a:rPr lang="en-US" sz="2700" b="1" dirty="0" smtClean="0">
                <a:solidFill>
                  <a:schemeClr val="tx2"/>
                </a:solidFill>
              </a:rPr>
            </a:br>
            <a:r>
              <a:rPr lang="en-US" sz="2700" b="1" dirty="0" smtClean="0">
                <a:solidFill>
                  <a:schemeClr val="tx2"/>
                </a:solidFill>
              </a:rPr>
              <a:t>	Attainment at KS1 &amp; KS2 (England)</a:t>
            </a:r>
          </a:p>
          <a:p>
            <a:pPr marL="0" indent="0">
              <a:spcBef>
                <a:spcPts val="0"/>
              </a:spcBef>
              <a:buNone/>
            </a:pPr>
            <a:endParaRPr lang="en-US" sz="2700" dirty="0" smtClean="0"/>
          </a:p>
          <a:p>
            <a:pPr marL="514350" indent="-514350">
              <a:spcBef>
                <a:spcPts val="600"/>
              </a:spcBef>
              <a:buAutoNum type="arabicPeriod" startAt="3"/>
            </a:pPr>
            <a:r>
              <a:rPr lang="en-US" sz="2700" dirty="0" smtClean="0"/>
              <a:t>Qualitative case studies in 8 schools</a:t>
            </a:r>
          </a:p>
          <a:p>
            <a:pPr marL="0" indent="0">
              <a:spcBef>
                <a:spcPts val="0"/>
              </a:spcBef>
              <a:buNone/>
            </a:pPr>
            <a:r>
              <a:rPr lang="en-US" sz="2700" dirty="0" smtClean="0">
                <a:solidFill>
                  <a:schemeClr val="tx2"/>
                </a:solidFill>
              </a:rPr>
              <a:t>	Interviews with head teachers, activity providers, 	inclusion managers and parents. Focus groups with 	children.</a:t>
            </a:r>
            <a:endParaRPr lang="en-US" sz="2700" dirty="0">
              <a:solidFill>
                <a:schemeClr val="tx2"/>
              </a:solidFill>
            </a:endParaRPr>
          </a:p>
        </p:txBody>
      </p:sp>
      <p:sp>
        <p:nvSpPr>
          <p:cNvPr id="4" name="TextBox 3"/>
          <p:cNvSpPr txBox="1"/>
          <p:nvPr/>
        </p:nvSpPr>
        <p:spPr>
          <a:xfrm>
            <a:off x="558139" y="6277002"/>
            <a:ext cx="6970816" cy="492443"/>
          </a:xfrm>
          <a:prstGeom prst="rect">
            <a:avLst/>
          </a:prstGeom>
          <a:noFill/>
        </p:spPr>
        <p:txBody>
          <a:bodyPr wrap="square" rtlCol="0">
            <a:spAutoFit/>
          </a:bodyPr>
          <a:lstStyle/>
          <a:p>
            <a:r>
              <a:rPr lang="en-GB" sz="1300" dirty="0" smtClean="0"/>
              <a:t>*University of London. Institute of Education. Centre for Longitudinal Studies, </a:t>
            </a:r>
            <a:r>
              <a:rPr lang="en-GB" sz="1300" i="1" dirty="0" smtClean="0"/>
              <a:t>Millennium Cohort Study: Linked Education Administrative Dataset (KS1 &amp; KS2), England: UK Data archive Secure Access.</a:t>
            </a:r>
            <a:endParaRPr lang="en-GB" sz="1300" dirty="0"/>
          </a:p>
        </p:txBody>
      </p:sp>
    </p:spTree>
    <p:extLst>
      <p:ext uri="{BB962C8B-B14F-4D97-AF65-F5344CB8AC3E}">
        <p14:creationId xmlns:p14="http://schemas.microsoft.com/office/powerpoint/2010/main" xmlns="" val="28753057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3"/>
          </p:nvPr>
        </p:nvSpPr>
        <p:spPr>
          <a:xfrm>
            <a:off x="558139" y="439387"/>
            <a:ext cx="8209711" cy="926276"/>
          </a:xfrm>
        </p:spPr>
        <p:txBody>
          <a:bodyPr/>
          <a:lstStyle/>
          <a:p>
            <a:r>
              <a:rPr lang="en-GB" altLang="en-US" dirty="0"/>
              <a:t>Out of School Activities in MCS</a:t>
            </a:r>
            <a:endParaRPr lang="en-GB" dirty="0"/>
          </a:p>
        </p:txBody>
      </p:sp>
      <p:pic>
        <p:nvPicPr>
          <p:cNvPr id="1026" name="Picture 2"/>
          <p:cNvPicPr>
            <a:picLocks noChangeAspect="1" noChangeArrowheads="1"/>
          </p:cNvPicPr>
          <p:nvPr/>
        </p:nvPicPr>
        <p:blipFill>
          <a:blip r:embed="rId3"/>
          <a:srcRect/>
          <a:stretch>
            <a:fillRect/>
          </a:stretch>
        </p:blipFill>
        <p:spPr bwMode="auto">
          <a:xfrm>
            <a:off x="325438" y="1298575"/>
            <a:ext cx="8493125" cy="4438650"/>
          </a:xfrm>
          <a:prstGeom prst="rect">
            <a:avLst/>
          </a:prstGeom>
          <a:solidFill>
            <a:schemeClr val="bg1"/>
          </a:solidFill>
          <a:ln w="9525">
            <a:noFill/>
            <a:miter lim="800000"/>
            <a:headEnd/>
            <a:tailEnd/>
          </a:ln>
          <a:effectLst/>
        </p:spPr>
      </p:pic>
    </p:spTree>
    <p:extLst>
      <p:ext uri="{BB962C8B-B14F-4D97-AF65-F5344CB8AC3E}">
        <p14:creationId xmlns:p14="http://schemas.microsoft.com/office/powerpoint/2010/main" xmlns="" val="28753057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3"/>
          </p:nvPr>
        </p:nvSpPr>
        <p:spPr>
          <a:xfrm>
            <a:off x="558139" y="439387"/>
            <a:ext cx="8209711" cy="926276"/>
          </a:xfrm>
        </p:spPr>
        <p:txBody>
          <a:bodyPr>
            <a:normAutofit/>
          </a:bodyPr>
          <a:lstStyle/>
          <a:p>
            <a:r>
              <a:rPr lang="en-GB" altLang="en-US" dirty="0" smtClean="0"/>
              <a:t>Wrap-around clubs </a:t>
            </a:r>
            <a:r>
              <a:rPr lang="en-GB" altLang="en-US" dirty="0"/>
              <a:t>in MCS</a:t>
            </a:r>
            <a:endParaRPr lang="en-GB" dirty="0"/>
          </a:p>
        </p:txBody>
      </p:sp>
      <p:pic>
        <p:nvPicPr>
          <p:cNvPr id="2050" name="Picture 2"/>
          <p:cNvPicPr>
            <a:picLocks noChangeAspect="1" noChangeArrowheads="1"/>
          </p:cNvPicPr>
          <p:nvPr/>
        </p:nvPicPr>
        <p:blipFill>
          <a:blip r:embed="rId3"/>
          <a:srcRect/>
          <a:stretch>
            <a:fillRect/>
          </a:stretch>
        </p:blipFill>
        <p:spPr bwMode="auto">
          <a:xfrm>
            <a:off x="276313" y="1365663"/>
            <a:ext cx="8669337" cy="4524375"/>
          </a:xfrm>
          <a:prstGeom prst="rect">
            <a:avLst/>
          </a:prstGeom>
          <a:noFill/>
          <a:ln w="9525">
            <a:noFill/>
            <a:miter lim="800000"/>
            <a:headEnd/>
            <a:tailEnd/>
          </a:ln>
          <a:effectLst/>
        </p:spPr>
      </p:pic>
      <p:sp>
        <p:nvSpPr>
          <p:cNvPr id="5" name="Text Placeholder 2057"/>
          <p:cNvSpPr>
            <a:spLocks/>
          </p:cNvSpPr>
          <p:nvPr/>
        </p:nvSpPr>
        <p:spPr bwMode="gray">
          <a:xfrm>
            <a:off x="542925" y="6354763"/>
            <a:ext cx="6973888" cy="2462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lvl1pPr>
              <a:spcAft>
                <a:spcPts val="900"/>
              </a:spcAft>
              <a:defRPr>
                <a:solidFill>
                  <a:schemeClr val="tx1"/>
                </a:solidFill>
                <a:latin typeface="HelveticaNeue LT 55 Roman" pitchFamily="34" charset="0"/>
              </a:defRPr>
            </a:lvl1pPr>
            <a:lvl2pPr marL="742950" indent="-285750">
              <a:spcAft>
                <a:spcPts val="900"/>
              </a:spcAft>
              <a:buClr>
                <a:schemeClr val="bg2"/>
              </a:buClr>
              <a:buSzPct val="85000"/>
              <a:buFont typeface="Wingdings" pitchFamily="2" charset="2"/>
              <a:buChar char="n"/>
              <a:defRPr>
                <a:solidFill>
                  <a:schemeClr val="tx1"/>
                </a:solidFill>
                <a:latin typeface="HelveticaNeue LT 55 Roman" pitchFamily="34" charset="0"/>
              </a:defRPr>
            </a:lvl2pPr>
            <a:lvl3pPr marL="1143000" indent="-228600">
              <a:spcAft>
                <a:spcPts val="600"/>
              </a:spcAft>
              <a:buClr>
                <a:schemeClr val="bg2"/>
              </a:buClr>
              <a:buSzPct val="70000"/>
              <a:buFont typeface="Wingdings" pitchFamily="2" charset="2"/>
              <a:buChar char="n"/>
              <a:defRPr sz="1600">
                <a:solidFill>
                  <a:schemeClr val="tx1"/>
                </a:solidFill>
                <a:latin typeface="HelveticaNeue LT 55 Roman" pitchFamily="34" charset="0"/>
              </a:defRPr>
            </a:lvl3pPr>
            <a:lvl4pPr marL="1600200" indent="-228600">
              <a:spcAft>
                <a:spcPts val="600"/>
              </a:spcAft>
              <a:buSzPct val="70000"/>
              <a:buFont typeface="Wingdings" pitchFamily="2" charset="2"/>
              <a:buChar char="n"/>
              <a:defRPr sz="1400">
                <a:solidFill>
                  <a:schemeClr val="tx1"/>
                </a:solidFill>
                <a:latin typeface="HelveticaNeue LT 55 Roman" pitchFamily="34" charset="0"/>
              </a:defRPr>
            </a:lvl4pPr>
            <a:lvl5pPr marL="2057400" indent="-228600">
              <a:spcAft>
                <a:spcPts val="600"/>
              </a:spcAft>
              <a:buSzPct val="70000"/>
              <a:buFont typeface="Wingdings" pitchFamily="2" charset="2"/>
              <a:buChar char="n"/>
              <a:defRPr sz="1400">
                <a:solidFill>
                  <a:schemeClr val="tx1"/>
                </a:solidFill>
                <a:latin typeface="HelveticaNeue LT 55 Roman" pitchFamily="34" charset="0"/>
              </a:defRPr>
            </a:lvl5pPr>
            <a:lvl6pPr marL="2514600" indent="-228600" fontAlgn="base">
              <a:lnSpc>
                <a:spcPct val="98000"/>
              </a:lnSpc>
              <a:spcBef>
                <a:spcPct val="0"/>
              </a:spcBef>
              <a:spcAft>
                <a:spcPts val="600"/>
              </a:spcAft>
              <a:buSzPct val="70000"/>
              <a:buFont typeface="Wingdings" pitchFamily="2" charset="2"/>
              <a:buChar char="n"/>
              <a:defRPr sz="1400">
                <a:solidFill>
                  <a:schemeClr val="tx1"/>
                </a:solidFill>
                <a:latin typeface="HelveticaNeue LT 55 Roman" pitchFamily="34" charset="0"/>
              </a:defRPr>
            </a:lvl6pPr>
            <a:lvl7pPr marL="2971800" indent="-228600" fontAlgn="base">
              <a:lnSpc>
                <a:spcPct val="98000"/>
              </a:lnSpc>
              <a:spcBef>
                <a:spcPct val="0"/>
              </a:spcBef>
              <a:spcAft>
                <a:spcPts val="600"/>
              </a:spcAft>
              <a:buSzPct val="70000"/>
              <a:buFont typeface="Wingdings" pitchFamily="2" charset="2"/>
              <a:buChar char="n"/>
              <a:defRPr sz="1400">
                <a:solidFill>
                  <a:schemeClr val="tx1"/>
                </a:solidFill>
                <a:latin typeface="HelveticaNeue LT 55 Roman" pitchFamily="34" charset="0"/>
              </a:defRPr>
            </a:lvl7pPr>
            <a:lvl8pPr marL="3429000" indent="-228600" fontAlgn="base">
              <a:lnSpc>
                <a:spcPct val="98000"/>
              </a:lnSpc>
              <a:spcBef>
                <a:spcPct val="0"/>
              </a:spcBef>
              <a:spcAft>
                <a:spcPts val="600"/>
              </a:spcAft>
              <a:buSzPct val="70000"/>
              <a:buFont typeface="Wingdings" pitchFamily="2" charset="2"/>
              <a:buChar char="n"/>
              <a:defRPr sz="1400">
                <a:solidFill>
                  <a:schemeClr val="tx1"/>
                </a:solidFill>
                <a:latin typeface="HelveticaNeue LT 55 Roman" pitchFamily="34" charset="0"/>
              </a:defRPr>
            </a:lvl8pPr>
            <a:lvl9pPr marL="3886200" indent="-228600" fontAlgn="base">
              <a:lnSpc>
                <a:spcPct val="98000"/>
              </a:lnSpc>
              <a:spcBef>
                <a:spcPct val="0"/>
              </a:spcBef>
              <a:spcAft>
                <a:spcPts val="600"/>
              </a:spcAft>
              <a:buSzPct val="70000"/>
              <a:buFont typeface="Wingdings" pitchFamily="2" charset="2"/>
              <a:buChar char="n"/>
              <a:defRPr sz="1400">
                <a:solidFill>
                  <a:schemeClr val="tx1"/>
                </a:solidFill>
                <a:latin typeface="HelveticaNeue LT 55 Roman" pitchFamily="34" charset="0"/>
              </a:defRPr>
            </a:lvl9pPr>
          </a:lstStyle>
          <a:p>
            <a:r>
              <a:rPr lang="en-US" altLang="en-US" sz="1600" dirty="0">
                <a:latin typeface="+mn-lt"/>
              </a:rPr>
              <a:t>Base: All </a:t>
            </a:r>
            <a:r>
              <a:rPr lang="en-US" altLang="en-US" sz="1600" dirty="0" smtClean="0">
                <a:latin typeface="+mn-lt"/>
              </a:rPr>
              <a:t>children taking part at age 5, 7 &amp; 11</a:t>
            </a:r>
            <a:endParaRPr lang="en-US" altLang="en-US" sz="1600" dirty="0">
              <a:latin typeface="+mn-lt"/>
            </a:endParaRPr>
          </a:p>
        </p:txBody>
      </p:sp>
    </p:spTree>
    <p:extLst>
      <p:ext uri="{BB962C8B-B14F-4D97-AF65-F5344CB8AC3E}">
        <p14:creationId xmlns:p14="http://schemas.microsoft.com/office/powerpoint/2010/main" xmlns="" val="28753057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lstStyle/>
          <a:p>
            <a:r>
              <a:rPr lang="en-GB" dirty="0" smtClean="0"/>
              <a:t>Who does what? Typology of </a:t>
            </a:r>
            <a:br>
              <a:rPr lang="en-GB" dirty="0" smtClean="0"/>
            </a:br>
            <a:r>
              <a:rPr lang="en-GB" dirty="0" smtClean="0"/>
              <a:t>activities in MCS</a:t>
            </a:r>
            <a:endParaRPr lang="en-GB" dirty="0"/>
          </a:p>
        </p:txBody>
      </p:sp>
      <p:sp>
        <p:nvSpPr>
          <p:cNvPr id="6" name="TextBox 5"/>
          <p:cNvSpPr txBox="1"/>
          <p:nvPr/>
        </p:nvSpPr>
        <p:spPr>
          <a:xfrm>
            <a:off x="483347" y="6409711"/>
            <a:ext cx="7027795" cy="307777"/>
          </a:xfrm>
          <a:prstGeom prst="rect">
            <a:avLst/>
          </a:prstGeom>
          <a:noFill/>
        </p:spPr>
        <p:txBody>
          <a:bodyPr wrap="square" rtlCol="0">
            <a:spAutoFit/>
          </a:bodyPr>
          <a:lstStyle/>
          <a:p>
            <a:r>
              <a:rPr lang="en-GB" sz="1400" dirty="0" smtClean="0"/>
              <a:t>For more detail on the typology see </a:t>
            </a:r>
            <a:r>
              <a:rPr lang="en-GB" sz="1400" b="1" u="sng" dirty="0" smtClean="0">
                <a:solidFill>
                  <a:schemeClr val="tx2"/>
                </a:solidFill>
              </a:rPr>
              <a:t>natcen.ac.uk/media/563160/out of school-resbr2.pdf   </a:t>
            </a:r>
            <a:endParaRPr lang="en-GB" sz="1400" b="1" u="sng" dirty="0">
              <a:solidFill>
                <a:schemeClr val="tx2"/>
              </a:solidFill>
            </a:endParaRPr>
          </a:p>
        </p:txBody>
      </p:sp>
      <p:pic>
        <p:nvPicPr>
          <p:cNvPr id="1027" name="Picture 3"/>
          <p:cNvPicPr>
            <a:picLocks noChangeAspect="1" noChangeArrowheads="1"/>
          </p:cNvPicPr>
          <p:nvPr/>
        </p:nvPicPr>
        <p:blipFill rotWithShape="1">
          <a:blip r:embed="rId3">
            <a:extLst>
              <a:ext uri="{28A0092B-C50C-407E-A947-70E740481C1C}">
                <a14:useLocalDpi xmlns:a14="http://schemas.microsoft.com/office/drawing/2010/main" xmlns="" val="0"/>
              </a:ext>
            </a:extLst>
          </a:blip>
          <a:srcRect r="7843" b="9248"/>
          <a:stretch/>
        </p:blipFill>
        <p:spPr bwMode="auto">
          <a:xfrm>
            <a:off x="501161" y="4824626"/>
            <a:ext cx="6992169" cy="1585085"/>
          </a:xfrm>
          <a:prstGeom prst="rect">
            <a:avLst/>
          </a:prstGeom>
          <a:solidFill>
            <a:schemeClr val="bg1"/>
          </a:solidFill>
          <a:ln>
            <a:noFill/>
          </a:ln>
          <a:effectLst/>
        </p:spPr>
      </p:pic>
      <p:sp>
        <p:nvSpPr>
          <p:cNvPr id="5" name="Rectangle 4"/>
          <p:cNvSpPr>
            <a:spLocks noChangeArrowheads="1"/>
          </p:cNvSpPr>
          <p:nvPr/>
        </p:nvSpPr>
        <p:spPr bwMode="gray">
          <a:xfrm>
            <a:off x="376148" y="1628801"/>
            <a:ext cx="8615451" cy="3362299"/>
          </a:xfrm>
          <a:prstGeom prst="rect">
            <a:avLst/>
          </a:prstGeom>
          <a:noFill/>
          <a:ln w="28575">
            <a:noFill/>
            <a:miter lim="800000"/>
            <a:headEnd/>
            <a:tailEnd/>
          </a:ln>
        </p:spPr>
        <p:txBody>
          <a:bodyPr lIns="72000" tIns="72000" rIns="72000" bIns="72000" numCol="1" anchor="t"/>
          <a:lstStyle/>
          <a:p>
            <a:pPr>
              <a:spcAft>
                <a:spcPts val="600"/>
              </a:spcAft>
            </a:pPr>
            <a:r>
              <a:rPr lang="en-US" sz="2800" dirty="0" smtClean="0"/>
              <a:t>Self-directed social 30% </a:t>
            </a:r>
            <a:r>
              <a:rPr lang="en-US" sz="2700" dirty="0" smtClean="0">
                <a:solidFill>
                  <a:schemeClr val="tx2"/>
                </a:solidFill>
              </a:rPr>
              <a:t>School clubs, friends, screen time</a:t>
            </a:r>
            <a:r>
              <a:rPr lang="en-US" sz="2800" dirty="0" smtClean="0"/>
              <a:t/>
            </a:r>
            <a:br>
              <a:rPr lang="en-US" sz="2800" dirty="0" smtClean="0"/>
            </a:br>
            <a:r>
              <a:rPr lang="en-US" sz="2800" dirty="0" smtClean="0"/>
              <a:t>Hobbies 26% </a:t>
            </a:r>
            <a:r>
              <a:rPr lang="en-US" sz="2700" dirty="0" smtClean="0">
                <a:solidFill>
                  <a:schemeClr val="tx2"/>
                </a:solidFill>
              </a:rPr>
              <a:t>Sport, music, other clubs, no childcare </a:t>
            </a:r>
          </a:p>
          <a:p>
            <a:pPr>
              <a:spcAft>
                <a:spcPts val="600"/>
              </a:spcAft>
            </a:pPr>
            <a:r>
              <a:rPr lang="en-US" sz="2800" dirty="0" smtClean="0"/>
              <a:t>Granny &amp; Sport 19% </a:t>
            </a:r>
            <a:r>
              <a:rPr lang="en-US" sz="2700" dirty="0" smtClean="0">
                <a:solidFill>
                  <a:schemeClr val="tx2"/>
                </a:solidFill>
              </a:rPr>
              <a:t>Informal childcare, sport</a:t>
            </a:r>
          </a:p>
          <a:p>
            <a:pPr>
              <a:spcAft>
                <a:spcPts val="600"/>
              </a:spcAft>
            </a:pPr>
            <a:r>
              <a:rPr lang="en-US" sz="2800" dirty="0" smtClean="0"/>
              <a:t>Extra instruction 14% </a:t>
            </a:r>
            <a:r>
              <a:rPr lang="en-US" sz="2700" dirty="0" smtClean="0">
                <a:solidFill>
                  <a:schemeClr val="tx2"/>
                </a:solidFill>
              </a:rPr>
              <a:t>Religious activity, tuition</a:t>
            </a:r>
          </a:p>
          <a:p>
            <a:pPr>
              <a:spcAft>
                <a:spcPts val="600"/>
              </a:spcAft>
            </a:pPr>
            <a:r>
              <a:rPr lang="en-US" sz="2800" dirty="0" smtClean="0"/>
              <a:t>Extended school day 8% </a:t>
            </a:r>
            <a:r>
              <a:rPr lang="en-US" sz="2700" dirty="0" smtClean="0">
                <a:solidFill>
                  <a:schemeClr val="tx2"/>
                </a:solidFill>
              </a:rPr>
              <a:t>School clubs for childcare, sport</a:t>
            </a:r>
          </a:p>
          <a:p>
            <a:pPr>
              <a:spcAft>
                <a:spcPts val="600"/>
              </a:spcAft>
            </a:pPr>
            <a:r>
              <a:rPr lang="en-US" sz="2800" dirty="0" smtClean="0"/>
              <a:t>Busy &amp; highly structured 5% </a:t>
            </a:r>
            <a:r>
              <a:rPr lang="en-US" sz="2700" dirty="0" smtClean="0">
                <a:solidFill>
                  <a:schemeClr val="tx2"/>
                </a:solidFill>
              </a:rPr>
              <a:t>Childcare</a:t>
            </a:r>
            <a:r>
              <a:rPr lang="en-US" sz="2700" dirty="0">
                <a:solidFill>
                  <a:schemeClr val="tx2"/>
                </a:solidFill>
              </a:rPr>
              <a:t>, </a:t>
            </a:r>
            <a:r>
              <a:rPr lang="en-US" sz="2700" dirty="0" smtClean="0">
                <a:solidFill>
                  <a:schemeClr val="tx2"/>
                </a:solidFill>
              </a:rPr>
              <a:t>tuition, music, sport</a:t>
            </a:r>
            <a:endParaRPr lang="en-US" sz="2700" dirty="0">
              <a:solidFill>
                <a:schemeClr val="tx2"/>
              </a:solidFill>
            </a:endParaRPr>
          </a:p>
          <a:p>
            <a:pPr>
              <a:spcAft>
                <a:spcPts val="600"/>
              </a:spcAft>
            </a:pPr>
            <a:endParaRPr lang="en-GB"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376149" y="323657"/>
            <a:ext cx="6850151" cy="1187644"/>
          </a:xfrm>
          <a:solidFill>
            <a:schemeClr val="bg1"/>
          </a:solidFill>
        </p:spPr>
        <p:txBody>
          <a:bodyPr/>
          <a:lstStyle/>
          <a:p>
            <a:r>
              <a:rPr lang="en-GB" dirty="0" smtClean="0"/>
              <a:t>Typology of activities in MCS </a:t>
            </a:r>
            <a:br>
              <a:rPr lang="en-GB" dirty="0" smtClean="0"/>
            </a:br>
            <a:r>
              <a:rPr lang="en-GB" dirty="0" smtClean="0"/>
              <a:t>and KS2 attainment</a:t>
            </a:r>
            <a:endParaRPr lang="en-GB" dirty="0"/>
          </a:p>
        </p:txBody>
      </p:sp>
      <p:sp>
        <p:nvSpPr>
          <p:cNvPr id="6" name="TextBox 5"/>
          <p:cNvSpPr txBox="1"/>
          <p:nvPr/>
        </p:nvSpPr>
        <p:spPr>
          <a:xfrm>
            <a:off x="465535" y="6334780"/>
            <a:ext cx="7027795" cy="523220"/>
          </a:xfrm>
          <a:prstGeom prst="rect">
            <a:avLst/>
          </a:prstGeom>
          <a:noFill/>
        </p:spPr>
        <p:txBody>
          <a:bodyPr wrap="square" rtlCol="0">
            <a:spAutoFit/>
          </a:bodyPr>
          <a:lstStyle/>
          <a:p>
            <a:r>
              <a:rPr lang="en-GB" sz="1400" dirty="0" smtClean="0"/>
              <a:t>Smallest n=297 (Busy &amp; highly structured)</a:t>
            </a:r>
          </a:p>
          <a:p>
            <a:r>
              <a:rPr lang="en-GB" sz="1400" dirty="0" smtClean="0"/>
              <a:t>For more detail on the typology see </a:t>
            </a:r>
            <a:r>
              <a:rPr lang="en-GB" sz="1400" b="1" u="sng" dirty="0" smtClean="0">
                <a:solidFill>
                  <a:schemeClr val="tx2"/>
                </a:solidFill>
              </a:rPr>
              <a:t>natcen.ac.uk/media/563160/out of school-resbr2.pdf   </a:t>
            </a:r>
            <a:endParaRPr lang="en-GB" sz="1400" b="1" u="sng" dirty="0">
              <a:solidFill>
                <a:schemeClr val="tx2"/>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65535" y="1398584"/>
            <a:ext cx="7376073" cy="4710113"/>
          </a:xfrm>
          <a:prstGeom prst="rect">
            <a:avLst/>
          </a:prstGeom>
          <a:solidFill>
            <a:schemeClr val="bg1"/>
          </a:solidFill>
          <a:ln>
            <a:noFill/>
          </a:ln>
          <a:effectLst/>
        </p:spPr>
      </p:pic>
    </p:spTree>
    <p:extLst>
      <p:ext uri="{BB962C8B-B14F-4D97-AF65-F5344CB8AC3E}">
        <p14:creationId xmlns:p14="http://schemas.microsoft.com/office/powerpoint/2010/main" xmlns="" val="32905134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1677</TotalTime>
  <Words>1657</Words>
  <Application>Microsoft Office PowerPoint</Application>
  <PresentationFormat>On-screen Show (4:3)</PresentationFormat>
  <Paragraphs>130</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Out of School Activities and the Education Gap</vt:lpstr>
      <vt:lpstr>Slide 2</vt:lpstr>
      <vt:lpstr>Hypothesis</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Newcastle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Liz Todd</dc:creator>
  <cp:lastModifiedBy>single</cp:lastModifiedBy>
  <cp:revision>177</cp:revision>
  <cp:lastPrinted>2015-09-03T15:17:56Z</cp:lastPrinted>
  <dcterms:created xsi:type="dcterms:W3CDTF">2015-07-16T12:17:40Z</dcterms:created>
  <dcterms:modified xsi:type="dcterms:W3CDTF">2015-09-05T10:52:50Z</dcterms:modified>
</cp:coreProperties>
</file>