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mov" ContentType="video/unknown"/>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gif" ContentType="image/gif"/>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3004800" cy="9753600"/>
  <p:notesSz cx="6858000" cy="9144000"/>
  <p:defaultTextStyle>
    <a:lvl1pPr defTabSz="457200">
      <a:defRPr sz="1200">
        <a:latin typeface="Helvetica"/>
        <a:ea typeface="Helvetica"/>
        <a:cs typeface="Helvetica"/>
        <a:sym typeface="Helvetica"/>
      </a:defRPr>
    </a:lvl1pPr>
    <a:lvl2pPr indent="228600" defTabSz="457200">
      <a:defRPr sz="1200">
        <a:latin typeface="Helvetica"/>
        <a:ea typeface="Helvetica"/>
        <a:cs typeface="Helvetica"/>
        <a:sym typeface="Helvetica"/>
      </a:defRPr>
    </a:lvl2pPr>
    <a:lvl3pPr indent="457200" defTabSz="457200">
      <a:defRPr sz="1200">
        <a:latin typeface="Helvetica"/>
        <a:ea typeface="Helvetica"/>
        <a:cs typeface="Helvetica"/>
        <a:sym typeface="Helvetica"/>
      </a:defRPr>
    </a:lvl3pPr>
    <a:lvl4pPr indent="685800" defTabSz="457200">
      <a:defRPr sz="1200">
        <a:latin typeface="Helvetica"/>
        <a:ea typeface="Helvetica"/>
        <a:cs typeface="Helvetica"/>
        <a:sym typeface="Helvetica"/>
      </a:defRPr>
    </a:lvl4pPr>
    <a:lvl5pPr indent="914400" defTabSz="457200">
      <a:defRPr sz="1200">
        <a:latin typeface="Helvetica"/>
        <a:ea typeface="Helvetica"/>
        <a:cs typeface="Helvetica"/>
        <a:sym typeface="Helvetica"/>
      </a:defRPr>
    </a:lvl5pPr>
    <a:lvl6pPr indent="1143000" defTabSz="457200">
      <a:defRPr sz="1200">
        <a:latin typeface="Helvetica"/>
        <a:ea typeface="Helvetica"/>
        <a:cs typeface="Helvetica"/>
        <a:sym typeface="Helvetica"/>
      </a:defRPr>
    </a:lvl6pPr>
    <a:lvl7pPr indent="1371600" defTabSz="457200">
      <a:defRPr sz="1200">
        <a:latin typeface="Helvetica"/>
        <a:ea typeface="Helvetica"/>
        <a:cs typeface="Helvetica"/>
        <a:sym typeface="Helvetica"/>
      </a:defRPr>
    </a:lvl7pPr>
    <a:lvl8pPr indent="1600200" defTabSz="457200">
      <a:defRPr sz="1200">
        <a:latin typeface="Helvetica"/>
        <a:ea typeface="Helvetica"/>
        <a:cs typeface="Helvetica"/>
        <a:sym typeface="Helvetica"/>
      </a:defRPr>
    </a:lvl8pPr>
    <a:lvl9pPr indent="1828800" defTabSz="457200">
      <a:defRPr sz="1200">
        <a:latin typeface="Helvetica"/>
        <a:ea typeface="Helvetica"/>
        <a:cs typeface="Helvetica"/>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D51ADE6A-740E-44AE-83CC-AE7238B6C88D}"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4A9BC294-FFE2-49D5-8D69-9E1BD2C41BD5}" styleName="">
    <a:tblBg/>
    <a:wholeTbl>
      <a:tcTxStyle b="off"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Arial"/>
          <a:ea typeface="Arial"/>
          <a:cs typeface="Arial"/>
        </a:font>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BBFC77FB-9ED0-4EC9-95AA-A1379042E648}"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3DC5C2F9-1CAC-4260-A1DD-9FCDBB877499}" styleName="">
    <a:tblBg/>
    <a:wholeTbl>
      <a:tcTxStyle b="off" i="off">
        <a:font>
          <a:latin typeface="Arial"/>
          <a:ea typeface="Arial"/>
          <a:cs typeface="Arial"/>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Arial"/>
          <a:ea typeface="Arial"/>
          <a:cs typeface="Arial"/>
        </a:font>
        <a:srgbClr val="FFFFFF"/>
      </a:tcTxStyle>
      <a:tcStyle>
        <a:tcBdr>
          <a:left>
            <a:ln w="28575"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Col>
    <a:lastRow>
      <a:tcTxStyle b="off" i="off">
        <a:font>
          <a:latin typeface="Arial"/>
          <a:ea typeface="Arial"/>
          <a:cs typeface="Arial"/>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28575"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lastRow>
    <a:firstRow>
      <a:tcTxStyle b="off" i="off">
        <a:font>
          <a:latin typeface="Arial"/>
          <a:ea typeface="Arial"/>
          <a:cs typeface="Arial"/>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8575"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234" y="-102"/>
      </p:cViewPr>
      <p:guideLst>
        <p:guide orient="horz" pos="3072"/>
        <p:guide pos="409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hape 3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5" name="Shape 35"/>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xmlns="" val="664910651"/>
      </p:ext>
    </p:extLst>
  </p:cSld>
  <p:clrMap bg1="lt1" tx1="dk1" bg2="lt2" tx2="dk2" accent1="accent1" accent2="accent2" accent3="accent3" accent4="accent4" accent5="accent5" accent6="accent6" hlink="hlink" folHlink="folHlink"/>
  <p:notesStyle>
    <a:lvl1pPr defTabSz="825500">
      <a:defRPr sz="2200">
        <a:latin typeface="Lucida Grande"/>
        <a:ea typeface="Lucida Grande"/>
        <a:cs typeface="Lucida Grande"/>
        <a:sym typeface="Lucida Grande"/>
      </a:defRPr>
    </a:lvl1pPr>
    <a:lvl2pPr indent="228600" defTabSz="825500">
      <a:defRPr sz="2200">
        <a:latin typeface="Lucida Grande"/>
        <a:ea typeface="Lucida Grande"/>
        <a:cs typeface="Lucida Grande"/>
        <a:sym typeface="Lucida Grande"/>
      </a:defRPr>
    </a:lvl2pPr>
    <a:lvl3pPr indent="457200" defTabSz="825500">
      <a:defRPr sz="2200">
        <a:latin typeface="Lucida Grande"/>
        <a:ea typeface="Lucida Grande"/>
        <a:cs typeface="Lucida Grande"/>
        <a:sym typeface="Lucida Grande"/>
      </a:defRPr>
    </a:lvl3pPr>
    <a:lvl4pPr indent="685800" defTabSz="825500">
      <a:defRPr sz="2200">
        <a:latin typeface="Lucida Grande"/>
        <a:ea typeface="Lucida Grande"/>
        <a:cs typeface="Lucida Grande"/>
        <a:sym typeface="Lucida Grande"/>
      </a:defRPr>
    </a:lvl4pPr>
    <a:lvl5pPr indent="914400" defTabSz="825500">
      <a:defRPr sz="2200">
        <a:latin typeface="Lucida Grande"/>
        <a:ea typeface="Lucida Grande"/>
        <a:cs typeface="Lucida Grande"/>
        <a:sym typeface="Lucida Grande"/>
      </a:defRPr>
    </a:lvl5pPr>
    <a:lvl6pPr indent="1143000" defTabSz="825500">
      <a:defRPr sz="2200">
        <a:latin typeface="Lucida Grande"/>
        <a:ea typeface="Lucida Grande"/>
        <a:cs typeface="Lucida Grande"/>
        <a:sym typeface="Lucida Grande"/>
      </a:defRPr>
    </a:lvl6pPr>
    <a:lvl7pPr indent="1371600" defTabSz="825500">
      <a:defRPr sz="2200">
        <a:latin typeface="Lucida Grande"/>
        <a:ea typeface="Lucida Grande"/>
        <a:cs typeface="Lucida Grande"/>
        <a:sym typeface="Lucida Grande"/>
      </a:defRPr>
    </a:lvl7pPr>
    <a:lvl8pPr indent="1600200" defTabSz="825500">
      <a:defRPr sz="2200">
        <a:latin typeface="Lucida Grande"/>
        <a:ea typeface="Lucida Grande"/>
        <a:cs typeface="Lucida Grande"/>
        <a:sym typeface="Lucida Grande"/>
      </a:defRPr>
    </a:lvl8pPr>
    <a:lvl9pPr indent="1828800" defTabSz="82550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aa.org/sites/default/files/pdf/QL/pgs75_89.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a:spLocks noGrp="1" noRot="1" noChangeAspect="1"/>
          </p:cNvSpPr>
          <p:nvPr>
            <p:ph type="sldImg"/>
          </p:nvPr>
        </p:nvSpPr>
        <p:spPr>
          <a:prstGeom prst="rect">
            <a:avLst/>
          </a:prstGeom>
        </p:spPr>
        <p:txBody>
          <a:bodyPr/>
          <a:lstStyle/>
          <a:p>
            <a:pPr lvl="0"/>
            <a:endParaRPr/>
          </a:p>
        </p:txBody>
      </p:sp>
      <p:sp>
        <p:nvSpPr>
          <p:cNvPr id="53" name="Shape 53"/>
          <p:cNvSpPr>
            <a:spLocks noGrp="1"/>
          </p:cNvSpPr>
          <p:nvPr>
            <p:ph type="body" sz="quarter" idx="1"/>
          </p:nvPr>
        </p:nvSpPr>
        <p:spPr>
          <a:prstGeom prst="rect">
            <a:avLst/>
          </a:prstGeom>
        </p:spPr>
        <p:txBody>
          <a:bodyPr/>
          <a:lstStyle/>
          <a:p>
            <a:pPr lvl="0" defTabSz="647700">
              <a:defRPr sz="1800"/>
            </a:pPr>
            <a:r>
              <a:rPr sz="1600">
                <a:latin typeface="Helvetica"/>
                <a:ea typeface="Helvetica"/>
                <a:cs typeface="Helvetica"/>
                <a:sym typeface="Helvetica"/>
              </a:rPr>
              <a:t>Schoenfeld, A.H 1985 Mathematical Problem solving, Orlando, Fl. Academic</a:t>
            </a:r>
          </a:p>
          <a:p>
            <a:pPr lvl="0" defTabSz="647700">
              <a:defRPr sz="1800"/>
            </a:pPr>
            <a:endParaRPr sz="1600">
              <a:latin typeface="Helvetica"/>
              <a:ea typeface="Helvetica"/>
              <a:cs typeface="Helvetica"/>
              <a:sym typeface="Helvetica"/>
            </a:endParaRPr>
          </a:p>
          <a:p>
            <a:pPr lvl="0" defTabSz="647700">
              <a:defRPr sz="1800"/>
            </a:pPr>
            <a:r>
              <a:rPr sz="1600">
                <a:latin typeface="Helvetica"/>
                <a:ea typeface="Helvetica"/>
                <a:cs typeface="Helvetica"/>
                <a:sym typeface="Helvetica"/>
              </a:rPr>
              <a:t>249 The ability to solve problems is at the heart of mathematics. Mathematics is only 'useful' to the extent to which it can be applied to a particular situation and it is the ability to apply mathematics to a variety of situations to which we give the name 'problem solving'. However, the solution of a mathematical problem cannot begin until the problem has been translated into the appropriate mathematical terms. This first and essential step presents very great difficulties to many pupils - a fact which is often too little appreciated. At each stage of the mathematics course the teacher needs to help pupils to understand how to apply the concepts and skills which are being learned and how to make use of them to solve problems. 249 The ability to solve problems is at the heart of mathematics. Mathematics is only 'useful' to the extent to which it can be applied to a particular situation and it is the ability to apply mathematics to a variety of situations to which we give the name 'problem solving'. However, the solution of a mathematical problem cannot begin until the problem has been translated into the appropriate mathematical terms. This first and essential step presents very great difficulties to many pupils - a fact which is often too little appreciated. At each stage of the mathematics course the teacher needs to help pupils to understand how to apply the concepts and skills which are being learned and how to make use of them to solve problems. These problems should relate both to the application of mathematics to everyday situations within the pupils' experience, and also to situations which are unfamiliar. For many pupils this will require a great deal of discussion and oral work before even very simple problems can be tackled in written form.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noRot="1" noChangeAspect="1"/>
          </p:cNvSpPr>
          <p:nvPr>
            <p:ph type="sldImg"/>
          </p:nvPr>
        </p:nvSpPr>
        <p:spPr>
          <a:prstGeom prst="rect">
            <a:avLst/>
          </a:prstGeom>
        </p:spPr>
        <p:txBody>
          <a:bodyPr/>
          <a:lstStyle/>
          <a:p>
            <a:pPr lvl="0"/>
            <a:endParaRPr/>
          </a:p>
        </p:txBody>
      </p:sp>
      <p:sp>
        <p:nvSpPr>
          <p:cNvPr id="59" name="Shape 59"/>
          <p:cNvSpPr>
            <a:spLocks noGrp="1"/>
          </p:cNvSpPr>
          <p:nvPr>
            <p:ph type="body" sz="quarter" idx="1"/>
          </p:nvPr>
        </p:nvSpPr>
        <p:spPr>
          <a:prstGeom prst="rect">
            <a:avLst/>
          </a:prstGeom>
        </p:spPr>
        <p:txBody>
          <a:bodyPr/>
          <a:lstStyle/>
          <a:p>
            <a:pPr marL="40639" marR="40639" lvl="0" defTabSz="914400">
              <a:spcBef>
                <a:spcPts val="1200"/>
              </a:spcBef>
              <a:buClr>
                <a:srgbClr val="000000"/>
              </a:buClr>
              <a:buFont typeface="Times Roman"/>
              <a:defRPr sz="1800"/>
            </a:pPr>
            <a:r>
              <a:rPr sz="1300">
                <a:uFill>
                  <a:solidFill/>
                </a:uFill>
                <a:latin typeface="Times Roman"/>
                <a:ea typeface="Times Roman"/>
                <a:cs typeface="Times Roman"/>
                <a:sym typeface="Times Roman"/>
              </a:rPr>
              <a:t>This definition was developed by the Expert Group for Mathe- matics of the Programme for International Student Assessment (PISA)</a:t>
            </a:r>
          </a:p>
          <a:p>
            <a:pPr marL="40639" marR="40639" lvl="0" defTabSz="914400">
              <a:spcBef>
                <a:spcPts val="1200"/>
              </a:spcBef>
              <a:buClr>
                <a:srgbClr val="000000"/>
              </a:buClr>
              <a:buFont typeface="Times Roman"/>
              <a:defRPr sz="1800"/>
            </a:pPr>
            <a:endParaRPr sz="1300">
              <a:uFill>
                <a:solidFill/>
              </a:uFill>
              <a:latin typeface="Times Roman"/>
              <a:ea typeface="Times Roman"/>
              <a:cs typeface="Times Roman"/>
              <a:sym typeface="Times Roman"/>
            </a:endParaRPr>
          </a:p>
          <a:p>
            <a:pPr marL="40639" marR="40639" lvl="0" defTabSz="914400">
              <a:spcBef>
                <a:spcPts val="1200"/>
              </a:spcBef>
              <a:buClr>
                <a:srgbClr val="000000"/>
              </a:buClr>
              <a:buFont typeface="Times Roman"/>
              <a:defRPr sz="1800"/>
            </a:pPr>
            <a:r>
              <a:rPr sz="1300">
                <a:solidFill>
                  <a:srgbClr val="00A8AA"/>
                </a:solidFill>
                <a:uFill>
                  <a:solidFill>
                    <a:srgbClr val="00A8AA"/>
                  </a:solidFill>
                </a:uFill>
                <a:latin typeface="Times Roman"/>
                <a:ea typeface="Times Roman"/>
                <a:cs typeface="Times Roman"/>
                <a:sym typeface="Times Roman"/>
                <a:hlinkClick r:id="rId3"/>
              </a:rPr>
              <a:t>http://www.maa.org/sites/default/files/pdf/QL/pgs75_89.pdf</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noRot="1" noChangeAspect="1"/>
          </p:cNvSpPr>
          <p:nvPr>
            <p:ph type="sldImg"/>
          </p:nvPr>
        </p:nvSpPr>
        <p:spPr>
          <a:prstGeom prst="rect">
            <a:avLst/>
          </a:prstGeom>
        </p:spPr>
        <p:txBody>
          <a:bodyPr/>
          <a:lstStyle/>
          <a:p>
            <a:pPr lvl="0"/>
            <a:endParaRPr/>
          </a:p>
        </p:txBody>
      </p:sp>
      <p:sp>
        <p:nvSpPr>
          <p:cNvPr id="88" name="Shape 88"/>
          <p:cNvSpPr>
            <a:spLocks noGrp="1"/>
          </p:cNvSpPr>
          <p:nvPr>
            <p:ph type="body" sz="quarter" idx="1"/>
          </p:nvPr>
        </p:nvSpPr>
        <p:spPr>
          <a:prstGeom prst="rect">
            <a:avLst/>
          </a:prstGeom>
        </p:spPr>
        <p:txBody>
          <a:bodyPr/>
          <a:lstStyle/>
          <a:p>
            <a:pPr marL="40639" marR="40639" lvl="0" defTabSz="914400">
              <a:buClr>
                <a:srgbClr val="000000"/>
              </a:buClr>
              <a:buFont typeface="Arial"/>
              <a:defRPr sz="1800"/>
            </a:pPr>
            <a:r>
              <a:rPr sz="2000">
                <a:uFill>
                  <a:solidFill/>
                </a:uFill>
                <a:latin typeface="Arial"/>
                <a:ea typeface="Arial"/>
                <a:cs typeface="Arial"/>
                <a:sym typeface="Arial"/>
              </a:rPr>
              <a:t>The focus … is on active engagement in mathematics, and is intended to encompass reasoning mathematically and using mathematical concepts, procedures, facts and tools in describing, explaining and predicting phenomena. </a:t>
            </a:r>
          </a:p>
          <a:p>
            <a:pPr marL="40639" marR="40639" lvl="0" defTabSz="914400">
              <a:buClr>
                <a:srgbClr val="000000"/>
              </a:buClr>
              <a:buFont typeface="Arial"/>
              <a:defRPr sz="1800"/>
            </a:pPr>
            <a:endParaRPr sz="2000">
              <a:uFill>
                <a:solidFill/>
              </a:uFill>
              <a:latin typeface="Arial"/>
              <a:ea typeface="Arial"/>
              <a:cs typeface="Arial"/>
              <a:sym typeface="Arial"/>
            </a:endParaRPr>
          </a:p>
          <a:p>
            <a:pPr marL="40639" marR="40639" lvl="0" defTabSz="914400">
              <a:buClr>
                <a:srgbClr val="000000"/>
              </a:buClr>
              <a:buFont typeface="Arial"/>
              <a:defRPr sz="1800"/>
            </a:pPr>
            <a:r>
              <a:rPr sz="2000">
                <a:uFill>
                  <a:solidFill/>
                </a:uFill>
                <a:latin typeface="Arial"/>
                <a:ea typeface="Arial"/>
                <a:cs typeface="Arial"/>
                <a:sym typeface="Arial"/>
              </a:rPr>
              <a:t>In particular, the verbs ‘formulate,’ ‘employ,’ and ‘interpret’ point to the three processes in which students as active problem solvers will engage. Formulating situations mathematically involves identifying opportunities to apply and use mathematics – seeing that mathematics can be applied to understand or resolve a particular problem or challenge presented. it includes being able to take a situation as presented and transform it into a form amenable to mathematical treatment, providing mathematical structure and representations, identifying variables and making simplifying assumptions to help solve the problem or meet the challenge. Employing mathematics involves applying mathematical reasoning and using mathematical concepts, procedures, facts and tools to derive a mathematical solution. It includes performing calculations, manipulating algebraic expressions and equations or other mathematical models, analysing information in a mathematical manner from mathematical diagrams and graphs, developing mathematical descriptions and explanations and using mathematical tools to solve problems. Interpreting mathematics involves reflecting upon mathematical solutions or results and interpreting them in the context of a problem or challenge. It includes evaluating mathematical solutions or reasoning in relation to the context of the problem and determining whether the results are reasonable and make sense in the situation.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prstGeom prst="rect">
            <a:avLst/>
          </a:prstGeom>
        </p:spPr>
        <p:txBody>
          <a:bodyPr/>
          <a:lstStyle/>
          <a:p>
            <a:pPr lvl="0"/>
            <a:endParaRPr/>
          </a:p>
        </p:txBody>
      </p:sp>
      <p:sp>
        <p:nvSpPr>
          <p:cNvPr id="107" name="Shape 107"/>
          <p:cNvSpPr>
            <a:spLocks noGrp="1"/>
          </p:cNvSpPr>
          <p:nvPr>
            <p:ph type="body" sz="quarter" idx="1"/>
          </p:nvPr>
        </p:nvSpPr>
        <p:spPr>
          <a:prstGeom prst="rect">
            <a:avLst/>
          </a:prstGeom>
        </p:spPr>
        <p:txBody>
          <a:bodyPr/>
          <a:lstStyle/>
          <a:p>
            <a:pPr marL="57799" marR="57799" lvl="0" defTabSz="1295400">
              <a:spcBef>
                <a:spcPts val="500"/>
              </a:spcBef>
              <a:buClr>
                <a:srgbClr val="000000"/>
              </a:buClr>
              <a:buFont typeface="Arial"/>
              <a:defRPr sz="1800"/>
            </a:pPr>
            <a:r>
              <a:rPr sz="1600">
                <a:uFill>
                  <a:solidFill/>
                </a:uFill>
                <a:latin typeface="Arial"/>
                <a:ea typeface="Arial"/>
                <a:cs typeface="Arial"/>
                <a:sym typeface="Arial"/>
              </a:rPr>
              <a:t>In “YOu reckon”</a:t>
            </a:r>
          </a:p>
          <a:p>
            <a:pPr marL="57799" marR="57799" lvl="0" defTabSz="1295400">
              <a:spcBef>
                <a:spcPts val="600"/>
              </a:spcBef>
              <a:buClr>
                <a:srgbClr val="000000"/>
              </a:buClr>
              <a:buFont typeface="Verdana"/>
              <a:defRPr sz="1800"/>
            </a:pPr>
            <a:r>
              <a:rPr sz="1600">
                <a:uFill>
                  <a:solidFill/>
                </a:uFill>
                <a:latin typeface="Verdana"/>
                <a:ea typeface="Verdana"/>
                <a:cs typeface="Verdana"/>
                <a:sym typeface="Verdana"/>
              </a:rPr>
              <a:t>A bank manager says that an armed youth stole a bag containing </a:t>
            </a:r>
            <a:r>
              <a:rPr sz="1600">
                <a:uFill>
                  <a:solidFill/>
                </a:uFill>
                <a:latin typeface="ＭＳ Ｐゴシック"/>
                <a:ea typeface="ＭＳ Ｐゴシック"/>
                <a:cs typeface="ＭＳ Ｐゴシック"/>
                <a:sym typeface="ＭＳ Ｐゴシック"/>
              </a:rPr>
              <a:t>｣</a:t>
            </a:r>
            <a:r>
              <a:rPr sz="1600">
                <a:uFill>
                  <a:solidFill/>
                </a:uFill>
                <a:latin typeface="Verdana"/>
                <a:ea typeface="Verdana"/>
                <a:cs typeface="Verdana"/>
                <a:sym typeface="Verdana"/>
              </a:rPr>
              <a:t>5000 in </a:t>
            </a:r>
            <a:r>
              <a:rPr sz="1600">
                <a:uFill>
                  <a:solidFill/>
                </a:uFill>
                <a:latin typeface="ＭＳ Ｐゴシック"/>
                <a:ea typeface="ＭＳ Ｐゴシック"/>
                <a:cs typeface="ＭＳ Ｐゴシック"/>
                <a:sym typeface="ＭＳ Ｐゴシック"/>
              </a:rPr>
              <a:t>｣</a:t>
            </a:r>
            <a:r>
              <a:rPr sz="1600">
                <a:uFill>
                  <a:solidFill/>
                </a:uFill>
                <a:latin typeface="Verdana"/>
                <a:ea typeface="Verdana"/>
                <a:cs typeface="Verdana"/>
                <a:sym typeface="Verdana"/>
              </a:rPr>
              <a:t>1 coins and ran away.The insurance company are suspicious, and want you to investigate. Could the bank manager be lying?Explain your reasoning carefully! Tell the insurers exactly what information you used, and what assumptions you made.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pPr lvl="0"/>
            <a:endParaRPr/>
          </a:p>
        </p:txBody>
      </p:sp>
      <p:sp>
        <p:nvSpPr>
          <p:cNvPr id="155" name="Shape 155"/>
          <p:cNvSpPr>
            <a:spLocks noGrp="1"/>
          </p:cNvSpPr>
          <p:nvPr>
            <p:ph type="body" sz="quarter" idx="1"/>
          </p:nvPr>
        </p:nvSpPr>
        <p:spPr>
          <a:prstGeom prst="rect">
            <a:avLst/>
          </a:prstGeom>
        </p:spPr>
        <p:txBody>
          <a:bodyPr/>
          <a:lstStyle/>
          <a:p>
            <a:pPr lvl="0" defTabSz="457200">
              <a:defRPr sz="1800"/>
            </a:pP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I find it interesting that students that are weaker in maths say there’s a lot to learn, whereas those that are stronger say that there is much less to learn. The difference is that they can see interconnections.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prstGeom prst="rect">
            <a:avLst/>
          </a:prstGeom>
        </p:spPr>
        <p:txBody>
          <a:bodyPr/>
          <a:lstStyle/>
          <a:p>
            <a:pPr lvl="0"/>
            <a:endParaRPr/>
          </a:p>
        </p:txBody>
      </p:sp>
      <p:sp>
        <p:nvSpPr>
          <p:cNvPr id="169" name="Shape 169"/>
          <p:cNvSpPr>
            <a:spLocks noGrp="1"/>
          </p:cNvSpPr>
          <p:nvPr>
            <p:ph type="body" sz="quarter" idx="1"/>
          </p:nvPr>
        </p:nvSpPr>
        <p:spPr>
          <a:prstGeom prst="rect">
            <a:avLst/>
          </a:prstGeom>
        </p:spPr>
        <p:txBody>
          <a:bodyPr/>
          <a:lstStyle/>
          <a:p>
            <a:pPr lvl="2" defTabSz="457200">
              <a:defRPr sz="1800"/>
            </a:pPr>
            <a:r>
              <a:rPr sz="1200">
                <a:latin typeface="Helvetica"/>
                <a:ea typeface="Helvetica"/>
                <a:cs typeface="Helvetica"/>
                <a:sym typeface="Helvetica"/>
              </a:rPr>
              <a:t>Wales is slightly different. </a:t>
            </a:r>
          </a:p>
          <a:p>
            <a:pPr lvl="2" defTabSz="457200">
              <a:defRPr sz="1800"/>
            </a:pPr>
            <a:r>
              <a:rPr sz="1200">
                <a:latin typeface="Helvetica"/>
                <a:ea typeface="Helvetica"/>
                <a:cs typeface="Helvetica"/>
                <a:sym typeface="Helvetica"/>
              </a:rPr>
              <a:t>1. Solve mathematical problems</a:t>
            </a:r>
          </a:p>
          <a:p>
            <a:pPr lvl="2" defTabSz="457200">
              <a:defRPr sz="1800"/>
            </a:pPr>
            <a:r>
              <a:rPr sz="1200">
                <a:latin typeface="Helvetica"/>
                <a:ea typeface="Helvetica"/>
                <a:cs typeface="Helvetica"/>
                <a:sym typeface="Helvetica"/>
              </a:rPr>
              <a:t>2. Communicate mathematically</a:t>
            </a:r>
          </a:p>
          <a:p>
            <a:pPr lvl="2" defTabSz="457200">
              <a:defRPr sz="1800"/>
            </a:pPr>
            <a:r>
              <a:rPr sz="1200">
                <a:latin typeface="Helvetica"/>
                <a:ea typeface="Helvetica"/>
                <a:cs typeface="Helvetica"/>
                <a:sym typeface="Helvetica"/>
              </a:rPr>
              <a:t>3. Reason mathematically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prstGeom prst="rect">
            <a:avLst/>
          </a:prstGeom>
        </p:spPr>
        <p:txBody>
          <a:bodyPr/>
          <a:lstStyle/>
          <a:p>
            <a:pPr lvl="0"/>
            <a:endParaRPr/>
          </a:p>
        </p:txBody>
      </p:sp>
      <p:sp>
        <p:nvSpPr>
          <p:cNvPr id="178" name="Shape 178"/>
          <p:cNvSpPr>
            <a:spLocks noGrp="1"/>
          </p:cNvSpPr>
          <p:nvPr>
            <p:ph type="body" sz="quarter" idx="1"/>
          </p:nvPr>
        </p:nvSpPr>
        <p:spPr>
          <a:prstGeom prst="rect">
            <a:avLst/>
          </a:prstGeom>
        </p:spPr>
        <p:txBody>
          <a:bodyPr/>
          <a:lstStyle/>
          <a:p>
            <a:pPr lvl="0" defTabSz="647700">
              <a:defRPr sz="1800"/>
            </a:pPr>
            <a:r>
              <a:rPr sz="1600">
                <a:latin typeface="Helvetica"/>
                <a:ea typeface="Helvetica"/>
                <a:cs typeface="Helvetica"/>
                <a:sym typeface="Helvetica"/>
              </a:rPr>
              <a:t>Discuss student roles. </a:t>
            </a:r>
          </a:p>
          <a:p>
            <a:pPr lvl="0" defTabSz="647700">
              <a:defRPr sz="1800"/>
            </a:pPr>
            <a:r>
              <a:rPr sz="1600">
                <a:latin typeface="Helvetica"/>
                <a:ea typeface="Helvetica"/>
                <a:cs typeface="Helvetica"/>
                <a:sym typeface="Helvetica"/>
              </a:rPr>
              <a:t>Designer, Planner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prstGeom prst="rect">
            <a:avLst/>
          </a:prstGeom>
        </p:spPr>
        <p:txBody>
          <a:bodyPr/>
          <a:lstStyle/>
          <a:p>
            <a:pPr lvl="0"/>
            <a:endParaRPr/>
          </a:p>
        </p:txBody>
      </p:sp>
      <p:sp>
        <p:nvSpPr>
          <p:cNvPr id="184" name="Shape 184"/>
          <p:cNvSpPr>
            <a:spLocks noGrp="1"/>
          </p:cNvSpPr>
          <p:nvPr>
            <p:ph type="body" sz="quarter" idx="1"/>
          </p:nvPr>
        </p:nvSpPr>
        <p:spPr>
          <a:prstGeom prst="rect">
            <a:avLst/>
          </a:prstGeom>
        </p:spPr>
        <p:txBody>
          <a:bodyPr/>
          <a:lstStyle/>
          <a:p>
            <a:pPr lvl="2" defTabSz="457200">
              <a:defRPr sz="1800"/>
            </a:pPr>
            <a:r>
              <a:rPr sz="1200">
                <a:latin typeface="Helvetica"/>
                <a:ea typeface="Helvetica"/>
                <a:cs typeface="Helvetica"/>
                <a:sym typeface="Helvetica"/>
              </a:rPr>
              <a:t>“While the best teaching developed pupils’ conceptual understanding alongside their fluent recall of knowledge, and confidence in problem solving, too much teaching concentrated on the acquisition of disparate skills that enabled pupils to pass tests and examinations but did not equip them for the next stage of education, work and life. </a:t>
            </a:r>
          </a:p>
          <a:p>
            <a:pPr lvl="2" defTabSz="457200">
              <a:defRPr sz="1800"/>
            </a:pPr>
            <a:r>
              <a:rPr sz="1200">
                <a:latin typeface="Helvetica"/>
                <a:ea typeface="Helvetica"/>
                <a:cs typeface="Helvetica"/>
                <a:sym typeface="Helvetica"/>
              </a:rPr>
              <a:t>Problem-solving and investigative skills were rarely integral to learning except in the best schools where they were at the heart of learning mathematics.”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prstGeom prst="rect">
            <a:avLst/>
          </a:prstGeom>
        </p:spPr>
        <p:txBody>
          <a:bodyPr/>
          <a:lstStyle/>
          <a:p>
            <a:pPr lvl="0"/>
            <a:endParaRPr/>
          </a:p>
        </p:txBody>
      </p:sp>
      <p:sp>
        <p:nvSpPr>
          <p:cNvPr id="205" name="Shape 205"/>
          <p:cNvSpPr>
            <a:spLocks noGrp="1"/>
          </p:cNvSpPr>
          <p:nvPr>
            <p:ph type="body" sz="quarter" idx="1"/>
          </p:nvPr>
        </p:nvSpPr>
        <p:spPr>
          <a:prstGeom prst="rect">
            <a:avLst/>
          </a:prstGeom>
        </p:spPr>
        <p:txBody>
          <a:bodyPr/>
          <a:lstStyle/>
          <a:p>
            <a:pPr lvl="0" defTabSz="457200">
              <a:defRPr sz="1800"/>
            </a:pPr>
            <a:r>
              <a:rPr sz="1200">
                <a:latin typeface="Helvetica"/>
                <a:ea typeface="Helvetica"/>
                <a:cs typeface="Helvetica"/>
                <a:sym typeface="Helvetica"/>
              </a:rPr>
              <a:t>This Nuffield funded project seeks proof-of-concept of new and sustainable models of partnerships that support professional learning in secondary school mathematics with the involvement of Higher Education. The focus is on improving students’ problem-solving capabilities in mathematics.</a:t>
            </a:r>
            <a:br>
              <a:rPr sz="1200">
                <a:latin typeface="Helvetica"/>
                <a:ea typeface="Helvetica"/>
                <a:cs typeface="Helvetica"/>
                <a:sym typeface="Helvetica"/>
              </a:rPr>
            </a:br>
            <a:r>
              <a:rPr sz="1200">
                <a:latin typeface="Helvetica"/>
                <a:ea typeface="Helvetica"/>
                <a:cs typeface="Helvetica"/>
                <a:sym typeface="Helvetica"/>
              </a:rPr>
              <a:t/>
            </a:r>
            <a:br>
              <a:rPr sz="1200">
                <a:latin typeface="Helvetica"/>
                <a:ea typeface="Helvetica"/>
                <a:cs typeface="Helvetica"/>
                <a:sym typeface="Helvetica"/>
              </a:rPr>
            </a:br>
            <a:r>
              <a:rPr sz="1200">
                <a:latin typeface="Helvetica"/>
                <a:ea typeface="Helvetica"/>
                <a:cs typeface="Helvetica"/>
                <a:sym typeface="Helvetica"/>
              </a:rPr>
              <a:t>The project will build on the outcomes of Bowland Maths funded pilot that explored the use of Japanese lesson study principles to consider the teaching of mathematical problem solving.</a:t>
            </a:r>
            <a:br>
              <a:rPr sz="1200">
                <a:latin typeface="Helvetica"/>
                <a:ea typeface="Helvetica"/>
                <a:cs typeface="Helvetica"/>
                <a:sym typeface="Helvetica"/>
              </a:rPr>
            </a:br>
            <a:r>
              <a:rPr sz="1200">
                <a:latin typeface="Helvetica"/>
                <a:ea typeface="Helvetica"/>
                <a:cs typeface="Helvetica"/>
                <a:sym typeface="Helvetica"/>
              </a:rPr>
              <a:t/>
            </a:r>
            <a:br>
              <a:rPr sz="1200">
                <a:latin typeface="Helvetica"/>
                <a:ea typeface="Helvetica"/>
                <a:cs typeface="Helvetica"/>
                <a:sym typeface="Helvetica"/>
              </a:rPr>
            </a:br>
            <a:r>
              <a:rPr sz="1200">
                <a:latin typeface="Helvetica"/>
                <a:ea typeface="Helvetica"/>
                <a:cs typeface="Helvetica"/>
                <a:sym typeface="Helvetica"/>
              </a:rPr>
              <a:t>Research: the project will address the following questions:</a:t>
            </a:r>
            <a:br>
              <a:rPr sz="1200">
                <a:latin typeface="Helvetica"/>
                <a:ea typeface="Helvetica"/>
                <a:cs typeface="Helvetica"/>
                <a:sym typeface="Helvetica"/>
              </a:rPr>
            </a:b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1. How can models of professional learning for secondary school teachers, based on lesson study, be developed and sustained within current and changing systems and structures of school governance and funding mechanisms?</a:t>
            </a:r>
          </a:p>
          <a:p>
            <a:pPr lvl="0" defTabSz="457200">
              <a:defRPr sz="1800"/>
            </a:pPr>
            <a:r>
              <a:rPr sz="1200">
                <a:latin typeface="Helvetica"/>
                <a:ea typeface="Helvetica"/>
                <a:cs typeface="Helvetica"/>
                <a:sym typeface="Helvetica"/>
              </a:rPr>
              <a:t/>
            </a:r>
            <a:br>
              <a:rPr sz="1200">
                <a:latin typeface="Helvetica"/>
                <a:ea typeface="Helvetica"/>
                <a:cs typeface="Helvetica"/>
                <a:sym typeface="Helvetica"/>
              </a:rPr>
            </a:br>
            <a:r>
              <a:rPr sz="1200">
                <a:latin typeface="Helvetica"/>
                <a:ea typeface="Helvetica"/>
                <a:cs typeface="Helvetica"/>
                <a:sym typeface="Helvetica"/>
              </a:rPr>
              <a:t>2. What supporting tools would help collaborative partnerships to implement lesson study for mathematical problem solving in effective ways that are both sustainable and scalable?</a:t>
            </a:r>
          </a:p>
          <a:p>
            <a:pPr lvl="0" defTabSz="457200">
              <a:defRPr sz="1800"/>
            </a:pP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Development: the project will build and develop, through formative, iterative cycles of design and improvement:</a:t>
            </a:r>
            <a:br>
              <a:rPr sz="1200">
                <a:latin typeface="Helvetica"/>
                <a:ea typeface="Helvetica"/>
                <a:cs typeface="Helvetica"/>
                <a:sym typeface="Helvetica"/>
              </a:rPr>
            </a:br>
            <a:r>
              <a:rPr sz="1200">
                <a:latin typeface="Helvetica"/>
                <a:ea typeface="Helvetica"/>
                <a:cs typeface="Helvetica"/>
                <a:sym typeface="Helvetica"/>
              </a:rPr>
              <a:t/>
            </a:r>
            <a:br>
              <a:rPr sz="1200">
                <a:latin typeface="Helvetica"/>
                <a:ea typeface="Helvetica"/>
                <a:cs typeface="Helvetica"/>
                <a:sym typeface="Helvetica"/>
              </a:rPr>
            </a:br>
            <a:r>
              <a:rPr sz="1200">
                <a:latin typeface="Helvetica"/>
                <a:ea typeface="Helvetica"/>
                <a:cs typeface="Helvetica"/>
                <a:sym typeface="Helvetica"/>
              </a:rPr>
              <a:t>• new lesson study partnerships that exemplify a range of different effective models of operation;</a:t>
            </a:r>
            <a:br>
              <a:rPr sz="1200">
                <a:latin typeface="Helvetica"/>
                <a:ea typeface="Helvetica"/>
                <a:cs typeface="Helvetica"/>
                <a:sym typeface="Helvetica"/>
              </a:rPr>
            </a:br>
            <a:r>
              <a:rPr sz="1200">
                <a:latin typeface="Helvetica"/>
                <a:ea typeface="Helvetica"/>
                <a:cs typeface="Helvetica"/>
                <a:sym typeface="Helvetica"/>
              </a:rPr>
              <a:t>• a core network of expertise ready to support emerging new partnerships;</a:t>
            </a:r>
            <a:br>
              <a:rPr sz="1200">
                <a:latin typeface="Helvetica"/>
                <a:ea typeface="Helvetica"/>
                <a:cs typeface="Helvetica"/>
                <a:sym typeface="Helvetica"/>
              </a:rPr>
            </a:br>
            <a:r>
              <a:rPr sz="1200">
                <a:latin typeface="Helvetica"/>
                <a:ea typeface="Helvetica"/>
                <a:cs typeface="Helvetica"/>
                <a:sym typeface="Helvetica"/>
              </a:rPr>
              <a:t>• a toolkit of resources that will support: (i) the key players in initiating, organising and sustaining professional learning communities (ii) participants in lesson study.</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Master #2">
    <p:bg>
      <p:bgPr>
        <a:solidFill>
          <a:srgbClr val="123462"/>
        </a:solidFill>
        <a:effectLst/>
      </p:bgPr>
    </p:bg>
    <p:spTree>
      <p:nvGrpSpPr>
        <p:cNvPr id="1" name=""/>
        <p:cNvGrpSpPr/>
        <p:nvPr/>
      </p:nvGrpSpPr>
      <p:grpSpPr>
        <a:xfrm>
          <a:off x="0" y="0"/>
          <a:ext cx="0" cy="0"/>
          <a:chOff x="0" y="0"/>
          <a:chExt cx="0" cy="0"/>
        </a:xfrm>
      </p:grpSpPr>
      <p:pic>
        <p:nvPicPr>
          <p:cNvPr id="6" name="Bar_header_Blue.jpg"/>
          <p:cNvPicPr/>
          <p:nvPr/>
        </p:nvPicPr>
        <p:blipFill>
          <a:blip r:embed="rId2" cstate="print">
            <a:extLst/>
          </a:blip>
          <a:stretch>
            <a:fillRect/>
          </a:stretch>
        </p:blipFill>
        <p:spPr>
          <a:xfrm>
            <a:off x="-12700" y="0"/>
            <a:ext cx="13042900" cy="1422401"/>
          </a:xfrm>
          <a:prstGeom prst="rect">
            <a:avLst/>
          </a:prstGeom>
          <a:ln w="12700">
            <a:miter lim="400000"/>
          </a:ln>
        </p:spPr>
      </p:pic>
      <p:sp>
        <p:nvSpPr>
          <p:cNvPr id="7" name="Shape 7"/>
          <p:cNvSpPr>
            <a:spLocks noGrp="1"/>
          </p:cNvSpPr>
          <p:nvPr>
            <p:ph type="body" idx="1"/>
          </p:nvPr>
        </p:nvSpPr>
        <p:spPr>
          <a:xfrm>
            <a:off x="647700" y="4267200"/>
            <a:ext cx="11709400" cy="4178300"/>
          </a:xfrm>
          <a:prstGeom prst="rect">
            <a:avLst/>
          </a:prstGeom>
        </p:spPr>
        <p:txBody>
          <a:bodyPr/>
          <a:lstStyle>
            <a:lvl1pPr marL="0" indent="0" algn="ctr">
              <a:buClrTx/>
              <a:buSzTx/>
              <a:buNone/>
              <a:defRPr b="1">
                <a:solidFill>
                  <a:srgbClr val="FFFFFF"/>
                </a:solidFill>
                <a:uFill>
                  <a:solidFill>
                    <a:srgbClr val="FFFFFF"/>
                  </a:solidFill>
                </a:uFill>
              </a:defRPr>
            </a:lvl1pPr>
            <a:lvl2pPr marL="0" indent="0" algn="ctr">
              <a:spcBef>
                <a:spcPts val="1000"/>
              </a:spcBef>
              <a:buClrTx/>
              <a:buSzTx/>
              <a:buNone/>
              <a:defRPr sz="3800">
                <a:solidFill>
                  <a:srgbClr val="FFFFFF"/>
                </a:solidFill>
                <a:uFill>
                  <a:solidFill>
                    <a:srgbClr val="FFFFFF"/>
                  </a:solidFill>
                </a:uFill>
              </a:defRPr>
            </a:lvl2pPr>
            <a:lvl3pPr marL="0" indent="0" algn="ctr">
              <a:spcBef>
                <a:spcPts val="800"/>
              </a:spcBef>
              <a:buClrTx/>
              <a:buSzTx/>
              <a:buNone/>
              <a:defRPr sz="3400">
                <a:solidFill>
                  <a:srgbClr val="FFFFFF"/>
                </a:solidFill>
                <a:uFill>
                  <a:solidFill>
                    <a:srgbClr val="FFFFFF"/>
                  </a:solidFill>
                </a:uFill>
              </a:defRPr>
            </a:lvl3pPr>
            <a:lvl4pPr marL="0" indent="0" algn="ctr">
              <a:spcBef>
                <a:spcPts val="600"/>
              </a:spcBef>
              <a:buClrTx/>
              <a:buSzTx/>
              <a:buNone/>
              <a:defRPr sz="2800">
                <a:solidFill>
                  <a:srgbClr val="FFFFFF"/>
                </a:solidFill>
                <a:uFill>
                  <a:solidFill>
                    <a:srgbClr val="FFFFFF"/>
                  </a:solidFill>
                </a:uFill>
              </a:defRPr>
            </a:lvl4pPr>
            <a:lvl5pPr marL="0" indent="0" algn="ctr">
              <a:spcBef>
                <a:spcPts val="600"/>
              </a:spcBef>
              <a:buClrTx/>
              <a:buSzTx/>
              <a:buNone/>
              <a:defRPr sz="2800">
                <a:solidFill>
                  <a:srgbClr val="FFFFFF"/>
                </a:solidFill>
                <a:uFill>
                  <a:solidFill>
                    <a:srgbClr val="FFFFFF"/>
                  </a:solidFill>
                </a:uFill>
              </a:defRPr>
            </a:lvl5pPr>
          </a:lstStyle>
          <a:p>
            <a:pPr lvl="0">
              <a:defRPr sz="1800" b="0">
                <a:solidFill>
                  <a:srgbClr val="000000"/>
                </a:solidFill>
                <a:uFillTx/>
              </a:defRPr>
            </a:pPr>
            <a:r>
              <a:rPr sz="4400" b="1">
                <a:solidFill>
                  <a:srgbClr val="FFFFFF"/>
                </a:solidFill>
                <a:uFill>
                  <a:solidFill>
                    <a:srgbClr val="FFFFFF"/>
                  </a:solidFill>
                </a:uFill>
              </a:rPr>
              <a:t>Body Level One</a:t>
            </a:r>
          </a:p>
          <a:p>
            <a:pPr lvl="1">
              <a:defRPr sz="1800">
                <a:solidFill>
                  <a:srgbClr val="000000"/>
                </a:solidFill>
                <a:uFillTx/>
              </a:defRPr>
            </a:pPr>
            <a:r>
              <a:rPr sz="3800">
                <a:solidFill>
                  <a:srgbClr val="FFFFFF"/>
                </a:solidFill>
                <a:uFill>
                  <a:solidFill>
                    <a:srgbClr val="FFFFFF"/>
                  </a:solidFill>
                </a:uFill>
              </a:rPr>
              <a:t>Body Level Two</a:t>
            </a:r>
          </a:p>
          <a:p>
            <a:pPr lvl="2">
              <a:defRPr sz="1800">
                <a:solidFill>
                  <a:srgbClr val="000000"/>
                </a:solidFill>
                <a:uFillTx/>
              </a:defRPr>
            </a:pPr>
            <a:r>
              <a:rPr sz="3400">
                <a:solidFill>
                  <a:srgbClr val="FFFFFF"/>
                </a:solidFill>
                <a:uFill>
                  <a:solidFill>
                    <a:srgbClr val="FFFFFF"/>
                  </a:solidFill>
                </a:uFill>
              </a:rPr>
              <a:t>Body Level Three</a:t>
            </a:r>
          </a:p>
          <a:p>
            <a:pPr lvl="3">
              <a:defRPr sz="1800">
                <a:solidFill>
                  <a:srgbClr val="000000"/>
                </a:solidFill>
                <a:uFillTx/>
              </a:defRPr>
            </a:pPr>
            <a:r>
              <a:rPr sz="2800">
                <a:solidFill>
                  <a:srgbClr val="FFFFFF"/>
                </a:solidFill>
                <a:uFill>
                  <a:solidFill>
                    <a:srgbClr val="FFFFFF"/>
                  </a:solidFill>
                </a:uFill>
              </a:rPr>
              <a:t>Body Level Four</a:t>
            </a:r>
          </a:p>
          <a:p>
            <a:pPr lvl="4">
              <a:defRPr sz="1800">
                <a:solidFill>
                  <a:srgbClr val="000000"/>
                </a:solidFill>
                <a:uFillTx/>
              </a:defRPr>
            </a:pPr>
            <a:r>
              <a:rPr sz="2800">
                <a:solidFill>
                  <a:srgbClr val="FFFFFF"/>
                </a:solidFill>
                <a:uFill>
                  <a:solidFill>
                    <a:srgbClr val="FFFFFF"/>
                  </a:solidFill>
                </a:uFill>
              </a:rPr>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Master #2 copy">
    <p:bg>
      <p:bgPr>
        <a:solidFill>
          <a:srgbClr val="123462"/>
        </a:solid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10" name="Shape 10"/>
          <p:cNvSpPr>
            <a:spLocks noGrp="1"/>
          </p:cNvSpPr>
          <p:nvPr>
            <p:ph type="title"/>
          </p:nvPr>
        </p:nvSpPr>
        <p:spPr>
          <a:xfrm>
            <a:off x="647700" y="173848"/>
            <a:ext cx="11709400" cy="965201"/>
          </a:xfrm>
          <a:prstGeom prst="rect">
            <a:avLst/>
          </a:prstGeom>
        </p:spPr>
        <p:txBody>
          <a:bodyPr lIns="38100" tIns="38100" rIns="38100" bIns="38100"/>
          <a:lstStyle>
            <a:lvl1pPr marL="0" marR="0" defTabSz="1295400">
              <a:defRPr>
                <a:solidFill>
                  <a:srgbClr val="123462"/>
                </a:solidFill>
                <a:uFill>
                  <a:solidFill>
                    <a:srgbClr val="123462"/>
                  </a:solidFill>
                </a:uFill>
              </a:defRPr>
            </a:lvl1pPr>
          </a:lstStyle>
          <a:p>
            <a:pPr lvl="0">
              <a:defRPr sz="1800" b="0">
                <a:solidFill>
                  <a:srgbClr val="000000"/>
                </a:solidFill>
                <a:uFillTx/>
              </a:defRPr>
            </a:pPr>
            <a:r>
              <a:rPr sz="4400" b="1">
                <a:solidFill>
                  <a:srgbClr val="123462"/>
                </a:solidFill>
                <a:uFill>
                  <a:solidFill>
                    <a:srgbClr val="123462"/>
                  </a:solidFill>
                </a:uFill>
              </a:rPr>
              <a:t>Title Text</a:t>
            </a:r>
          </a:p>
        </p:txBody>
      </p:sp>
      <p:sp>
        <p:nvSpPr>
          <p:cNvPr id="11" name="Shape 11"/>
          <p:cNvSpPr>
            <a:spLocks noGrp="1"/>
          </p:cNvSpPr>
          <p:nvPr>
            <p:ph type="body" idx="1"/>
          </p:nvPr>
        </p:nvSpPr>
        <p:spPr>
          <a:xfrm>
            <a:off x="647700" y="1193800"/>
            <a:ext cx="11709400" cy="7912101"/>
          </a:xfrm>
          <a:prstGeom prst="rect">
            <a:avLst/>
          </a:prstGeom>
        </p:spPr>
        <p:txBody>
          <a:bodyPr lIns="38100" tIns="38100" rIns="38100" bIns="38100">
            <a:normAutofit/>
          </a:bodyPr>
          <a:lstStyle>
            <a:lvl1pPr marL="0" marR="0" indent="0" defTabSz="1295400">
              <a:buClrTx/>
              <a:buSzTx/>
              <a:buNone/>
              <a:defRPr sz="4000" b="1">
                <a:solidFill>
                  <a:srgbClr val="B9262C"/>
                </a:solidFill>
                <a:uFill>
                  <a:solidFill>
                    <a:srgbClr val="B9262C"/>
                  </a:solidFill>
                </a:uFill>
              </a:defRPr>
            </a:lvl1pPr>
            <a:lvl2pPr marL="665734" marR="0" indent="-311150" defTabSz="1295400">
              <a:spcBef>
                <a:spcPts val="1000"/>
              </a:spcBef>
              <a:buClrTx/>
              <a:buFontTx/>
              <a:defRPr sz="3400"/>
            </a:lvl2pPr>
            <a:lvl3pPr marL="1181100" marR="0" indent="-304800" defTabSz="1295400">
              <a:spcBef>
                <a:spcPts val="900"/>
              </a:spcBef>
              <a:defRPr sz="3400"/>
            </a:lvl3pPr>
            <a:lvl4pPr marL="1638300" marR="0" indent="-304800" defTabSz="1295400">
              <a:spcBef>
                <a:spcPts val="700"/>
              </a:spcBef>
              <a:buChar char="–"/>
              <a:defRPr sz="2800"/>
            </a:lvl4pPr>
            <a:lvl5pPr marL="2095500" marR="0" indent="-304800" defTabSz="1295400">
              <a:spcBef>
                <a:spcPts val="700"/>
              </a:spcBef>
              <a:buClrTx/>
              <a:buFontTx/>
              <a:defRPr sz="2800"/>
            </a:lvl5pPr>
          </a:lstStyle>
          <a:p>
            <a:pPr lvl="0">
              <a:defRPr sz="1800" b="0">
                <a:solidFill>
                  <a:srgbClr val="000000"/>
                </a:solidFill>
                <a:uFillTx/>
              </a:defRPr>
            </a:pPr>
            <a:r>
              <a:rPr sz="4000" b="1">
                <a:solidFill>
                  <a:srgbClr val="B9262C"/>
                </a:solidFill>
                <a:uFill>
                  <a:solidFill>
                    <a:srgbClr val="B9262C"/>
                  </a:solidFill>
                </a:uFill>
              </a:rPr>
              <a:t>Body Level One</a:t>
            </a:r>
          </a:p>
          <a:p>
            <a:pPr lvl="1">
              <a:defRPr sz="1800">
                <a:uFillTx/>
              </a:defRPr>
            </a:pPr>
            <a:r>
              <a:rPr sz="3400">
                <a:uFill>
                  <a:solidFill/>
                </a:uFill>
              </a:rPr>
              <a:t>Body Level Two</a:t>
            </a:r>
          </a:p>
          <a:p>
            <a:pPr lvl="2">
              <a:defRPr sz="1800">
                <a:uFillTx/>
              </a:defRPr>
            </a:pPr>
            <a:r>
              <a:rPr sz="3400">
                <a:uFill>
                  <a:solidFill/>
                </a:uFill>
              </a:rPr>
              <a:t>Body Level Three</a:t>
            </a:r>
          </a:p>
          <a:p>
            <a:pPr lvl="3">
              <a:defRPr sz="1800">
                <a:uFillTx/>
              </a:defRPr>
            </a:pPr>
            <a:r>
              <a:rPr sz="2800">
                <a:uFill>
                  <a:solidFill/>
                </a:uFill>
              </a:rPr>
              <a:t>Body Level Four</a:t>
            </a:r>
          </a:p>
          <a:p>
            <a:pPr lvl="4">
              <a:defRPr sz="1800">
                <a:uFillTx/>
              </a:defRPr>
            </a:pPr>
            <a:r>
              <a:rPr sz="2800">
                <a:uFill>
                  <a:solidFill/>
                </a:uFill>
              </a:rP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2_Blank Presentation">
    <p:bg>
      <p:bgPr>
        <a:solidFill>
          <a:srgbClr val="000000"/>
        </a:solidFill>
        <a:effectLst/>
      </p:bgPr>
    </p:bg>
    <p:spTree>
      <p:nvGrpSpPr>
        <p:cNvPr id="1" name=""/>
        <p:cNvGrpSpPr/>
        <p:nvPr/>
      </p:nvGrpSpPr>
      <p:grpSpPr>
        <a:xfrm>
          <a:off x="0" y="0"/>
          <a:ext cx="0" cy="0"/>
          <a:chOff x="0" y="0"/>
          <a:chExt cx="0" cy="0"/>
        </a:xfrm>
      </p:grpSpPr>
      <p:sp>
        <p:nvSpPr>
          <p:cNvPr id="13" name="Shape 13"/>
          <p:cNvSpPr>
            <a:spLocks noGrp="1"/>
          </p:cNvSpPr>
          <p:nvPr>
            <p:ph type="title"/>
          </p:nvPr>
        </p:nvSpPr>
        <p:spPr>
          <a:xfrm>
            <a:off x="977900" y="546100"/>
            <a:ext cx="11049000" cy="2273300"/>
          </a:xfrm>
          <a:prstGeom prst="rect">
            <a:avLst/>
          </a:prstGeom>
        </p:spPr>
        <p:txBody>
          <a:bodyPr/>
          <a:lstStyle>
            <a:lvl1pPr defTabSz="1295400">
              <a:defRPr sz="6200" b="0">
                <a:solidFill>
                  <a:srgbClr val="E8EFF4"/>
                </a:solidFill>
                <a:uFill>
                  <a:solidFill>
                    <a:srgbClr val="E8EFF4"/>
                  </a:solidFill>
                </a:uFill>
                <a:latin typeface="Arial"/>
                <a:ea typeface="Arial"/>
                <a:cs typeface="Arial"/>
                <a:sym typeface="Arial"/>
              </a:defRPr>
            </a:lvl1pPr>
          </a:lstStyle>
          <a:p>
            <a:pPr lvl="0">
              <a:defRPr sz="1800">
                <a:solidFill>
                  <a:srgbClr val="000000"/>
                </a:solidFill>
                <a:uFillTx/>
              </a:defRPr>
            </a:pPr>
            <a:r>
              <a:rPr sz="6200">
                <a:solidFill>
                  <a:srgbClr val="E8EFF4"/>
                </a:solidFill>
                <a:uFill>
                  <a:solidFill>
                    <a:srgbClr val="E8EFF4"/>
                  </a:solidFill>
                </a:uFill>
              </a:rPr>
              <a:t>Title Text</a:t>
            </a:r>
          </a:p>
        </p:txBody>
      </p:sp>
      <p:sp>
        <p:nvSpPr>
          <p:cNvPr id="14" name="Shape 14"/>
          <p:cNvSpPr>
            <a:spLocks noGrp="1"/>
          </p:cNvSpPr>
          <p:nvPr>
            <p:ph type="body" idx="1"/>
          </p:nvPr>
        </p:nvSpPr>
        <p:spPr>
          <a:xfrm>
            <a:off x="977900" y="2819400"/>
            <a:ext cx="11049000" cy="6934200"/>
          </a:xfrm>
          <a:prstGeom prst="rect">
            <a:avLst/>
          </a:prstGeom>
        </p:spPr>
        <p:txBody>
          <a:bodyPr/>
          <a:lstStyle>
            <a:lvl1pPr defTabSz="1295400">
              <a:spcBef>
                <a:spcPts val="1000"/>
              </a:spcBef>
              <a:buClrTx/>
              <a:buFontTx/>
              <a:defRPr>
                <a:solidFill>
                  <a:srgbClr val="FFFFFF"/>
                </a:solidFill>
                <a:uFill>
                  <a:solidFill>
                    <a:srgbClr val="FFFFFF"/>
                  </a:solidFill>
                </a:uFill>
                <a:latin typeface="Arial"/>
                <a:ea typeface="Arial"/>
                <a:cs typeface="Arial"/>
                <a:sym typeface="Arial"/>
              </a:defRPr>
            </a:lvl1pPr>
            <a:lvl2pPr marL="783590" indent="-285750" defTabSz="1295400">
              <a:spcBef>
                <a:spcPts val="900"/>
              </a:spcBef>
              <a:buClrTx/>
              <a:buFontTx/>
              <a:buChar char="–"/>
              <a:defRPr sz="3800">
                <a:solidFill>
                  <a:srgbClr val="FFFFFF"/>
                </a:solidFill>
                <a:uFill>
                  <a:solidFill>
                    <a:srgbClr val="FFFFFF"/>
                  </a:solidFill>
                </a:uFill>
                <a:latin typeface="Arial"/>
                <a:ea typeface="Arial"/>
                <a:cs typeface="Arial"/>
                <a:sym typeface="Arial"/>
              </a:defRPr>
            </a:lvl2pPr>
            <a:lvl3pPr marL="1183639" indent="-228600" defTabSz="1295400">
              <a:spcBef>
                <a:spcPts val="700"/>
              </a:spcBef>
              <a:buClrTx/>
              <a:buFontTx/>
              <a:defRPr sz="3400">
                <a:solidFill>
                  <a:srgbClr val="FFFFFF"/>
                </a:solidFill>
                <a:uFill>
                  <a:solidFill>
                    <a:srgbClr val="FFFFFF"/>
                  </a:solidFill>
                </a:uFill>
                <a:latin typeface="Arial"/>
                <a:ea typeface="Arial"/>
                <a:cs typeface="Arial"/>
                <a:sym typeface="Arial"/>
              </a:defRPr>
            </a:lvl3pPr>
            <a:lvl4pPr marL="1640839" indent="-228600" defTabSz="1295400">
              <a:spcBef>
                <a:spcPts val="600"/>
              </a:spcBef>
              <a:buClrTx/>
              <a:buFontTx/>
              <a:buChar char="–"/>
              <a:defRPr sz="2800">
                <a:solidFill>
                  <a:srgbClr val="FFFFFF"/>
                </a:solidFill>
                <a:uFill>
                  <a:solidFill>
                    <a:srgbClr val="FFFFFF"/>
                  </a:solidFill>
                </a:uFill>
                <a:latin typeface="Arial"/>
                <a:ea typeface="Arial"/>
                <a:cs typeface="Arial"/>
                <a:sym typeface="Arial"/>
              </a:defRPr>
            </a:lvl4pPr>
            <a:lvl5pPr marL="2098039" indent="-228600" defTabSz="1295400">
              <a:spcBef>
                <a:spcPts val="600"/>
              </a:spcBef>
              <a:buClrTx/>
              <a:buFontTx/>
              <a:buChar char="»"/>
              <a:defRPr sz="2800">
                <a:solidFill>
                  <a:srgbClr val="FFFFFF"/>
                </a:solidFill>
                <a:uFill>
                  <a:solidFill>
                    <a:srgbClr val="FFFFFF"/>
                  </a:solidFill>
                </a:uFill>
                <a:latin typeface="Arial"/>
                <a:ea typeface="Arial"/>
                <a:cs typeface="Arial"/>
                <a:sym typeface="Arial"/>
              </a:defRPr>
            </a:lvl5pPr>
          </a:lstStyle>
          <a:p>
            <a:pPr lvl="0">
              <a:defRPr sz="1800">
                <a:solidFill>
                  <a:srgbClr val="000000"/>
                </a:solidFill>
                <a:uFillTx/>
              </a:defRPr>
            </a:pPr>
            <a:r>
              <a:rPr sz="4400">
                <a:solidFill>
                  <a:srgbClr val="FFFFFF"/>
                </a:solidFill>
                <a:uFill>
                  <a:solidFill>
                    <a:srgbClr val="FFFFFF"/>
                  </a:solidFill>
                </a:uFill>
              </a:rPr>
              <a:t>Body Level One</a:t>
            </a:r>
          </a:p>
          <a:p>
            <a:pPr lvl="1">
              <a:defRPr sz="1800">
                <a:solidFill>
                  <a:srgbClr val="000000"/>
                </a:solidFill>
                <a:uFillTx/>
              </a:defRPr>
            </a:pPr>
            <a:r>
              <a:rPr sz="3800">
                <a:solidFill>
                  <a:srgbClr val="FFFFFF"/>
                </a:solidFill>
                <a:uFill>
                  <a:solidFill>
                    <a:srgbClr val="FFFFFF"/>
                  </a:solidFill>
                </a:uFill>
              </a:rPr>
              <a:t>Body Level Two</a:t>
            </a:r>
          </a:p>
          <a:p>
            <a:pPr lvl="2">
              <a:defRPr sz="1800">
                <a:solidFill>
                  <a:srgbClr val="000000"/>
                </a:solidFill>
                <a:uFillTx/>
              </a:defRPr>
            </a:pPr>
            <a:r>
              <a:rPr sz="3400">
                <a:solidFill>
                  <a:srgbClr val="FFFFFF"/>
                </a:solidFill>
                <a:uFill>
                  <a:solidFill>
                    <a:srgbClr val="FFFFFF"/>
                  </a:solidFill>
                </a:uFill>
              </a:rPr>
              <a:t>Body Level Three</a:t>
            </a:r>
          </a:p>
          <a:p>
            <a:pPr lvl="3">
              <a:defRPr sz="1800">
                <a:solidFill>
                  <a:srgbClr val="000000"/>
                </a:solidFill>
                <a:uFillTx/>
              </a:defRPr>
            </a:pPr>
            <a:r>
              <a:rPr sz="2800">
                <a:solidFill>
                  <a:srgbClr val="FFFFFF"/>
                </a:solidFill>
                <a:uFill>
                  <a:solidFill>
                    <a:srgbClr val="FFFFFF"/>
                  </a:solidFill>
                </a:uFill>
              </a:rPr>
              <a:t>Body Level Four</a:t>
            </a:r>
          </a:p>
          <a:p>
            <a:pPr lvl="4">
              <a:defRPr sz="1800">
                <a:solidFill>
                  <a:srgbClr val="000000"/>
                </a:solidFill>
                <a:uFillTx/>
              </a:defRPr>
            </a:pPr>
            <a:r>
              <a:rPr sz="2800">
                <a:solidFill>
                  <a:srgbClr val="FFFFFF"/>
                </a:solidFill>
                <a:uFill>
                  <a:solidFill>
                    <a:srgbClr val="FFFFFF"/>
                  </a:solidFill>
                </a:uFill>
              </a:rPr>
              <a:t>Body Level Five</a:t>
            </a:r>
          </a:p>
        </p:txBody>
      </p:sp>
      <p:sp>
        <p:nvSpPr>
          <p:cNvPr id="15" name="Shape 15"/>
          <p:cNvSpPr>
            <a:spLocks noGrp="1"/>
          </p:cNvSpPr>
          <p:nvPr>
            <p:ph type="sldNum" sz="quarter" idx="2"/>
          </p:nvPr>
        </p:nvSpPr>
        <p:spPr>
          <a:xfrm>
            <a:off x="10501760" y="8890000"/>
            <a:ext cx="346026" cy="381000"/>
          </a:xfrm>
          <a:prstGeom prst="rect">
            <a:avLst/>
          </a:prstGeom>
        </p:spPr>
        <p:txBody>
          <a:bodyPr lIns="0" tIns="0" rIns="0" bIns="0" anchor="t"/>
          <a:lstStyle>
            <a:lvl1pPr>
              <a:defRPr sz="1800">
                <a:solidFill>
                  <a:srgbClr val="FFFFFF"/>
                </a:solidFill>
                <a:uFill>
                  <a:solidFill>
                    <a:srgbClr val="FFFFFF"/>
                  </a:solidFill>
                </a:uFill>
              </a:defRPr>
            </a:lvl1pPr>
          </a:lstStyle>
          <a:p>
            <a:pPr lvl="0"/>
            <a:fld id="{86CB4B4D-7CA3-9044-876B-883B54F8677D}" type="slidenum">
              <a:rPr/>
              <a:pPr lvl="0"/>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2009 template copy">
    <p:spTree>
      <p:nvGrpSpPr>
        <p:cNvPr id="1" name=""/>
        <p:cNvGrpSpPr/>
        <p:nvPr/>
      </p:nvGrpSpPr>
      <p:grpSpPr>
        <a:xfrm>
          <a:off x="0" y="0"/>
          <a:ext cx="0" cy="0"/>
          <a:chOff x="0" y="0"/>
          <a:chExt cx="0" cy="0"/>
        </a:xfrm>
      </p:grpSpPr>
      <p:sp>
        <p:nvSpPr>
          <p:cNvPr id="17" name="Shape 17"/>
          <p:cNvSpPr>
            <a:spLocks noGrp="1"/>
          </p:cNvSpPr>
          <p:nvPr>
            <p:ph type="title"/>
          </p:nvPr>
        </p:nvSpPr>
        <p:spPr>
          <a:prstGeom prst="rect">
            <a:avLst/>
          </a:prstGeom>
        </p:spPr>
        <p:txBody>
          <a:bodyPr/>
          <a:lstStyle/>
          <a:p>
            <a:pPr lvl="0">
              <a:defRPr sz="1800" b="0">
                <a:solidFill>
                  <a:srgbClr val="000000"/>
                </a:solidFill>
                <a:uFillTx/>
              </a:defRPr>
            </a:pPr>
            <a:r>
              <a:rPr sz="4400" b="1">
                <a:solidFill>
                  <a:srgbClr val="FF2600"/>
                </a:solidFill>
                <a:uFill>
                  <a:solidFill>
                    <a:srgbClr val="FF2600"/>
                  </a:solidFill>
                </a:uFill>
              </a:rPr>
              <a:t>Title Text</a:t>
            </a:r>
          </a:p>
        </p:txBody>
      </p:sp>
      <p:sp>
        <p:nvSpPr>
          <p:cNvPr id="18" name="Shape 18"/>
          <p:cNvSpPr>
            <a:spLocks noGrp="1"/>
          </p:cNvSpPr>
          <p:nvPr>
            <p:ph type="body" idx="1"/>
          </p:nvPr>
        </p:nvSpPr>
        <p:spPr>
          <a:prstGeom prst="rect">
            <a:avLst/>
          </a:prstGeom>
        </p:spPr>
        <p:txBody>
          <a:bodyPr/>
          <a:lstStyle>
            <a:lvl2pPr marL="783590" indent="-285750">
              <a:spcBef>
                <a:spcPts val="1000"/>
              </a:spcBef>
              <a:buChar char="–"/>
              <a:defRPr sz="3800"/>
            </a:lvl2pPr>
            <a:lvl3pPr marL="1183639" indent="-228600">
              <a:spcBef>
                <a:spcPts val="800"/>
              </a:spcBef>
              <a:defRPr sz="3400"/>
            </a:lvl3pPr>
            <a:lvl4pPr marL="1640839" indent="-228600">
              <a:spcBef>
                <a:spcPts val="600"/>
              </a:spcBef>
              <a:buChar char="–"/>
              <a:defRPr sz="2800"/>
            </a:lvl4pPr>
            <a:lvl5pPr marL="2098039" indent="-228600">
              <a:spcBef>
                <a:spcPts val="600"/>
              </a:spcBef>
              <a:buChar char="»"/>
              <a:defRPr sz="2800"/>
            </a:lvl5pPr>
          </a:lstStyle>
          <a:p>
            <a:pPr lvl="0">
              <a:defRPr sz="1800">
                <a:uFillTx/>
              </a:defRPr>
            </a:pPr>
            <a:r>
              <a:rPr sz="4400">
                <a:uFill>
                  <a:solidFill/>
                </a:uFill>
              </a:rPr>
              <a:t>Body Level One</a:t>
            </a:r>
          </a:p>
          <a:p>
            <a:pPr lvl="1">
              <a:defRPr sz="1800">
                <a:uFillTx/>
              </a:defRPr>
            </a:pPr>
            <a:r>
              <a:rPr sz="3800">
                <a:uFill>
                  <a:solidFill/>
                </a:uFill>
              </a:rPr>
              <a:t>Body Level Two</a:t>
            </a:r>
          </a:p>
          <a:p>
            <a:pPr lvl="2">
              <a:defRPr sz="1800">
                <a:uFillTx/>
              </a:defRPr>
            </a:pPr>
            <a:r>
              <a:rPr sz="3400">
                <a:uFill>
                  <a:solidFill/>
                </a:uFill>
              </a:rPr>
              <a:t>Body Level Three</a:t>
            </a:r>
          </a:p>
          <a:p>
            <a:pPr lvl="3">
              <a:defRPr sz="1800">
                <a:uFillTx/>
              </a:defRPr>
            </a:pPr>
            <a:r>
              <a:rPr sz="2800">
                <a:uFill>
                  <a:solidFill/>
                </a:uFill>
              </a:rPr>
              <a:t>Body Level Four</a:t>
            </a:r>
          </a:p>
          <a:p>
            <a:pPr lvl="4">
              <a:defRPr sz="1800">
                <a:uFillTx/>
              </a:defRPr>
            </a:pPr>
            <a:r>
              <a:rPr sz="2800">
                <a:uFill>
                  <a:solidFill/>
                </a:uFill>
              </a:rPr>
              <a:t>Body Level Five</a:t>
            </a:r>
          </a:p>
        </p:txBody>
      </p:sp>
      <p:sp>
        <p:nvSpPr>
          <p:cNvPr id="19" name="Shape 1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2009 template copy 1">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b="0">
                <a:solidFill>
                  <a:srgbClr val="000000"/>
                </a:solidFill>
                <a:uFillTx/>
              </a:defRPr>
            </a:pPr>
            <a:r>
              <a:rPr sz="4400" b="1">
                <a:solidFill>
                  <a:srgbClr val="FF2600"/>
                </a:solidFill>
                <a:uFill>
                  <a:solidFill>
                    <a:srgbClr val="FF2600"/>
                  </a:solidFill>
                </a:uFill>
              </a:rPr>
              <a:t>Title Text</a:t>
            </a:r>
          </a:p>
        </p:txBody>
      </p:sp>
      <p:sp>
        <p:nvSpPr>
          <p:cNvPr id="22" name="Shape 22"/>
          <p:cNvSpPr>
            <a:spLocks noGrp="1"/>
          </p:cNvSpPr>
          <p:nvPr>
            <p:ph type="body" idx="1"/>
          </p:nvPr>
        </p:nvSpPr>
        <p:spPr>
          <a:prstGeom prst="rect">
            <a:avLst/>
          </a:prstGeom>
        </p:spPr>
        <p:txBody>
          <a:bodyPr/>
          <a:lstStyle>
            <a:lvl2pPr marL="783590" indent="-285750">
              <a:spcBef>
                <a:spcPts val="1000"/>
              </a:spcBef>
              <a:buChar char="–"/>
              <a:defRPr sz="3800"/>
            </a:lvl2pPr>
            <a:lvl3pPr marL="1183639" indent="-228600">
              <a:spcBef>
                <a:spcPts val="800"/>
              </a:spcBef>
              <a:defRPr sz="3400"/>
            </a:lvl3pPr>
            <a:lvl4pPr marL="1640839" indent="-228600">
              <a:spcBef>
                <a:spcPts val="600"/>
              </a:spcBef>
              <a:buChar char="–"/>
              <a:defRPr sz="2800"/>
            </a:lvl4pPr>
            <a:lvl5pPr marL="2098039" indent="-228600">
              <a:spcBef>
                <a:spcPts val="600"/>
              </a:spcBef>
              <a:buChar char="»"/>
              <a:defRPr sz="2800"/>
            </a:lvl5pPr>
          </a:lstStyle>
          <a:p>
            <a:pPr lvl="0">
              <a:defRPr sz="1800">
                <a:uFillTx/>
              </a:defRPr>
            </a:pPr>
            <a:r>
              <a:rPr sz="4400">
                <a:uFill>
                  <a:solidFill/>
                </a:uFill>
              </a:rPr>
              <a:t>Body Level One</a:t>
            </a:r>
          </a:p>
          <a:p>
            <a:pPr lvl="1">
              <a:defRPr sz="1800">
                <a:uFillTx/>
              </a:defRPr>
            </a:pPr>
            <a:r>
              <a:rPr sz="3800">
                <a:uFill>
                  <a:solidFill/>
                </a:uFill>
              </a:rPr>
              <a:t>Body Level Two</a:t>
            </a:r>
          </a:p>
          <a:p>
            <a:pPr lvl="2">
              <a:defRPr sz="1800">
                <a:uFillTx/>
              </a:defRPr>
            </a:pPr>
            <a:r>
              <a:rPr sz="3400">
                <a:uFill>
                  <a:solidFill/>
                </a:uFill>
              </a:rPr>
              <a:t>Body Level Three</a:t>
            </a:r>
          </a:p>
          <a:p>
            <a:pPr lvl="3">
              <a:defRPr sz="1800">
                <a:uFillTx/>
              </a:defRPr>
            </a:pPr>
            <a:r>
              <a:rPr sz="2800">
                <a:uFill>
                  <a:solidFill/>
                </a:uFill>
              </a:rPr>
              <a:t>Body Level Four</a:t>
            </a:r>
          </a:p>
          <a:p>
            <a:pPr lvl="4">
              <a:defRPr sz="1800">
                <a:uFillTx/>
              </a:defRPr>
            </a:pPr>
            <a:r>
              <a:rPr sz="2800">
                <a:uFill>
                  <a:solidFill/>
                </a:uFill>
              </a:rPr>
              <a:t>Body Level Five</a:t>
            </a:r>
          </a:p>
        </p:txBody>
      </p:sp>
      <p:sp>
        <p:nvSpPr>
          <p:cNvPr id="23" name="Shape 2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25" name="Shape 25"/>
          <p:cNvSpPr>
            <a:spLocks noGrp="1"/>
          </p:cNvSpPr>
          <p:nvPr>
            <p:ph type="title"/>
          </p:nvPr>
        </p:nvSpPr>
        <p:spPr>
          <a:xfrm>
            <a:off x="647700" y="0"/>
            <a:ext cx="11709400" cy="1311275"/>
          </a:xfrm>
          <a:prstGeom prst="rect">
            <a:avLst/>
          </a:prstGeom>
        </p:spPr>
        <p:txBody>
          <a:bodyPr lIns="38100" tIns="38100" rIns="38100" bIns="38100"/>
          <a:lstStyle>
            <a:lvl1pPr marL="0" marR="0" defTabSz="914400">
              <a:defRPr>
                <a:solidFill>
                  <a:srgbClr val="113361"/>
                </a:solidFill>
                <a:uFill>
                  <a:solidFill>
                    <a:srgbClr val="113361"/>
                  </a:solidFill>
                </a:uFill>
              </a:defRPr>
            </a:lvl1pPr>
          </a:lstStyle>
          <a:p>
            <a:pPr lvl="0">
              <a:defRPr sz="1800" b="0">
                <a:solidFill>
                  <a:srgbClr val="000000"/>
                </a:solidFill>
                <a:uFillTx/>
              </a:defRPr>
            </a:pPr>
            <a:r>
              <a:rPr sz="4400" b="1">
                <a:solidFill>
                  <a:srgbClr val="113361"/>
                </a:solidFill>
                <a:uFill>
                  <a:solidFill>
                    <a:srgbClr val="113361"/>
                  </a:solidFill>
                </a:uFill>
              </a:rPr>
              <a:t>Title Text</a:t>
            </a:r>
          </a:p>
        </p:txBody>
      </p:sp>
      <p:sp>
        <p:nvSpPr>
          <p:cNvPr id="26" name="Shape 26"/>
          <p:cNvSpPr>
            <a:spLocks noGrp="1"/>
          </p:cNvSpPr>
          <p:nvPr>
            <p:ph type="body" idx="1"/>
          </p:nvPr>
        </p:nvSpPr>
        <p:spPr>
          <a:xfrm>
            <a:off x="647700" y="1193800"/>
            <a:ext cx="11709400" cy="8559800"/>
          </a:xfrm>
          <a:prstGeom prst="rect">
            <a:avLst/>
          </a:prstGeom>
        </p:spPr>
        <p:txBody>
          <a:bodyPr lIns="38100" tIns="38100" rIns="38100" bIns="38100"/>
          <a:lstStyle>
            <a:lvl1pPr marL="339696" marR="0" indent="-339696" defTabSz="914400">
              <a:buClrTx/>
              <a:buSzTx/>
              <a:buFontTx/>
              <a:buNone/>
              <a:defRPr sz="4000" b="1">
                <a:solidFill>
                  <a:srgbClr val="B9252B"/>
                </a:solidFill>
                <a:uFill>
                  <a:solidFill>
                    <a:srgbClr val="B9252B"/>
                  </a:solidFill>
                </a:uFill>
              </a:defRPr>
            </a:lvl1pPr>
            <a:lvl2pPr marL="622272" marR="0" indent="-306387" defTabSz="914400">
              <a:spcBef>
                <a:spcPts val="1000"/>
              </a:spcBef>
              <a:buFont typeface="Calibri"/>
              <a:defRPr sz="3400"/>
            </a:lvl2pPr>
            <a:lvl3pPr marL="1138209" marR="0" indent="-300037" defTabSz="914400">
              <a:spcBef>
                <a:spcPts val="900"/>
              </a:spcBef>
              <a:defRPr sz="3400"/>
            </a:lvl3pPr>
            <a:lvl4pPr marL="1595409" marR="0" indent="-300037" defTabSz="914400">
              <a:spcBef>
                <a:spcPts val="700"/>
              </a:spcBef>
              <a:buChar char="–"/>
              <a:defRPr sz="2800"/>
            </a:lvl4pPr>
            <a:lvl5pPr marL="2052609" marR="0" indent="-300037" defTabSz="914400">
              <a:spcBef>
                <a:spcPts val="700"/>
              </a:spcBef>
              <a:buFont typeface="Calibri"/>
              <a:defRPr sz="2800"/>
            </a:lvl5pPr>
          </a:lstStyle>
          <a:p>
            <a:pPr lvl="0">
              <a:defRPr sz="1800" b="0">
                <a:solidFill>
                  <a:srgbClr val="000000"/>
                </a:solidFill>
                <a:uFillTx/>
              </a:defRPr>
            </a:pPr>
            <a:r>
              <a:rPr sz="4000" b="1">
                <a:solidFill>
                  <a:srgbClr val="B9252B"/>
                </a:solidFill>
                <a:uFill>
                  <a:solidFill>
                    <a:srgbClr val="B9252B"/>
                  </a:solidFill>
                </a:uFill>
              </a:rPr>
              <a:t>Body Level One</a:t>
            </a:r>
          </a:p>
          <a:p>
            <a:pPr lvl="1">
              <a:defRPr sz="1800">
                <a:uFillTx/>
              </a:defRPr>
            </a:pPr>
            <a:r>
              <a:rPr sz="3400">
                <a:uFill>
                  <a:solidFill/>
                </a:uFill>
              </a:rPr>
              <a:t>Body Level Two</a:t>
            </a:r>
          </a:p>
          <a:p>
            <a:pPr lvl="2">
              <a:defRPr sz="1800">
                <a:uFillTx/>
              </a:defRPr>
            </a:pPr>
            <a:r>
              <a:rPr sz="3400">
                <a:uFill>
                  <a:solidFill/>
                </a:uFill>
              </a:rPr>
              <a:t>Body Level Three</a:t>
            </a:r>
          </a:p>
          <a:p>
            <a:pPr lvl="3">
              <a:defRPr sz="1800">
                <a:uFillTx/>
              </a:defRPr>
            </a:pPr>
            <a:r>
              <a:rPr sz="2800">
                <a:uFill>
                  <a:solidFill/>
                </a:uFill>
              </a:rPr>
              <a:t>Body Level Four</a:t>
            </a:r>
          </a:p>
          <a:p>
            <a:pPr lvl="4">
              <a:defRPr sz="1800">
                <a:uFillTx/>
              </a:defRPr>
            </a:pPr>
            <a:r>
              <a:rPr sz="2800">
                <a:uFill>
                  <a:solidFill/>
                </a:u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2009 template">
    <p:spTree>
      <p:nvGrpSpPr>
        <p:cNvPr id="1" name=""/>
        <p:cNvGrpSpPr/>
        <p:nvPr/>
      </p:nvGrpSpPr>
      <p:grpSpPr>
        <a:xfrm>
          <a:off x="0" y="0"/>
          <a:ext cx="0" cy="0"/>
          <a:chOff x="0" y="0"/>
          <a:chExt cx="0" cy="0"/>
        </a:xfrm>
      </p:grpSpPr>
      <p:sp>
        <p:nvSpPr>
          <p:cNvPr id="28" name="Shape 28"/>
          <p:cNvSpPr>
            <a:spLocks noGrp="1"/>
          </p:cNvSpPr>
          <p:nvPr>
            <p:ph type="title"/>
          </p:nvPr>
        </p:nvSpPr>
        <p:spPr>
          <a:xfrm>
            <a:off x="254000" y="195297"/>
            <a:ext cx="12484100" cy="1447801"/>
          </a:xfrm>
          <a:prstGeom prst="rect">
            <a:avLst/>
          </a:prstGeom>
        </p:spPr>
        <p:txBody>
          <a:bodyPr/>
          <a:lstStyle/>
          <a:p>
            <a:pPr lvl="0">
              <a:defRPr sz="1800" b="0">
                <a:solidFill>
                  <a:srgbClr val="000000"/>
                </a:solidFill>
                <a:uFillTx/>
              </a:defRPr>
            </a:pPr>
            <a:r>
              <a:rPr sz="4400" b="1">
                <a:solidFill>
                  <a:srgbClr val="FF2600"/>
                </a:solidFill>
                <a:uFill>
                  <a:solidFill>
                    <a:srgbClr val="FF2600"/>
                  </a:solidFill>
                </a:uFill>
              </a:rPr>
              <a:t>Title Text</a:t>
            </a:r>
          </a:p>
        </p:txBody>
      </p:sp>
      <p:sp>
        <p:nvSpPr>
          <p:cNvPr id="29" name="Shape 29"/>
          <p:cNvSpPr>
            <a:spLocks noGrp="1"/>
          </p:cNvSpPr>
          <p:nvPr>
            <p:ph type="body" idx="1"/>
          </p:nvPr>
        </p:nvSpPr>
        <p:spPr>
          <a:prstGeom prst="rect">
            <a:avLst/>
          </a:prstGeom>
        </p:spPr>
        <p:txBody>
          <a:bodyPr/>
          <a:lstStyle>
            <a:lvl2pPr marL="783590" indent="-285750">
              <a:spcBef>
                <a:spcPts val="1000"/>
              </a:spcBef>
              <a:buChar char="–"/>
              <a:defRPr sz="3800"/>
            </a:lvl2pPr>
            <a:lvl3pPr marL="1183639" indent="-228600">
              <a:spcBef>
                <a:spcPts val="800"/>
              </a:spcBef>
              <a:defRPr sz="3400"/>
            </a:lvl3pPr>
            <a:lvl4pPr marL="1640839" indent="-228600">
              <a:spcBef>
                <a:spcPts val="600"/>
              </a:spcBef>
              <a:buChar char="–"/>
              <a:defRPr sz="2800"/>
            </a:lvl4pPr>
            <a:lvl5pPr marL="2098039" indent="-228600">
              <a:spcBef>
                <a:spcPts val="600"/>
              </a:spcBef>
              <a:buChar char="»"/>
              <a:defRPr sz="2800"/>
            </a:lvl5pPr>
          </a:lstStyle>
          <a:p>
            <a:pPr lvl="0">
              <a:defRPr sz="1800">
                <a:uFillTx/>
              </a:defRPr>
            </a:pPr>
            <a:r>
              <a:rPr sz="4400">
                <a:uFill>
                  <a:solidFill/>
                </a:uFill>
              </a:rPr>
              <a:t>Body Level One</a:t>
            </a:r>
          </a:p>
          <a:p>
            <a:pPr lvl="1">
              <a:defRPr sz="1800">
                <a:uFillTx/>
              </a:defRPr>
            </a:pPr>
            <a:r>
              <a:rPr sz="3800">
                <a:uFill>
                  <a:solidFill/>
                </a:uFill>
              </a:rPr>
              <a:t>Body Level Two</a:t>
            </a:r>
          </a:p>
          <a:p>
            <a:pPr lvl="2">
              <a:defRPr sz="1800">
                <a:uFillTx/>
              </a:defRPr>
            </a:pPr>
            <a:r>
              <a:rPr sz="3400">
                <a:uFill>
                  <a:solidFill/>
                </a:uFill>
              </a:rPr>
              <a:t>Body Level Three</a:t>
            </a:r>
          </a:p>
          <a:p>
            <a:pPr lvl="3">
              <a:defRPr sz="1800">
                <a:uFillTx/>
              </a:defRPr>
            </a:pPr>
            <a:r>
              <a:rPr sz="2800">
                <a:uFill>
                  <a:solidFill/>
                </a:uFill>
              </a:rPr>
              <a:t>Body Level Four</a:t>
            </a:r>
          </a:p>
          <a:p>
            <a:pPr lvl="4">
              <a:defRPr sz="1800">
                <a:uFillTx/>
              </a:defRPr>
            </a:pPr>
            <a:r>
              <a:rPr sz="2800">
                <a:uFill>
                  <a:solidFill/>
                </a:uFill>
              </a:rPr>
              <a:t>Body Level Five</a:t>
            </a:r>
          </a:p>
        </p:txBody>
      </p:sp>
      <p:sp>
        <p:nvSpPr>
          <p:cNvPr id="30" name="Shape 3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efault - Title and Content copy">
    <p:spTree>
      <p:nvGrpSpPr>
        <p:cNvPr id="1" name=""/>
        <p:cNvGrpSpPr/>
        <p:nvPr/>
      </p:nvGrpSpPr>
      <p:grpSpPr>
        <a:xfrm>
          <a:off x="0" y="0"/>
          <a:ext cx="0" cy="0"/>
          <a:chOff x="0" y="0"/>
          <a:chExt cx="0" cy="0"/>
        </a:xfrm>
      </p:grpSpPr>
      <p:sp>
        <p:nvSpPr>
          <p:cNvPr id="32" name="Shape 32"/>
          <p:cNvSpPr>
            <a:spLocks noGrp="1"/>
          </p:cNvSpPr>
          <p:nvPr>
            <p:ph type="title"/>
          </p:nvPr>
        </p:nvSpPr>
        <p:spPr>
          <a:xfrm>
            <a:off x="647700" y="173848"/>
            <a:ext cx="11709400" cy="952501"/>
          </a:xfrm>
          <a:prstGeom prst="rect">
            <a:avLst/>
          </a:prstGeom>
        </p:spPr>
        <p:txBody>
          <a:bodyPr lIns="38100" tIns="38100" rIns="38100" bIns="38100"/>
          <a:lstStyle>
            <a:lvl1pPr marL="0" marR="0" defTabSz="1295400">
              <a:defRPr sz="4200">
                <a:solidFill>
                  <a:srgbClr val="B9262C"/>
                </a:solidFill>
                <a:uFill>
                  <a:solidFill>
                    <a:srgbClr val="B9262C"/>
                  </a:solidFill>
                </a:uFill>
              </a:defRPr>
            </a:lvl1pPr>
          </a:lstStyle>
          <a:p>
            <a:pPr lvl="0">
              <a:defRPr sz="1800" b="0">
                <a:solidFill>
                  <a:srgbClr val="000000"/>
                </a:solidFill>
                <a:uFillTx/>
              </a:defRPr>
            </a:pPr>
            <a:r>
              <a:rPr sz="4200" b="1">
                <a:solidFill>
                  <a:srgbClr val="B9262C"/>
                </a:solidFill>
                <a:uFill>
                  <a:solidFill>
                    <a:srgbClr val="B9262C"/>
                  </a:solidFill>
                </a:uFill>
              </a:rPr>
              <a:t>Title Text</a:t>
            </a:r>
          </a:p>
        </p:txBody>
      </p:sp>
      <p:sp>
        <p:nvSpPr>
          <p:cNvPr id="33" name="Shape 33"/>
          <p:cNvSpPr>
            <a:spLocks noGrp="1"/>
          </p:cNvSpPr>
          <p:nvPr>
            <p:ph type="body" idx="1"/>
          </p:nvPr>
        </p:nvSpPr>
        <p:spPr>
          <a:xfrm>
            <a:off x="647700" y="1193800"/>
            <a:ext cx="11709400" cy="7912100"/>
          </a:xfrm>
          <a:prstGeom prst="rect">
            <a:avLst/>
          </a:prstGeom>
        </p:spPr>
        <p:txBody>
          <a:bodyPr lIns="38100" tIns="38100" rIns="38100" bIns="38100">
            <a:normAutofit/>
          </a:bodyPr>
          <a:lstStyle>
            <a:lvl1pPr marL="0" marR="0" indent="0" defTabSz="1295400">
              <a:buClrTx/>
              <a:buSzTx/>
              <a:buNone/>
              <a:defRPr sz="3800" b="1">
                <a:solidFill>
                  <a:srgbClr val="123462"/>
                </a:solidFill>
                <a:uFill>
                  <a:solidFill>
                    <a:srgbClr val="123462"/>
                  </a:solidFill>
                </a:uFill>
              </a:defRPr>
            </a:lvl1pPr>
            <a:lvl2pPr marL="665734" marR="0" indent="-311150" defTabSz="1295400">
              <a:spcBef>
                <a:spcPts val="1000"/>
              </a:spcBef>
              <a:buClrTx/>
              <a:buFontTx/>
              <a:defRPr sz="3000"/>
            </a:lvl2pPr>
            <a:lvl3pPr marL="1181100" marR="0" indent="-304800" defTabSz="1295400">
              <a:spcBef>
                <a:spcPts val="900"/>
              </a:spcBef>
              <a:defRPr sz="3000"/>
            </a:lvl3pPr>
            <a:lvl4pPr marL="1638300" marR="0" indent="-304800" defTabSz="1295400">
              <a:spcBef>
                <a:spcPts val="700"/>
              </a:spcBef>
              <a:buChar char="–"/>
              <a:defRPr sz="2400"/>
            </a:lvl4pPr>
            <a:lvl5pPr marL="2095500" marR="0" indent="-304800" defTabSz="1295400">
              <a:spcBef>
                <a:spcPts val="700"/>
              </a:spcBef>
              <a:buClrTx/>
              <a:buFontTx/>
              <a:defRPr sz="2400"/>
            </a:lvl5pPr>
          </a:lstStyle>
          <a:p>
            <a:pPr lvl="0">
              <a:defRPr sz="1800" b="0">
                <a:solidFill>
                  <a:srgbClr val="000000"/>
                </a:solidFill>
                <a:uFillTx/>
              </a:defRPr>
            </a:pPr>
            <a:r>
              <a:rPr sz="3800" b="1">
                <a:solidFill>
                  <a:srgbClr val="123462"/>
                </a:solidFill>
                <a:uFill>
                  <a:solidFill>
                    <a:srgbClr val="123462"/>
                  </a:solidFill>
                </a:uFill>
              </a:rPr>
              <a:t>Body Level One</a:t>
            </a:r>
          </a:p>
          <a:p>
            <a:pPr lvl="1">
              <a:defRPr sz="1800">
                <a:uFillTx/>
              </a:defRPr>
            </a:pPr>
            <a:r>
              <a:rPr sz="3000">
                <a:uFill>
                  <a:solidFill/>
                </a:uFill>
              </a:rPr>
              <a:t>Body Level Two</a:t>
            </a:r>
          </a:p>
          <a:p>
            <a:pPr lvl="2">
              <a:defRPr sz="1800">
                <a:uFillTx/>
              </a:defRPr>
            </a:pPr>
            <a:r>
              <a:rPr sz="3000">
                <a:uFill>
                  <a:solidFill/>
                </a:uFill>
              </a:rPr>
              <a:t>Body Level Three</a:t>
            </a:r>
          </a:p>
          <a:p>
            <a:pPr lvl="3">
              <a:defRPr sz="1800">
                <a:uFillTx/>
              </a:defRPr>
            </a:pPr>
            <a:r>
              <a:rPr sz="2400">
                <a:uFill>
                  <a:solidFill/>
                </a:uFill>
              </a:rPr>
              <a:t>Body Level Four</a:t>
            </a:r>
          </a:p>
          <a:p>
            <a:pPr lvl="4">
              <a:defRPr sz="1800">
                <a:uFillTx/>
              </a:defRPr>
            </a:pPr>
            <a:r>
              <a:rPr sz="2400">
                <a:uFill>
                  <a:solidFill/>
                </a:uFill>
              </a:rPr>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47700" y="173848"/>
            <a:ext cx="11709400" cy="145175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lvl="0">
              <a:defRPr sz="1800" b="0">
                <a:solidFill>
                  <a:srgbClr val="000000"/>
                </a:solidFill>
                <a:uFillTx/>
              </a:defRPr>
            </a:pPr>
            <a:r>
              <a:rPr sz="4400" b="1">
                <a:solidFill>
                  <a:srgbClr val="FF2600"/>
                </a:solidFill>
                <a:uFill>
                  <a:solidFill>
                    <a:srgbClr val="FF2600"/>
                  </a:solidFill>
                </a:uFill>
              </a:rPr>
              <a:t>Title Text</a:t>
            </a:r>
          </a:p>
        </p:txBody>
      </p:sp>
      <p:sp>
        <p:nvSpPr>
          <p:cNvPr id="3" name="Shape 3"/>
          <p:cNvSpPr>
            <a:spLocks noGrp="1"/>
          </p:cNvSpPr>
          <p:nvPr>
            <p:ph type="body" idx="1"/>
          </p:nvPr>
        </p:nvSpPr>
        <p:spPr>
          <a:xfrm>
            <a:off x="647700" y="1625600"/>
            <a:ext cx="11709400" cy="812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2pPr marL="783590" indent="-285750">
              <a:spcBef>
                <a:spcPts val="1000"/>
              </a:spcBef>
              <a:buChar char="–"/>
              <a:defRPr sz="3800"/>
            </a:lvl2pPr>
            <a:lvl3pPr marL="1183639" indent="-228600">
              <a:spcBef>
                <a:spcPts val="800"/>
              </a:spcBef>
              <a:defRPr sz="3400"/>
            </a:lvl3pPr>
            <a:lvl4pPr marL="1640839" indent="-228600">
              <a:spcBef>
                <a:spcPts val="600"/>
              </a:spcBef>
              <a:buChar char="–"/>
              <a:defRPr sz="2800"/>
            </a:lvl4pPr>
            <a:lvl5pPr marL="2098039" indent="-228600">
              <a:spcBef>
                <a:spcPts val="600"/>
              </a:spcBef>
              <a:buChar char="»"/>
              <a:defRPr sz="2800"/>
            </a:lvl5pPr>
          </a:lstStyle>
          <a:p>
            <a:pPr lvl="0">
              <a:defRPr sz="1800">
                <a:uFillTx/>
              </a:defRPr>
            </a:pPr>
            <a:r>
              <a:rPr sz="4400">
                <a:uFill>
                  <a:solidFill/>
                </a:uFill>
              </a:rPr>
              <a:t>Body Level One</a:t>
            </a:r>
          </a:p>
          <a:p>
            <a:pPr lvl="1">
              <a:defRPr sz="1800">
                <a:uFillTx/>
              </a:defRPr>
            </a:pPr>
            <a:r>
              <a:rPr sz="3800">
                <a:uFill>
                  <a:solidFill/>
                </a:uFill>
              </a:rPr>
              <a:t>Body Level Two</a:t>
            </a:r>
          </a:p>
          <a:p>
            <a:pPr lvl="2">
              <a:defRPr sz="1800">
                <a:uFillTx/>
              </a:defRPr>
            </a:pPr>
            <a:r>
              <a:rPr sz="3400">
                <a:uFill>
                  <a:solidFill/>
                </a:uFill>
              </a:rPr>
              <a:t>Body Level Three</a:t>
            </a:r>
          </a:p>
          <a:p>
            <a:pPr lvl="3">
              <a:defRPr sz="1800">
                <a:uFillTx/>
              </a:defRPr>
            </a:pPr>
            <a:r>
              <a:rPr sz="2800">
                <a:uFill>
                  <a:solidFill/>
                </a:uFill>
              </a:rPr>
              <a:t>Body Level Four</a:t>
            </a:r>
          </a:p>
          <a:p>
            <a:pPr lvl="4">
              <a:defRPr sz="1800">
                <a:uFillTx/>
              </a:defRPr>
            </a:pPr>
            <a:r>
              <a:rPr sz="2800">
                <a:uFill>
                  <a:solidFill/>
                </a:uFill>
              </a:rPr>
              <a:t>Body Level Five</a:t>
            </a:r>
          </a:p>
        </p:txBody>
      </p:sp>
      <p:sp>
        <p:nvSpPr>
          <p:cNvPr id="4" name="Shape 4"/>
          <p:cNvSpPr>
            <a:spLocks noGrp="1"/>
          </p:cNvSpPr>
          <p:nvPr>
            <p:ph type="sldNum" sz="quarter" idx="2"/>
          </p:nvPr>
        </p:nvSpPr>
        <p:spPr>
          <a:xfrm>
            <a:off x="10677194" y="9126502"/>
            <a:ext cx="320279" cy="342901"/>
          </a:xfrm>
          <a:prstGeom prst="rect">
            <a:avLst/>
          </a:prstGeom>
          <a:ln w="12700">
            <a:miter lim="400000"/>
          </a:ln>
        </p:spPr>
        <p:txBody>
          <a:bodyPr wrap="none" lIns="50800" tIns="50800" rIns="50800" bIns="50800" anchor="ctr">
            <a:spAutoFit/>
          </a:bodyPr>
          <a:lstStyle>
            <a:lvl1pPr algn="ctr" defTabSz="825500">
              <a:defRPr sz="1600">
                <a:solidFill>
                  <a:srgbClr val="9B9B9B"/>
                </a:solidFill>
                <a:uFill>
                  <a:solidFill>
                    <a:srgbClr val="9B9B9B"/>
                  </a:solidFill>
                </a:uFill>
                <a:latin typeface="+mn-lt"/>
                <a:ea typeface="+mn-ea"/>
                <a:cs typeface="+mn-cs"/>
                <a:sym typeface="Calibri"/>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57799" marR="57799" algn="ctr" defTabSz="647700">
        <a:defRPr sz="4400" b="1">
          <a:solidFill>
            <a:srgbClr val="FF2600"/>
          </a:solidFill>
          <a:uFill>
            <a:solidFill>
              <a:srgbClr val="FF2600"/>
            </a:solidFill>
          </a:uFill>
          <a:latin typeface="+mn-lt"/>
          <a:ea typeface="+mn-ea"/>
          <a:cs typeface="+mn-cs"/>
          <a:sym typeface="Calibri"/>
        </a:defRPr>
      </a:lvl1pPr>
      <a:lvl2pPr marL="57799" marR="57799" indent="228600" algn="ctr" defTabSz="647700">
        <a:defRPr sz="4400" b="1">
          <a:solidFill>
            <a:srgbClr val="FF2600"/>
          </a:solidFill>
          <a:uFill>
            <a:solidFill>
              <a:srgbClr val="FF2600"/>
            </a:solidFill>
          </a:uFill>
          <a:latin typeface="+mn-lt"/>
          <a:ea typeface="+mn-ea"/>
          <a:cs typeface="+mn-cs"/>
          <a:sym typeface="Calibri"/>
        </a:defRPr>
      </a:lvl2pPr>
      <a:lvl3pPr marL="57799" marR="57799" indent="457200" algn="ctr" defTabSz="647700">
        <a:defRPr sz="4400" b="1">
          <a:solidFill>
            <a:srgbClr val="FF2600"/>
          </a:solidFill>
          <a:uFill>
            <a:solidFill>
              <a:srgbClr val="FF2600"/>
            </a:solidFill>
          </a:uFill>
          <a:latin typeface="+mn-lt"/>
          <a:ea typeface="+mn-ea"/>
          <a:cs typeface="+mn-cs"/>
          <a:sym typeface="Calibri"/>
        </a:defRPr>
      </a:lvl3pPr>
      <a:lvl4pPr marL="57799" marR="57799" indent="685800" algn="ctr" defTabSz="647700">
        <a:defRPr sz="4400" b="1">
          <a:solidFill>
            <a:srgbClr val="FF2600"/>
          </a:solidFill>
          <a:uFill>
            <a:solidFill>
              <a:srgbClr val="FF2600"/>
            </a:solidFill>
          </a:uFill>
          <a:latin typeface="+mn-lt"/>
          <a:ea typeface="+mn-ea"/>
          <a:cs typeface="+mn-cs"/>
          <a:sym typeface="Calibri"/>
        </a:defRPr>
      </a:lvl4pPr>
      <a:lvl5pPr marL="57799" marR="57799" indent="914400" algn="ctr" defTabSz="647700">
        <a:defRPr sz="4400" b="1">
          <a:solidFill>
            <a:srgbClr val="FF2600"/>
          </a:solidFill>
          <a:uFill>
            <a:solidFill>
              <a:srgbClr val="FF2600"/>
            </a:solidFill>
          </a:uFill>
          <a:latin typeface="+mn-lt"/>
          <a:ea typeface="+mn-ea"/>
          <a:cs typeface="+mn-cs"/>
          <a:sym typeface="Calibri"/>
        </a:defRPr>
      </a:lvl5pPr>
      <a:lvl6pPr marL="57799" marR="57799" indent="1143000" algn="ctr" defTabSz="647700">
        <a:defRPr sz="4400" b="1">
          <a:solidFill>
            <a:srgbClr val="FF2600"/>
          </a:solidFill>
          <a:uFill>
            <a:solidFill>
              <a:srgbClr val="FF2600"/>
            </a:solidFill>
          </a:uFill>
          <a:latin typeface="+mn-lt"/>
          <a:ea typeface="+mn-ea"/>
          <a:cs typeface="+mn-cs"/>
          <a:sym typeface="Calibri"/>
        </a:defRPr>
      </a:lvl6pPr>
      <a:lvl7pPr marL="57799" marR="57799" indent="1371600" algn="ctr" defTabSz="647700">
        <a:defRPr sz="4400" b="1">
          <a:solidFill>
            <a:srgbClr val="FF2600"/>
          </a:solidFill>
          <a:uFill>
            <a:solidFill>
              <a:srgbClr val="FF2600"/>
            </a:solidFill>
          </a:uFill>
          <a:latin typeface="+mn-lt"/>
          <a:ea typeface="+mn-ea"/>
          <a:cs typeface="+mn-cs"/>
          <a:sym typeface="Calibri"/>
        </a:defRPr>
      </a:lvl7pPr>
      <a:lvl8pPr marL="57799" marR="57799" indent="1600200" algn="ctr" defTabSz="647700">
        <a:defRPr sz="4400" b="1">
          <a:solidFill>
            <a:srgbClr val="FF2600"/>
          </a:solidFill>
          <a:uFill>
            <a:solidFill>
              <a:srgbClr val="FF2600"/>
            </a:solidFill>
          </a:uFill>
          <a:latin typeface="+mn-lt"/>
          <a:ea typeface="+mn-ea"/>
          <a:cs typeface="+mn-cs"/>
          <a:sym typeface="Calibri"/>
        </a:defRPr>
      </a:lvl8pPr>
      <a:lvl9pPr marL="57799" marR="57799" indent="1828800" algn="ctr" defTabSz="647700">
        <a:defRPr sz="4400" b="1">
          <a:solidFill>
            <a:srgbClr val="FF2600"/>
          </a:solidFill>
          <a:uFill>
            <a:solidFill>
              <a:srgbClr val="FF2600"/>
            </a:solidFill>
          </a:uFill>
          <a:latin typeface="+mn-lt"/>
          <a:ea typeface="+mn-ea"/>
          <a:cs typeface="+mn-cs"/>
          <a:sym typeface="Calibri"/>
        </a:defRPr>
      </a:lvl9pPr>
    </p:titleStyle>
    <p:bodyStyle>
      <a:lvl1pPr marL="383540" marR="57799" indent="-342900" defTabSz="647700">
        <a:spcBef>
          <a:spcPts val="1100"/>
        </a:spcBef>
        <a:buClr>
          <a:srgbClr val="000000"/>
        </a:buClr>
        <a:buSzPct val="100000"/>
        <a:buFont typeface="Arial"/>
        <a:buChar char="•"/>
        <a:defRPr sz="4400">
          <a:uFill>
            <a:solidFill/>
          </a:uFill>
          <a:latin typeface="+mn-lt"/>
          <a:ea typeface="+mn-ea"/>
          <a:cs typeface="+mn-cs"/>
          <a:sym typeface="Calibri"/>
        </a:defRPr>
      </a:lvl1pPr>
      <a:lvl2pPr marL="828708" marR="57799" indent="-330868" defTabSz="647700">
        <a:spcBef>
          <a:spcPts val="1100"/>
        </a:spcBef>
        <a:buClr>
          <a:srgbClr val="000000"/>
        </a:buClr>
        <a:buSzPct val="100000"/>
        <a:buFont typeface="Arial"/>
        <a:buChar char="•"/>
        <a:defRPr sz="4400">
          <a:uFill>
            <a:solidFill/>
          </a:uFill>
          <a:latin typeface="+mn-lt"/>
          <a:ea typeface="+mn-ea"/>
          <a:cs typeface="+mn-cs"/>
          <a:sym typeface="Calibri"/>
        </a:defRPr>
      </a:lvl2pPr>
      <a:lvl3pPr marL="1250875" marR="57799" indent="-295835" defTabSz="647700">
        <a:spcBef>
          <a:spcPts val="1100"/>
        </a:spcBef>
        <a:buClr>
          <a:srgbClr val="000000"/>
        </a:buClr>
        <a:buSzPct val="100000"/>
        <a:buFont typeface="Arial"/>
        <a:buChar char="•"/>
        <a:defRPr sz="4400">
          <a:uFill>
            <a:solidFill/>
          </a:uFill>
          <a:latin typeface="+mn-lt"/>
          <a:ea typeface="+mn-ea"/>
          <a:cs typeface="+mn-cs"/>
          <a:sym typeface="Calibri"/>
        </a:defRPr>
      </a:lvl3pPr>
      <a:lvl4pPr marL="1771468" marR="57799" indent="-359228" defTabSz="647700">
        <a:spcBef>
          <a:spcPts val="1100"/>
        </a:spcBef>
        <a:buClr>
          <a:srgbClr val="000000"/>
        </a:buClr>
        <a:buSzPct val="100000"/>
        <a:buFont typeface="Arial"/>
        <a:buChar char="•"/>
        <a:defRPr sz="4400">
          <a:uFill>
            <a:solidFill/>
          </a:uFill>
          <a:latin typeface="+mn-lt"/>
          <a:ea typeface="+mn-ea"/>
          <a:cs typeface="+mn-cs"/>
          <a:sym typeface="Calibri"/>
        </a:defRPr>
      </a:lvl4pPr>
      <a:lvl5pPr marL="2228668" marR="57799" indent="-359228" defTabSz="647700">
        <a:spcBef>
          <a:spcPts val="1100"/>
        </a:spcBef>
        <a:buClr>
          <a:srgbClr val="000000"/>
        </a:buClr>
        <a:buSzPct val="100000"/>
        <a:buFont typeface="Arial"/>
        <a:buChar char="•"/>
        <a:defRPr sz="4400">
          <a:uFill>
            <a:solidFill/>
          </a:uFill>
          <a:latin typeface="+mn-lt"/>
          <a:ea typeface="+mn-ea"/>
          <a:cs typeface="+mn-cs"/>
          <a:sym typeface="Calibri"/>
        </a:defRPr>
      </a:lvl5pPr>
      <a:lvl6pPr marL="2228668" marR="57799" indent="-359228" defTabSz="647700">
        <a:spcBef>
          <a:spcPts val="1100"/>
        </a:spcBef>
        <a:buClr>
          <a:srgbClr val="000000"/>
        </a:buClr>
        <a:buSzPct val="100000"/>
        <a:buFont typeface="Arial"/>
        <a:buChar char="•"/>
        <a:defRPr sz="4400">
          <a:uFill>
            <a:solidFill/>
          </a:uFill>
          <a:latin typeface="+mn-lt"/>
          <a:ea typeface="+mn-ea"/>
          <a:cs typeface="+mn-cs"/>
          <a:sym typeface="Calibri"/>
        </a:defRPr>
      </a:lvl6pPr>
      <a:lvl7pPr marL="2228668" marR="57799" indent="-359228" defTabSz="647700">
        <a:spcBef>
          <a:spcPts val="1100"/>
        </a:spcBef>
        <a:buClr>
          <a:srgbClr val="000000"/>
        </a:buClr>
        <a:buSzPct val="100000"/>
        <a:buFont typeface="Arial"/>
        <a:buChar char="•"/>
        <a:defRPr sz="4400">
          <a:uFill>
            <a:solidFill/>
          </a:uFill>
          <a:latin typeface="+mn-lt"/>
          <a:ea typeface="+mn-ea"/>
          <a:cs typeface="+mn-cs"/>
          <a:sym typeface="Calibri"/>
        </a:defRPr>
      </a:lvl7pPr>
      <a:lvl8pPr marL="2228668" marR="57799" indent="-359228" defTabSz="647700">
        <a:spcBef>
          <a:spcPts val="1100"/>
        </a:spcBef>
        <a:buClr>
          <a:srgbClr val="000000"/>
        </a:buClr>
        <a:buSzPct val="100000"/>
        <a:buFont typeface="Arial"/>
        <a:buChar char="•"/>
        <a:defRPr sz="4400">
          <a:uFill>
            <a:solidFill/>
          </a:uFill>
          <a:latin typeface="+mn-lt"/>
          <a:ea typeface="+mn-ea"/>
          <a:cs typeface="+mn-cs"/>
          <a:sym typeface="Calibri"/>
        </a:defRPr>
      </a:lvl8pPr>
      <a:lvl9pPr marL="2228668" marR="57799" indent="-359228" defTabSz="647700">
        <a:spcBef>
          <a:spcPts val="1100"/>
        </a:spcBef>
        <a:buClr>
          <a:srgbClr val="000000"/>
        </a:buClr>
        <a:buSzPct val="100000"/>
        <a:buFont typeface="Arial"/>
        <a:buChar char="•"/>
        <a:defRPr sz="4400">
          <a:uFill>
            <a:solidFill/>
          </a:uFill>
          <a:latin typeface="+mn-lt"/>
          <a:ea typeface="+mn-ea"/>
          <a:cs typeface="+mn-cs"/>
          <a:sym typeface="Calibri"/>
        </a:defRPr>
      </a:lvl9pPr>
    </p:bodyStyle>
    <p:otherStyle>
      <a:lvl1pPr algn="ctr" defTabSz="825500">
        <a:defRPr sz="1600">
          <a:solidFill>
            <a:schemeClr val="tx1"/>
          </a:solidFill>
          <a:uFill>
            <a:solidFill>
              <a:srgbClr val="9B9B9B"/>
            </a:solidFill>
          </a:uFill>
          <a:latin typeface="+mn-lt"/>
          <a:ea typeface="+mn-ea"/>
          <a:cs typeface="+mn-cs"/>
          <a:sym typeface="Calibri"/>
        </a:defRPr>
      </a:lvl1pPr>
      <a:lvl2pPr indent="228600" algn="ctr" defTabSz="825500">
        <a:defRPr sz="1600">
          <a:solidFill>
            <a:schemeClr val="tx1"/>
          </a:solidFill>
          <a:uFill>
            <a:solidFill>
              <a:srgbClr val="9B9B9B"/>
            </a:solidFill>
          </a:uFill>
          <a:latin typeface="+mn-lt"/>
          <a:ea typeface="+mn-ea"/>
          <a:cs typeface="+mn-cs"/>
          <a:sym typeface="Calibri"/>
        </a:defRPr>
      </a:lvl2pPr>
      <a:lvl3pPr indent="457200" algn="ctr" defTabSz="825500">
        <a:defRPr sz="1600">
          <a:solidFill>
            <a:schemeClr val="tx1"/>
          </a:solidFill>
          <a:uFill>
            <a:solidFill>
              <a:srgbClr val="9B9B9B"/>
            </a:solidFill>
          </a:uFill>
          <a:latin typeface="+mn-lt"/>
          <a:ea typeface="+mn-ea"/>
          <a:cs typeface="+mn-cs"/>
          <a:sym typeface="Calibri"/>
        </a:defRPr>
      </a:lvl3pPr>
      <a:lvl4pPr indent="685800" algn="ctr" defTabSz="825500">
        <a:defRPr sz="1600">
          <a:solidFill>
            <a:schemeClr val="tx1"/>
          </a:solidFill>
          <a:uFill>
            <a:solidFill>
              <a:srgbClr val="9B9B9B"/>
            </a:solidFill>
          </a:uFill>
          <a:latin typeface="+mn-lt"/>
          <a:ea typeface="+mn-ea"/>
          <a:cs typeface="+mn-cs"/>
          <a:sym typeface="Calibri"/>
        </a:defRPr>
      </a:lvl4pPr>
      <a:lvl5pPr indent="914400" algn="ctr" defTabSz="825500">
        <a:defRPr sz="1600">
          <a:solidFill>
            <a:schemeClr val="tx1"/>
          </a:solidFill>
          <a:uFill>
            <a:solidFill>
              <a:srgbClr val="9B9B9B"/>
            </a:solidFill>
          </a:uFill>
          <a:latin typeface="+mn-lt"/>
          <a:ea typeface="+mn-ea"/>
          <a:cs typeface="+mn-cs"/>
          <a:sym typeface="Calibri"/>
        </a:defRPr>
      </a:lvl5pPr>
      <a:lvl6pPr indent="1143000" algn="ctr" defTabSz="825500">
        <a:defRPr sz="1600">
          <a:solidFill>
            <a:schemeClr val="tx1"/>
          </a:solidFill>
          <a:uFill>
            <a:solidFill>
              <a:srgbClr val="9B9B9B"/>
            </a:solidFill>
          </a:uFill>
          <a:latin typeface="+mn-lt"/>
          <a:ea typeface="+mn-ea"/>
          <a:cs typeface="+mn-cs"/>
          <a:sym typeface="Calibri"/>
        </a:defRPr>
      </a:lvl6pPr>
      <a:lvl7pPr indent="1371600" algn="ctr" defTabSz="825500">
        <a:defRPr sz="1600">
          <a:solidFill>
            <a:schemeClr val="tx1"/>
          </a:solidFill>
          <a:uFill>
            <a:solidFill>
              <a:srgbClr val="9B9B9B"/>
            </a:solidFill>
          </a:uFill>
          <a:latin typeface="+mn-lt"/>
          <a:ea typeface="+mn-ea"/>
          <a:cs typeface="+mn-cs"/>
          <a:sym typeface="Calibri"/>
        </a:defRPr>
      </a:lvl7pPr>
      <a:lvl8pPr indent="1600200" algn="ctr" defTabSz="825500">
        <a:defRPr sz="1600">
          <a:solidFill>
            <a:schemeClr val="tx1"/>
          </a:solidFill>
          <a:uFill>
            <a:solidFill>
              <a:srgbClr val="9B9B9B"/>
            </a:solidFill>
          </a:uFill>
          <a:latin typeface="+mn-lt"/>
          <a:ea typeface="+mn-ea"/>
          <a:cs typeface="+mn-cs"/>
          <a:sym typeface="Calibri"/>
        </a:defRPr>
      </a:lvl8pPr>
      <a:lvl9pPr indent="1828800" algn="ctr" defTabSz="825500">
        <a:defRPr sz="1600">
          <a:solidFill>
            <a:schemeClr val="tx1"/>
          </a:solidFill>
          <a:uFill>
            <a:solidFill>
              <a:srgbClr val="9B9B9B"/>
            </a:solidFill>
          </a:u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mailto:Carol.Hill@Nottingham.ac.uk"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media" Target="../media/media1.mov"/><Relationship Id="rId2" Type="http://schemas.openxmlformats.org/officeDocument/2006/relationships/slideLayout" Target="../slideLayouts/slideLayout6.xml"/><Relationship Id="rId1" Type="http://schemas.openxmlformats.org/officeDocument/2006/relationships/video" Target="../media/media1.mov"/><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Bar_header_Blue.jpg"/>
          <p:cNvPicPr/>
          <p:nvPr/>
        </p:nvPicPr>
        <p:blipFill>
          <a:blip r:embed="rId2" cstate="print">
            <a:extLst/>
          </a:blip>
          <a:stretch>
            <a:fillRect/>
          </a:stretch>
        </p:blipFill>
        <p:spPr>
          <a:xfrm>
            <a:off x="-12700" y="0"/>
            <a:ext cx="13042900" cy="1422401"/>
          </a:xfrm>
          <a:prstGeom prst="rect">
            <a:avLst/>
          </a:prstGeom>
          <a:ln w="12700">
            <a:miter lim="400000"/>
          </a:ln>
        </p:spPr>
      </p:pic>
      <p:sp>
        <p:nvSpPr>
          <p:cNvPr id="38" name="Shape 38"/>
          <p:cNvSpPr>
            <a:spLocks noGrp="1"/>
          </p:cNvSpPr>
          <p:nvPr>
            <p:ph type="body" idx="1"/>
          </p:nvPr>
        </p:nvSpPr>
        <p:spPr>
          <a:xfrm>
            <a:off x="3109" y="1393227"/>
            <a:ext cx="9640635" cy="3937361"/>
          </a:xfrm>
          <a:prstGeom prst="rect">
            <a:avLst/>
          </a:prstGeom>
        </p:spPr>
        <p:txBody>
          <a:bodyPr/>
          <a:lstStyle/>
          <a:p>
            <a:pPr lvl="0">
              <a:defRPr sz="1800" b="0">
                <a:solidFill>
                  <a:srgbClr val="000000"/>
                </a:solidFill>
                <a:uFillTx/>
              </a:defRPr>
            </a:pPr>
            <a:r>
              <a:rPr sz="4400" b="1">
                <a:solidFill>
                  <a:srgbClr val="E8E470"/>
                </a:solidFill>
                <a:uFill>
                  <a:solidFill>
                    <a:srgbClr val="E8E470"/>
                  </a:solidFill>
                </a:uFill>
              </a:rPr>
              <a:t>Lessons for Mathematical Problem Solving</a:t>
            </a:r>
          </a:p>
          <a:p>
            <a:pPr lvl="0">
              <a:defRPr sz="1800" b="0">
                <a:solidFill>
                  <a:srgbClr val="000000"/>
                </a:solidFill>
                <a:uFillTx/>
              </a:defRPr>
            </a:pPr>
            <a:r>
              <a:rPr sz="4400" b="1">
                <a:solidFill>
                  <a:srgbClr val="E8E470"/>
                </a:solidFill>
                <a:uFill>
                  <a:solidFill>
                    <a:srgbClr val="E8E470"/>
                  </a:solidFill>
                </a:uFill>
              </a:rPr>
              <a:t>- LeMaPS</a:t>
            </a:r>
          </a:p>
          <a:p>
            <a:pPr marL="57799" marR="0" lvl="0" defTabSz="1295400">
              <a:buClr>
                <a:srgbClr val="FFFB00"/>
              </a:buClr>
              <a:defRPr sz="1800" b="0">
                <a:solidFill>
                  <a:srgbClr val="000000"/>
                </a:solidFill>
                <a:uFillTx/>
              </a:defRPr>
            </a:pPr>
            <a:r>
              <a:rPr sz="3000" b="1">
                <a:solidFill>
                  <a:srgbClr val="FFFFFF"/>
                </a:solidFill>
                <a:uFill>
                  <a:solidFill>
                    <a:srgbClr val="FFFFFF"/>
                  </a:solidFill>
                </a:uFill>
              </a:rPr>
              <a:t>Geoff Wake and Malcolm Swan</a:t>
            </a:r>
          </a:p>
          <a:p>
            <a:pPr marL="57799" marR="0" lvl="0" defTabSz="1295400">
              <a:buClr>
                <a:srgbClr val="FFFB00"/>
              </a:buClr>
              <a:defRPr sz="1800" b="0">
                <a:solidFill>
                  <a:srgbClr val="000000"/>
                </a:solidFill>
                <a:uFillTx/>
              </a:defRPr>
            </a:pPr>
            <a:r>
              <a:rPr sz="3000" b="1">
                <a:solidFill>
                  <a:srgbClr val="FFFFFF"/>
                </a:solidFill>
                <a:uFill>
                  <a:solidFill>
                    <a:srgbClr val="FFFFFF"/>
                  </a:solidFill>
                </a:uFill>
              </a:rPr>
              <a:t>Centre for Research in Mathematics Education</a:t>
            </a:r>
          </a:p>
          <a:p>
            <a:pPr marL="57799" marR="0" lvl="0" defTabSz="1295400">
              <a:buClr>
                <a:srgbClr val="FFFB00"/>
              </a:buClr>
              <a:defRPr sz="1800" b="0">
                <a:solidFill>
                  <a:srgbClr val="000000"/>
                </a:solidFill>
                <a:uFillTx/>
              </a:defRPr>
            </a:pPr>
            <a:r>
              <a:rPr sz="3000" b="1">
                <a:solidFill>
                  <a:srgbClr val="FFFFFF"/>
                </a:solidFill>
                <a:uFill>
                  <a:solidFill>
                    <a:srgbClr val="FFFFFF"/>
                  </a:solidFill>
                </a:uFill>
              </a:rPr>
              <a:t>University of Nottingham, England</a:t>
            </a:r>
          </a:p>
        </p:txBody>
      </p:sp>
      <p:sp>
        <p:nvSpPr>
          <p:cNvPr id="39" name="Shape 39"/>
          <p:cNvSpPr>
            <a:spLocks noGrp="1"/>
          </p:cNvSpPr>
          <p:nvPr>
            <p:ph type="sldNum" sz="quarter" idx="4294967295"/>
          </p:nvPr>
        </p:nvSpPr>
        <p:spPr>
          <a:xfrm>
            <a:off x="9320107" y="8886217"/>
            <a:ext cx="3034454" cy="307849"/>
          </a:xfrm>
          <a:prstGeom prst="rect">
            <a:avLst/>
          </a:prstGeom>
          <a:extLst>
            <a:ext uri="{C572A759-6A51-4108-AA02-DFA0A04FC94B}">
              <ma14:wrappingTextBoxFlag xmlns:ma14="http://schemas.microsoft.com/office/mac/drawingml/2011/main" xmlns="" val="1"/>
            </a:ext>
          </a:extLst>
        </p:spPr>
        <p:txBody>
          <a:bodyPr wrap="square" lIns="65023" tIns="65023" rIns="65023" bIns="65023">
            <a:normAutofit lnSpcReduction="10000"/>
          </a:bodyPr>
          <a:lstStyle>
            <a:lvl1pPr algn="l" defTabSz="457200">
              <a:defRPr sz="1200">
                <a:solidFill>
                  <a:srgbClr val="000000"/>
                </a:solidFill>
                <a:uFillTx/>
                <a:latin typeface="Helvetica"/>
                <a:ea typeface="Helvetica"/>
                <a:cs typeface="Helvetica"/>
                <a:sym typeface="Helvetica"/>
              </a:defRPr>
            </a:lvl1pPr>
          </a:lstStyle>
          <a:p>
            <a:pPr lvl="0">
              <a:defRPr sz="1800"/>
            </a:pPr>
            <a:fld id="{86CB4B4D-7CA3-9044-876B-883B54F8677D}" type="slidenum">
              <a:rPr sz="1200"/>
              <a:pPr lvl="0">
                <a:defRPr sz="1800"/>
              </a:pPr>
              <a:t>1</a:t>
            </a:fld>
            <a:endParaRPr sz="1200"/>
          </a:p>
        </p:txBody>
      </p:sp>
      <p:pic>
        <p:nvPicPr>
          <p:cNvPr id="40" name="image4.jpg" descr="DSCN0792.JPG"/>
          <p:cNvPicPr/>
          <p:nvPr/>
        </p:nvPicPr>
        <p:blipFill>
          <a:blip r:embed="rId3" cstate="print">
            <a:extLst/>
          </a:blip>
          <a:stretch>
            <a:fillRect/>
          </a:stretch>
        </p:blipFill>
        <p:spPr>
          <a:xfrm>
            <a:off x="764755" y="5753945"/>
            <a:ext cx="3901995" cy="2926497"/>
          </a:xfrm>
          <a:prstGeom prst="rect">
            <a:avLst/>
          </a:prstGeom>
          <a:ln w="12700">
            <a:miter lim="400000"/>
          </a:ln>
        </p:spPr>
      </p:pic>
      <p:pic>
        <p:nvPicPr>
          <p:cNvPr id="41" name="image5.png" descr="Screen Shot 2013-07-13 at 22.18.07.png"/>
          <p:cNvPicPr/>
          <p:nvPr/>
        </p:nvPicPr>
        <p:blipFill>
          <a:blip r:embed="rId4" cstate="print">
            <a:extLst/>
          </a:blip>
          <a:srcRect l="6805" r="6805"/>
          <a:stretch>
            <a:fillRect/>
          </a:stretch>
        </p:blipFill>
        <p:spPr>
          <a:xfrm>
            <a:off x="9752357" y="6000224"/>
            <a:ext cx="2857543" cy="721094"/>
          </a:xfrm>
          <a:prstGeom prst="rect">
            <a:avLst/>
          </a:prstGeom>
          <a:ln w="12700">
            <a:miter lim="400000"/>
          </a:ln>
        </p:spPr>
      </p:pic>
      <p:pic>
        <p:nvPicPr>
          <p:cNvPr id="42" name="image6.gif" descr="http://www.bowlandmaths.org.uk/images/bowlandbanner1.gif"/>
          <p:cNvPicPr/>
          <p:nvPr/>
        </p:nvPicPr>
        <p:blipFill>
          <a:blip r:embed="rId5" cstate="print">
            <a:extLst/>
          </a:blip>
          <a:srcRect l="895" t="11082" r="71628" b="39823"/>
          <a:stretch>
            <a:fillRect/>
          </a:stretch>
        </p:blipFill>
        <p:spPr>
          <a:xfrm>
            <a:off x="9763866" y="4654643"/>
            <a:ext cx="2834321" cy="999220"/>
          </a:xfrm>
          <a:prstGeom prst="rect">
            <a:avLst/>
          </a:prstGeom>
          <a:ln w="12700">
            <a:miter lim="400000"/>
          </a:ln>
        </p:spPr>
      </p:pic>
      <p:pic>
        <p:nvPicPr>
          <p:cNvPr id="43" name="image7.jpg" descr="R:\01-Bowland-Project\Photographs\Lesson study photographs\John M Horner Junior High\DSCN1039.JPG"/>
          <p:cNvPicPr/>
          <p:nvPr/>
        </p:nvPicPr>
        <p:blipFill>
          <a:blip r:embed="rId6" cstate="print">
            <a:extLst/>
          </a:blip>
          <a:stretch>
            <a:fillRect/>
          </a:stretch>
        </p:blipFill>
        <p:spPr>
          <a:xfrm>
            <a:off x="5167055" y="5915850"/>
            <a:ext cx="4056979" cy="2914387"/>
          </a:xfrm>
          <a:prstGeom prst="rect">
            <a:avLst/>
          </a:prstGeom>
          <a:ln w="12700">
            <a:miter lim="400000"/>
          </a:ln>
        </p:spPr>
      </p:pic>
      <p:pic>
        <p:nvPicPr>
          <p:cNvPr id="44" name="image3.jpg" descr="nuffield.jpg"/>
          <p:cNvPicPr/>
          <p:nvPr/>
        </p:nvPicPr>
        <p:blipFill>
          <a:blip r:embed="rId7" cstate="print">
            <a:extLst/>
          </a:blip>
          <a:stretch>
            <a:fillRect/>
          </a:stretch>
        </p:blipFill>
        <p:spPr>
          <a:xfrm>
            <a:off x="9724338" y="7068311"/>
            <a:ext cx="2834483" cy="1067023"/>
          </a:xfrm>
          <a:prstGeom prst="rect">
            <a:avLst/>
          </a:prstGeom>
          <a:ln w="12700">
            <a:miter lim="400000"/>
          </a:ln>
        </p:spPr>
      </p:pic>
      <p:pic>
        <p:nvPicPr>
          <p:cNvPr id="45" name="image1.jpg" descr="logo 2.7.jpg"/>
          <p:cNvPicPr/>
          <p:nvPr/>
        </p:nvPicPr>
        <p:blipFill>
          <a:blip r:embed="rId8" cstate="print">
            <a:extLst/>
          </a:blip>
          <a:stretch>
            <a:fillRect/>
          </a:stretch>
        </p:blipFill>
        <p:spPr>
          <a:xfrm>
            <a:off x="9724338" y="2416135"/>
            <a:ext cx="2834483" cy="1891545"/>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p:cNvSpPr>
          <p:nvPr>
            <p:ph type="title"/>
          </p:nvPr>
        </p:nvSpPr>
        <p:spPr>
          <a:prstGeom prst="rect">
            <a:avLst/>
          </a:prstGeom>
        </p:spPr>
        <p:txBody>
          <a:bodyPr/>
          <a:lstStyle>
            <a:lvl1pPr>
              <a:defRPr sz="4000"/>
            </a:lvl1pPr>
          </a:lstStyle>
          <a:p>
            <a:pPr lvl="0">
              <a:defRPr sz="1800" b="0">
                <a:solidFill>
                  <a:srgbClr val="000000"/>
                </a:solidFill>
                <a:uFillTx/>
              </a:defRPr>
            </a:pPr>
            <a:r>
              <a:rPr sz="4000" b="1">
                <a:solidFill>
                  <a:srgbClr val="113361"/>
                </a:solidFill>
                <a:uFill>
                  <a:solidFill>
                    <a:srgbClr val="113361"/>
                  </a:solidFill>
                </a:uFill>
              </a:rPr>
              <a:t>Employing concepts, facts, procedures and reasoning</a:t>
            </a:r>
          </a:p>
        </p:txBody>
      </p:sp>
      <p:sp>
        <p:nvSpPr>
          <p:cNvPr id="116" name="Shape 116"/>
          <p:cNvSpPr>
            <a:spLocks noGrp="1"/>
          </p:cNvSpPr>
          <p:nvPr>
            <p:ph type="body" idx="1"/>
          </p:nvPr>
        </p:nvSpPr>
        <p:spPr>
          <a:xfrm>
            <a:off x="669925" y="1492250"/>
            <a:ext cx="6646863" cy="8261350"/>
          </a:xfrm>
          <a:prstGeom prst="rect">
            <a:avLst/>
          </a:prstGeom>
        </p:spPr>
        <p:txBody>
          <a:bodyPr/>
          <a:lstStyle/>
          <a:p>
            <a:pPr marL="455584" lvl="0" indent="-455584">
              <a:buClr>
                <a:srgbClr val="B9252B"/>
              </a:buClr>
              <a:buSzPct val="100000"/>
              <a:buFont typeface="Calibri"/>
              <a:buChar char="•"/>
              <a:defRPr sz="1800" b="0">
                <a:solidFill>
                  <a:srgbClr val="000000"/>
                </a:solidFill>
                <a:uFillTx/>
              </a:defRPr>
            </a:pPr>
            <a:r>
              <a:rPr sz="2800" b="1">
                <a:solidFill>
                  <a:srgbClr val="B9252B"/>
                </a:solidFill>
                <a:uFill>
                  <a:solidFill>
                    <a:srgbClr val="B9252B"/>
                  </a:solidFill>
                </a:uFill>
              </a:rPr>
              <a:t>devising and implementing strategies;</a:t>
            </a:r>
          </a:p>
          <a:p>
            <a:pPr marL="455584" lvl="0" indent="-455584">
              <a:buClr>
                <a:srgbClr val="B9252B"/>
              </a:buClr>
              <a:buSzPct val="100000"/>
              <a:buFont typeface="Calibri"/>
              <a:buChar char="•"/>
              <a:defRPr sz="1800" b="0">
                <a:solidFill>
                  <a:srgbClr val="000000"/>
                </a:solidFill>
                <a:uFillTx/>
              </a:defRPr>
            </a:pPr>
            <a:r>
              <a:rPr sz="2800" b="1">
                <a:solidFill>
                  <a:srgbClr val="B9252B"/>
                </a:solidFill>
                <a:uFill>
                  <a:solidFill>
                    <a:srgbClr val="B9252B"/>
                  </a:solidFill>
                </a:uFill>
              </a:rPr>
              <a:t>using mathematical tools, including technology;</a:t>
            </a:r>
          </a:p>
          <a:p>
            <a:pPr marL="455584" lvl="0" indent="-455584">
              <a:buClr>
                <a:srgbClr val="B9252B"/>
              </a:buClr>
              <a:buSzPct val="100000"/>
              <a:buFont typeface="Calibri"/>
              <a:buChar char="•"/>
              <a:defRPr sz="1800" b="0">
                <a:solidFill>
                  <a:srgbClr val="000000"/>
                </a:solidFill>
                <a:uFillTx/>
              </a:defRPr>
            </a:pPr>
            <a:r>
              <a:rPr sz="2800" b="1">
                <a:solidFill>
                  <a:srgbClr val="B9252B"/>
                </a:solidFill>
                <a:uFill>
                  <a:solidFill>
                    <a:srgbClr val="B9252B"/>
                  </a:solidFill>
                </a:uFill>
              </a:rPr>
              <a:t>applying mathematical facts, rules, algorithms, and structures;</a:t>
            </a:r>
          </a:p>
          <a:p>
            <a:pPr marL="455584" lvl="0" indent="-455584">
              <a:buClr>
                <a:srgbClr val="B9252B"/>
              </a:buClr>
              <a:buSzPct val="100000"/>
              <a:buFont typeface="Calibri"/>
              <a:buChar char="•"/>
              <a:defRPr sz="1800" b="0">
                <a:solidFill>
                  <a:srgbClr val="000000"/>
                </a:solidFill>
                <a:uFillTx/>
              </a:defRPr>
            </a:pPr>
            <a:r>
              <a:rPr sz="2800" b="1">
                <a:solidFill>
                  <a:srgbClr val="B9252B"/>
                </a:solidFill>
                <a:uFill>
                  <a:solidFill>
                    <a:srgbClr val="B9252B"/>
                  </a:solidFill>
                </a:uFill>
              </a:rPr>
              <a:t>Creating and manipulating mathematical diagrams, graphs, and constructions and extracting information from them;</a:t>
            </a:r>
          </a:p>
          <a:p>
            <a:pPr marL="455584" lvl="0" indent="-455584">
              <a:buClr>
                <a:srgbClr val="B9252B"/>
              </a:buClr>
              <a:buSzPct val="100000"/>
              <a:buFont typeface="Calibri"/>
              <a:buChar char="•"/>
              <a:defRPr sz="1800" b="0">
                <a:solidFill>
                  <a:srgbClr val="000000"/>
                </a:solidFill>
                <a:uFillTx/>
              </a:defRPr>
            </a:pPr>
            <a:r>
              <a:rPr sz="2800" b="1">
                <a:solidFill>
                  <a:srgbClr val="B9252B"/>
                </a:solidFill>
                <a:uFill>
                  <a:solidFill>
                    <a:srgbClr val="B9252B"/>
                  </a:solidFill>
                </a:uFill>
              </a:rPr>
              <a:t>using and switching between representations;</a:t>
            </a:r>
          </a:p>
          <a:p>
            <a:pPr marL="455584" lvl="0" indent="-455584">
              <a:buClr>
                <a:srgbClr val="B9252B"/>
              </a:buClr>
              <a:buSzPct val="100000"/>
              <a:buFont typeface="Calibri"/>
              <a:buChar char="•"/>
              <a:defRPr sz="1800" b="0">
                <a:solidFill>
                  <a:srgbClr val="000000"/>
                </a:solidFill>
                <a:uFillTx/>
              </a:defRPr>
            </a:pPr>
            <a:r>
              <a:rPr sz="2800" b="1">
                <a:solidFill>
                  <a:srgbClr val="B9252B"/>
                </a:solidFill>
                <a:uFill>
                  <a:solidFill>
                    <a:srgbClr val="B9252B"/>
                  </a:solidFill>
                </a:uFill>
              </a:rPr>
              <a:t>making generalisations based on the results; </a:t>
            </a:r>
          </a:p>
          <a:p>
            <a:pPr marL="455584" lvl="0" indent="-455584">
              <a:buClr>
                <a:srgbClr val="B9252B"/>
              </a:buClr>
              <a:buSzPct val="100000"/>
              <a:buFont typeface="Calibri"/>
              <a:buChar char="•"/>
              <a:defRPr sz="1800" b="0">
                <a:solidFill>
                  <a:srgbClr val="000000"/>
                </a:solidFill>
                <a:uFillTx/>
              </a:defRPr>
            </a:pPr>
            <a:r>
              <a:rPr sz="2800" b="1">
                <a:solidFill>
                  <a:srgbClr val="B9252B"/>
                </a:solidFill>
                <a:uFill>
                  <a:solidFill>
                    <a:srgbClr val="B9252B"/>
                  </a:solidFill>
                </a:uFill>
              </a:rPr>
              <a:t>reflecting on mathematical arguments and explaining and justifying results.</a:t>
            </a:r>
          </a:p>
        </p:txBody>
      </p:sp>
      <p:grpSp>
        <p:nvGrpSpPr>
          <p:cNvPr id="119" name="Group 119"/>
          <p:cNvGrpSpPr/>
          <p:nvPr/>
        </p:nvGrpSpPr>
        <p:grpSpPr>
          <a:xfrm>
            <a:off x="8518525" y="1997075"/>
            <a:ext cx="3240088" cy="1727200"/>
            <a:chOff x="0" y="0"/>
            <a:chExt cx="3240087" cy="1727200"/>
          </a:xfrm>
        </p:grpSpPr>
        <p:sp>
          <p:nvSpPr>
            <p:cNvPr id="117" name="Shape 117"/>
            <p:cNvSpPr/>
            <p:nvPr/>
          </p:nvSpPr>
          <p:spPr>
            <a:xfrm>
              <a:off x="0" y="0"/>
              <a:ext cx="3240088" cy="1727200"/>
            </a:xfrm>
            <a:prstGeom prst="roundRect">
              <a:avLst>
                <a:gd name="adj" fmla="val 16667"/>
              </a:avLst>
            </a:prstGeom>
            <a:solidFill>
              <a:srgbClr val="FFFFFF"/>
            </a:solidFill>
            <a:ln w="25400" cap="flat">
              <a:solidFill>
                <a:srgbClr val="000000"/>
              </a:solidFill>
              <a:prstDash val="solid"/>
              <a:round/>
            </a:ln>
            <a:effectLst/>
          </p:spPr>
          <p:txBody>
            <a:bodyPr wrap="square" lIns="0" tIns="0" rIns="0" bIns="0" numCol="1" anchor="ctr">
              <a:noAutofit/>
            </a:bodyPr>
            <a:lstStyle/>
            <a:p>
              <a:pPr marL="40639" marR="40639" lvl="0" defTabSz="914400">
                <a:defRPr sz="3400">
                  <a:uFill>
                    <a:solidFill/>
                  </a:uFill>
                  <a:latin typeface="Arial"/>
                  <a:ea typeface="Arial"/>
                  <a:cs typeface="Arial"/>
                  <a:sym typeface="Arial"/>
                </a:defRPr>
              </a:pPr>
              <a:endParaRPr/>
            </a:p>
          </p:txBody>
        </p:sp>
        <p:sp>
          <p:nvSpPr>
            <p:cNvPr id="118" name="Shape 118"/>
            <p:cNvSpPr/>
            <p:nvPr/>
          </p:nvSpPr>
          <p:spPr>
            <a:xfrm>
              <a:off x="83343" y="337263"/>
              <a:ext cx="3073401" cy="10526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lvl1pPr marL="50897" marR="50897" algn="ctr" defTabSz="912812">
                <a:buClr>
                  <a:srgbClr val="000000"/>
                </a:buClr>
                <a:buFont typeface="Arial"/>
                <a:defRPr sz="3400" b="1">
                  <a:uFill>
                    <a:solidFill/>
                  </a:uFill>
                  <a:latin typeface="Arial"/>
                  <a:ea typeface="Arial"/>
                  <a:cs typeface="Arial"/>
                  <a:sym typeface="Arial"/>
                </a:defRPr>
              </a:lvl1pPr>
            </a:lstStyle>
            <a:p>
              <a:pPr lvl="0">
                <a:defRPr sz="1800" b="0">
                  <a:uFillTx/>
                </a:defRPr>
              </a:pPr>
              <a:r>
                <a:rPr sz="3400" b="1">
                  <a:uFill>
                    <a:solidFill/>
                  </a:uFill>
                </a:rPr>
                <a:t>Mathematical problem</a:t>
              </a:r>
            </a:p>
          </p:txBody>
        </p:sp>
      </p:grpSp>
      <p:grpSp>
        <p:nvGrpSpPr>
          <p:cNvPr id="122" name="Group 122"/>
          <p:cNvGrpSpPr/>
          <p:nvPr/>
        </p:nvGrpSpPr>
        <p:grpSpPr>
          <a:xfrm>
            <a:off x="8662987" y="6245225"/>
            <a:ext cx="3240088" cy="1727200"/>
            <a:chOff x="0" y="0"/>
            <a:chExt cx="3240087" cy="1727200"/>
          </a:xfrm>
        </p:grpSpPr>
        <p:sp>
          <p:nvSpPr>
            <p:cNvPr id="120" name="Shape 120"/>
            <p:cNvSpPr/>
            <p:nvPr/>
          </p:nvSpPr>
          <p:spPr>
            <a:xfrm>
              <a:off x="0" y="0"/>
              <a:ext cx="3240088" cy="1727200"/>
            </a:xfrm>
            <a:prstGeom prst="roundRect">
              <a:avLst>
                <a:gd name="adj" fmla="val 16667"/>
              </a:avLst>
            </a:prstGeom>
            <a:solidFill>
              <a:srgbClr val="FFFFFF"/>
            </a:solidFill>
            <a:ln w="25400" cap="flat">
              <a:solidFill>
                <a:srgbClr val="000000"/>
              </a:solidFill>
              <a:prstDash val="solid"/>
              <a:round/>
            </a:ln>
            <a:effectLst/>
          </p:spPr>
          <p:txBody>
            <a:bodyPr wrap="square" lIns="0" tIns="0" rIns="0" bIns="0" numCol="1" anchor="ctr">
              <a:noAutofit/>
            </a:bodyPr>
            <a:lstStyle/>
            <a:p>
              <a:pPr marL="40639" marR="40639" lvl="0" defTabSz="914400">
                <a:defRPr sz="3400">
                  <a:uFill>
                    <a:solidFill/>
                  </a:uFill>
                  <a:latin typeface="Arial"/>
                  <a:ea typeface="Arial"/>
                  <a:cs typeface="Arial"/>
                  <a:sym typeface="Arial"/>
                </a:defRPr>
              </a:pPr>
              <a:endParaRPr/>
            </a:p>
          </p:txBody>
        </p:sp>
        <p:sp>
          <p:nvSpPr>
            <p:cNvPr id="121" name="Shape 121"/>
            <p:cNvSpPr/>
            <p:nvPr/>
          </p:nvSpPr>
          <p:spPr>
            <a:xfrm>
              <a:off x="83343" y="337263"/>
              <a:ext cx="3073401" cy="10526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lvl1pPr marL="50897" marR="50897" algn="ctr" defTabSz="912812">
                <a:buClr>
                  <a:srgbClr val="000000"/>
                </a:buClr>
                <a:buFont typeface="Arial"/>
                <a:defRPr sz="3400" b="1">
                  <a:uFill>
                    <a:solidFill/>
                  </a:uFill>
                  <a:latin typeface="Arial"/>
                  <a:ea typeface="Arial"/>
                  <a:cs typeface="Arial"/>
                  <a:sym typeface="Arial"/>
                </a:defRPr>
              </a:lvl1pPr>
            </a:lstStyle>
            <a:p>
              <a:pPr lvl="0">
                <a:defRPr sz="1800" b="0">
                  <a:uFillTx/>
                </a:defRPr>
              </a:pPr>
              <a:r>
                <a:rPr sz="3400" b="1">
                  <a:uFill>
                    <a:solidFill/>
                  </a:uFill>
                </a:rPr>
                <a:t>Mathematical results</a:t>
              </a:r>
            </a:p>
          </p:txBody>
        </p:sp>
      </p:grpSp>
      <p:grpSp>
        <p:nvGrpSpPr>
          <p:cNvPr id="125" name="Group 125"/>
          <p:cNvGrpSpPr/>
          <p:nvPr/>
        </p:nvGrpSpPr>
        <p:grpSpPr>
          <a:xfrm>
            <a:off x="8447087" y="3940175"/>
            <a:ext cx="3600451" cy="2160588"/>
            <a:chOff x="0" y="0"/>
            <a:chExt cx="3600450" cy="2160587"/>
          </a:xfrm>
        </p:grpSpPr>
        <p:sp>
          <p:nvSpPr>
            <p:cNvPr id="123" name="Shape 123"/>
            <p:cNvSpPr/>
            <p:nvPr/>
          </p:nvSpPr>
          <p:spPr>
            <a:xfrm>
              <a:off x="0" y="0"/>
              <a:ext cx="3600450" cy="2160588"/>
            </a:xfrm>
            <a:custGeom>
              <a:avLst/>
              <a:gdLst/>
              <a:ahLst/>
              <a:cxnLst>
                <a:cxn ang="0">
                  <a:pos x="wd2" y="hd2"/>
                </a:cxn>
                <a:cxn ang="5400000">
                  <a:pos x="wd2" y="hd2"/>
                </a:cxn>
                <a:cxn ang="10800000">
                  <a:pos x="wd2" y="hd2"/>
                </a:cxn>
                <a:cxn ang="16200000">
                  <a:pos x="wd2" y="hd2"/>
                </a:cxn>
              </a:cxnLst>
              <a:rect l="0" t="0" r="r" b="b"/>
              <a:pathLst>
                <a:path w="21600" h="21600" extrusionOk="0">
                  <a:moveTo>
                    <a:pt x="0" y="11156"/>
                  </a:moveTo>
                  <a:lnTo>
                    <a:pt x="5400" y="11156"/>
                  </a:lnTo>
                  <a:lnTo>
                    <a:pt x="5400" y="0"/>
                  </a:lnTo>
                  <a:lnTo>
                    <a:pt x="16200" y="0"/>
                  </a:lnTo>
                  <a:lnTo>
                    <a:pt x="16200" y="11156"/>
                  </a:lnTo>
                  <a:lnTo>
                    <a:pt x="21600" y="11156"/>
                  </a:lnTo>
                  <a:lnTo>
                    <a:pt x="10800" y="21600"/>
                  </a:lnTo>
                  <a:close/>
                </a:path>
              </a:pathLst>
            </a:custGeom>
            <a:solidFill>
              <a:srgbClr val="6095C9"/>
            </a:solidFill>
            <a:ln w="9525" cap="flat">
              <a:solidFill>
                <a:srgbClr val="000000"/>
              </a:solidFill>
              <a:prstDash val="solid"/>
              <a:round/>
            </a:ln>
            <a:effectLst/>
          </p:spPr>
          <p:txBody>
            <a:bodyPr wrap="square" lIns="0" tIns="0" rIns="0" bIns="0" numCol="1" anchor="ctr">
              <a:noAutofit/>
            </a:bodyPr>
            <a:lstStyle/>
            <a:p>
              <a:pPr marL="40639" marR="40639" lvl="0" defTabSz="914400">
                <a:defRPr sz="3400">
                  <a:uFill>
                    <a:solidFill/>
                  </a:uFill>
                  <a:latin typeface="Arial"/>
                  <a:ea typeface="Arial"/>
                  <a:cs typeface="Arial"/>
                  <a:sym typeface="Arial"/>
                </a:defRPr>
              </a:pPr>
              <a:endParaRPr/>
            </a:p>
          </p:txBody>
        </p:sp>
        <p:sp>
          <p:nvSpPr>
            <p:cNvPr id="124" name="Shape 124"/>
            <p:cNvSpPr/>
            <p:nvPr/>
          </p:nvSpPr>
          <p:spPr>
            <a:xfrm>
              <a:off x="898525" y="540436"/>
              <a:ext cx="1803400" cy="5573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lvl1pPr marL="30429" marR="30429" algn="ctr" defTabSz="912812">
                <a:buClr>
                  <a:srgbClr val="000000"/>
                </a:buClr>
                <a:buFont typeface="Arial"/>
                <a:defRPr sz="3400">
                  <a:uFill>
                    <a:solidFill/>
                  </a:uFill>
                  <a:latin typeface="Arial"/>
                  <a:ea typeface="Arial"/>
                  <a:cs typeface="Arial"/>
                  <a:sym typeface="Arial"/>
                </a:defRPr>
              </a:lvl1pPr>
            </a:lstStyle>
            <a:p>
              <a:pPr lvl="0">
                <a:defRPr sz="1800">
                  <a:uFillTx/>
                </a:defRPr>
              </a:pPr>
              <a:r>
                <a:rPr sz="3400">
                  <a:uFill>
                    <a:solidFill/>
                  </a:uFill>
                </a:rPr>
                <a:t>Employ</a:t>
              </a:r>
            </a:p>
          </p:txBody>
        </p:sp>
      </p:grpSp>
      <p:sp>
        <p:nvSpPr>
          <p:cNvPr id="126" name="Shape 126"/>
          <p:cNvSpPr/>
          <p:nvPr/>
        </p:nvSpPr>
        <p:spPr>
          <a:xfrm>
            <a:off x="9426475" y="8636000"/>
            <a:ext cx="2914850" cy="7874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ctr" defTabSz="914400">
              <a:buClr>
                <a:srgbClr val="113361"/>
              </a:buClr>
              <a:buFont typeface="Calibri"/>
              <a:defRPr sz="4400" b="1">
                <a:solidFill>
                  <a:srgbClr val="113361"/>
                </a:solidFill>
                <a:uFill>
                  <a:solidFill>
                    <a:srgbClr val="113361"/>
                  </a:solidFill>
                </a:uFill>
                <a:latin typeface="+mn-lt"/>
                <a:ea typeface="+mn-ea"/>
                <a:cs typeface="+mn-cs"/>
                <a:sym typeface="Calibri"/>
              </a:defRPr>
            </a:lvl1pPr>
          </a:lstStyle>
          <a:p>
            <a:pPr lvl="0">
              <a:defRPr sz="1800" b="0">
                <a:solidFill>
                  <a:srgbClr val="000000"/>
                </a:solidFill>
                <a:uFillTx/>
              </a:defRPr>
            </a:pPr>
            <a:r>
              <a:rPr sz="4400" b="1">
                <a:solidFill>
                  <a:srgbClr val="113361"/>
                </a:solidFill>
                <a:uFill>
                  <a:solidFill>
                    <a:srgbClr val="113361"/>
                  </a:solidFill>
                </a:uFill>
              </a:rPr>
              <a:t>(PISA, 2015)</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title"/>
          </p:nvPr>
        </p:nvSpPr>
        <p:spPr>
          <a:prstGeom prst="rect">
            <a:avLst/>
          </a:prstGeom>
        </p:spPr>
        <p:txBody>
          <a:bodyPr/>
          <a:lstStyle/>
          <a:p>
            <a:pPr lvl="0">
              <a:defRPr sz="1800" b="0">
                <a:solidFill>
                  <a:srgbClr val="000000"/>
                </a:solidFill>
                <a:uFillTx/>
              </a:defRPr>
            </a:pPr>
            <a:r>
              <a:rPr sz="4400" b="1">
                <a:solidFill>
                  <a:srgbClr val="113361"/>
                </a:solidFill>
                <a:uFill>
                  <a:solidFill>
                    <a:srgbClr val="113361"/>
                  </a:solidFill>
                </a:uFill>
              </a:rPr>
              <a:t>Interpreting, applying and evaluating</a:t>
            </a:r>
          </a:p>
        </p:txBody>
      </p:sp>
      <p:sp>
        <p:nvSpPr>
          <p:cNvPr id="129" name="Shape 129"/>
          <p:cNvSpPr>
            <a:spLocks noGrp="1"/>
          </p:cNvSpPr>
          <p:nvPr>
            <p:ph type="body" idx="1"/>
          </p:nvPr>
        </p:nvSpPr>
        <p:spPr>
          <a:xfrm>
            <a:off x="4540395" y="1568450"/>
            <a:ext cx="8178801" cy="6616700"/>
          </a:xfrm>
          <a:prstGeom prst="rect">
            <a:avLst/>
          </a:prstGeom>
        </p:spPr>
        <p:txBody>
          <a:bodyPr/>
          <a:lstStyle/>
          <a:p>
            <a:pPr marL="569884" lvl="0" indent="-569884">
              <a:buClr>
                <a:srgbClr val="B9252B"/>
              </a:buClr>
              <a:buSzPct val="100000"/>
              <a:buFont typeface="Calibri"/>
              <a:buChar char="•"/>
              <a:defRPr sz="1800" b="0">
                <a:solidFill>
                  <a:srgbClr val="000000"/>
                </a:solidFill>
                <a:uFillTx/>
              </a:defRPr>
            </a:pPr>
            <a:r>
              <a:rPr sz="2800" b="1">
                <a:solidFill>
                  <a:srgbClr val="B9252B"/>
                </a:solidFill>
                <a:uFill>
                  <a:solidFill>
                    <a:srgbClr val="B9252B"/>
                  </a:solidFill>
                </a:uFill>
              </a:rPr>
              <a:t>interpreting results back into the real world context;</a:t>
            </a:r>
          </a:p>
          <a:p>
            <a:pPr marL="569884" lvl="0" indent="-569884">
              <a:buClr>
                <a:srgbClr val="B9252B"/>
              </a:buClr>
              <a:buSzPct val="100000"/>
              <a:buFont typeface="Calibri"/>
              <a:buChar char="•"/>
              <a:defRPr sz="1800" b="0">
                <a:solidFill>
                  <a:srgbClr val="000000"/>
                </a:solidFill>
                <a:uFillTx/>
              </a:defRPr>
            </a:pPr>
            <a:r>
              <a:rPr sz="2800" b="1">
                <a:solidFill>
                  <a:srgbClr val="B9252B"/>
                </a:solidFill>
                <a:uFill>
                  <a:solidFill>
                    <a:srgbClr val="B9252B"/>
                  </a:solidFill>
                </a:uFill>
              </a:rPr>
              <a:t>evaluating the reasonableness of a mathematical solution in the context;</a:t>
            </a:r>
          </a:p>
          <a:p>
            <a:pPr marL="569884" lvl="0" indent="-569884">
              <a:buClr>
                <a:srgbClr val="B9252B"/>
              </a:buClr>
              <a:buSzPct val="100000"/>
              <a:buFont typeface="Calibri"/>
              <a:buChar char="•"/>
              <a:defRPr sz="1800" b="0">
                <a:solidFill>
                  <a:srgbClr val="000000"/>
                </a:solidFill>
                <a:uFillTx/>
              </a:defRPr>
            </a:pPr>
            <a:r>
              <a:rPr sz="2800" b="1">
                <a:solidFill>
                  <a:srgbClr val="B9252B"/>
                </a:solidFill>
                <a:uFill>
                  <a:solidFill>
                    <a:srgbClr val="B9252B"/>
                  </a:solidFill>
                </a:uFill>
              </a:rPr>
              <a:t>explaining why a mathematical result or conclusion does, or does not, make sense in the context;</a:t>
            </a:r>
          </a:p>
          <a:p>
            <a:pPr marL="569884" lvl="0" indent="-569884">
              <a:buClr>
                <a:srgbClr val="B9252B"/>
              </a:buClr>
              <a:buSzPct val="100000"/>
              <a:buFont typeface="Calibri"/>
              <a:buChar char="•"/>
              <a:defRPr sz="1800" b="0">
                <a:solidFill>
                  <a:srgbClr val="000000"/>
                </a:solidFill>
                <a:uFillTx/>
              </a:defRPr>
            </a:pPr>
            <a:r>
              <a:rPr sz="2800" b="1">
                <a:solidFill>
                  <a:srgbClr val="B9252B"/>
                </a:solidFill>
                <a:uFill>
                  <a:solidFill>
                    <a:srgbClr val="B9252B"/>
                  </a:solidFill>
                </a:uFill>
              </a:rPr>
              <a:t>identifying and critiquing the limits of the model.</a:t>
            </a:r>
          </a:p>
        </p:txBody>
      </p:sp>
      <p:grpSp>
        <p:nvGrpSpPr>
          <p:cNvPr id="145" name="Group 145"/>
          <p:cNvGrpSpPr/>
          <p:nvPr/>
        </p:nvGrpSpPr>
        <p:grpSpPr>
          <a:xfrm>
            <a:off x="741362" y="1924050"/>
            <a:ext cx="11161713" cy="6264275"/>
            <a:chOff x="0" y="0"/>
            <a:chExt cx="11161712" cy="6264275"/>
          </a:xfrm>
        </p:grpSpPr>
        <p:grpSp>
          <p:nvGrpSpPr>
            <p:cNvPr id="132" name="Group 132"/>
            <p:cNvGrpSpPr/>
            <p:nvPr/>
          </p:nvGrpSpPr>
          <p:grpSpPr>
            <a:xfrm>
              <a:off x="288924" y="0"/>
              <a:ext cx="3240088" cy="1727200"/>
              <a:chOff x="0" y="0"/>
              <a:chExt cx="3240087" cy="1727200"/>
            </a:xfrm>
          </p:grpSpPr>
          <p:sp>
            <p:nvSpPr>
              <p:cNvPr id="130" name="Shape 130"/>
              <p:cNvSpPr/>
              <p:nvPr/>
            </p:nvSpPr>
            <p:spPr>
              <a:xfrm>
                <a:off x="0" y="0"/>
                <a:ext cx="3240088" cy="1727200"/>
              </a:xfrm>
              <a:prstGeom prst="roundRect">
                <a:avLst>
                  <a:gd name="adj" fmla="val 16667"/>
                </a:avLst>
              </a:prstGeom>
              <a:solidFill>
                <a:srgbClr val="FFFFFF"/>
              </a:solidFill>
              <a:ln w="25400" cap="flat">
                <a:solidFill>
                  <a:srgbClr val="000000"/>
                </a:solidFill>
                <a:prstDash val="solid"/>
                <a:round/>
              </a:ln>
              <a:effectLst/>
            </p:spPr>
            <p:txBody>
              <a:bodyPr wrap="square" lIns="0" tIns="0" rIns="0" bIns="0" numCol="1" anchor="ctr">
                <a:noAutofit/>
              </a:bodyPr>
              <a:lstStyle/>
              <a:p>
                <a:pPr marL="40639" marR="40639" lvl="0" defTabSz="914400">
                  <a:defRPr sz="3400">
                    <a:uFill>
                      <a:solidFill/>
                    </a:uFill>
                    <a:latin typeface="Arial"/>
                    <a:ea typeface="Arial"/>
                    <a:cs typeface="Arial"/>
                    <a:sym typeface="Arial"/>
                  </a:defRPr>
                </a:pPr>
                <a:endParaRPr/>
              </a:p>
            </p:txBody>
          </p:sp>
          <p:sp>
            <p:nvSpPr>
              <p:cNvPr id="131" name="Shape 131"/>
              <p:cNvSpPr/>
              <p:nvPr/>
            </p:nvSpPr>
            <p:spPr>
              <a:xfrm>
                <a:off x="83343" y="337263"/>
                <a:ext cx="3073401" cy="10526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lvl1pPr marL="50927" marR="50927" algn="ctr" defTabSz="912812">
                  <a:buClr>
                    <a:srgbClr val="000000"/>
                  </a:buClr>
                  <a:buFont typeface="Arial"/>
                  <a:defRPr sz="3400" b="1">
                    <a:uFill>
                      <a:solidFill/>
                    </a:uFill>
                    <a:latin typeface="Arial"/>
                    <a:ea typeface="Arial"/>
                    <a:cs typeface="Arial"/>
                    <a:sym typeface="Arial"/>
                  </a:defRPr>
                </a:lvl1pPr>
              </a:lstStyle>
              <a:p>
                <a:pPr lvl="0">
                  <a:defRPr sz="1800" b="0">
                    <a:uFillTx/>
                  </a:defRPr>
                </a:pPr>
                <a:r>
                  <a:rPr sz="3400" b="1">
                    <a:uFill>
                      <a:solidFill/>
                    </a:uFill>
                  </a:rPr>
                  <a:t>Problem in context</a:t>
                </a:r>
              </a:p>
            </p:txBody>
          </p:sp>
        </p:grpSp>
        <p:grpSp>
          <p:nvGrpSpPr>
            <p:cNvPr id="135" name="Group 135"/>
            <p:cNvGrpSpPr/>
            <p:nvPr/>
          </p:nvGrpSpPr>
          <p:grpSpPr>
            <a:xfrm>
              <a:off x="7921625" y="4248150"/>
              <a:ext cx="3240088" cy="1727200"/>
              <a:chOff x="0" y="0"/>
              <a:chExt cx="3240087" cy="1727200"/>
            </a:xfrm>
          </p:grpSpPr>
          <p:sp>
            <p:nvSpPr>
              <p:cNvPr id="133" name="Shape 133"/>
              <p:cNvSpPr/>
              <p:nvPr/>
            </p:nvSpPr>
            <p:spPr>
              <a:xfrm>
                <a:off x="0" y="0"/>
                <a:ext cx="3240088" cy="1727200"/>
              </a:xfrm>
              <a:prstGeom prst="roundRect">
                <a:avLst>
                  <a:gd name="adj" fmla="val 16667"/>
                </a:avLst>
              </a:prstGeom>
              <a:solidFill>
                <a:srgbClr val="FFFFFF"/>
              </a:solidFill>
              <a:ln w="25400" cap="flat">
                <a:solidFill>
                  <a:srgbClr val="000000"/>
                </a:solidFill>
                <a:prstDash val="solid"/>
                <a:round/>
              </a:ln>
              <a:effectLst/>
            </p:spPr>
            <p:txBody>
              <a:bodyPr wrap="square" lIns="0" tIns="0" rIns="0" bIns="0" numCol="1" anchor="ctr">
                <a:noAutofit/>
              </a:bodyPr>
              <a:lstStyle/>
              <a:p>
                <a:pPr marL="40639" marR="40639" lvl="0" defTabSz="914400">
                  <a:defRPr sz="3400">
                    <a:uFill>
                      <a:solidFill/>
                    </a:uFill>
                    <a:latin typeface="Arial"/>
                    <a:ea typeface="Arial"/>
                    <a:cs typeface="Arial"/>
                    <a:sym typeface="Arial"/>
                  </a:defRPr>
                </a:pPr>
                <a:endParaRPr/>
              </a:p>
            </p:txBody>
          </p:sp>
          <p:sp>
            <p:nvSpPr>
              <p:cNvPr id="134" name="Shape 134"/>
              <p:cNvSpPr/>
              <p:nvPr/>
            </p:nvSpPr>
            <p:spPr>
              <a:xfrm>
                <a:off x="83343" y="337263"/>
                <a:ext cx="3073401" cy="10526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lvl1pPr marL="50927" marR="50927" algn="ctr" defTabSz="912812">
                  <a:buClr>
                    <a:srgbClr val="000000"/>
                  </a:buClr>
                  <a:buFont typeface="Arial"/>
                  <a:defRPr sz="3400" b="1">
                    <a:uFill>
                      <a:solidFill/>
                    </a:uFill>
                    <a:latin typeface="Arial"/>
                    <a:ea typeface="Arial"/>
                    <a:cs typeface="Arial"/>
                    <a:sym typeface="Arial"/>
                  </a:defRPr>
                </a:lvl1pPr>
              </a:lstStyle>
              <a:p>
                <a:pPr lvl="0">
                  <a:defRPr sz="1800" b="0">
                    <a:uFillTx/>
                  </a:defRPr>
                </a:pPr>
                <a:r>
                  <a:rPr sz="3400" b="1">
                    <a:uFill>
                      <a:solidFill/>
                    </a:uFill>
                  </a:rPr>
                  <a:t>Mathematical results</a:t>
                </a:r>
              </a:p>
            </p:txBody>
          </p:sp>
        </p:grpSp>
        <p:grpSp>
          <p:nvGrpSpPr>
            <p:cNvPr id="138" name="Group 138"/>
            <p:cNvGrpSpPr/>
            <p:nvPr/>
          </p:nvGrpSpPr>
          <p:grpSpPr>
            <a:xfrm>
              <a:off x="288924" y="4248150"/>
              <a:ext cx="3240088" cy="1727200"/>
              <a:chOff x="0" y="0"/>
              <a:chExt cx="3240087" cy="1727200"/>
            </a:xfrm>
          </p:grpSpPr>
          <p:sp>
            <p:nvSpPr>
              <p:cNvPr id="136" name="Shape 136"/>
              <p:cNvSpPr/>
              <p:nvPr/>
            </p:nvSpPr>
            <p:spPr>
              <a:xfrm>
                <a:off x="0" y="0"/>
                <a:ext cx="3240088" cy="1727200"/>
              </a:xfrm>
              <a:prstGeom prst="roundRect">
                <a:avLst>
                  <a:gd name="adj" fmla="val 16667"/>
                </a:avLst>
              </a:prstGeom>
              <a:solidFill>
                <a:srgbClr val="FFFFFF"/>
              </a:solidFill>
              <a:ln w="25400" cap="flat">
                <a:solidFill>
                  <a:srgbClr val="000000"/>
                </a:solidFill>
                <a:prstDash val="solid"/>
                <a:round/>
              </a:ln>
              <a:effectLst/>
            </p:spPr>
            <p:txBody>
              <a:bodyPr wrap="square" lIns="0" tIns="0" rIns="0" bIns="0" numCol="1" anchor="ctr">
                <a:noAutofit/>
              </a:bodyPr>
              <a:lstStyle/>
              <a:p>
                <a:pPr marL="40639" marR="40639" lvl="0" defTabSz="914400">
                  <a:defRPr sz="3400">
                    <a:uFill>
                      <a:solidFill/>
                    </a:uFill>
                    <a:latin typeface="Arial"/>
                    <a:ea typeface="Arial"/>
                    <a:cs typeface="Arial"/>
                    <a:sym typeface="Arial"/>
                  </a:defRPr>
                </a:pPr>
                <a:endParaRPr/>
              </a:p>
            </p:txBody>
          </p:sp>
          <p:sp>
            <p:nvSpPr>
              <p:cNvPr id="137" name="Shape 137"/>
              <p:cNvSpPr/>
              <p:nvPr/>
            </p:nvSpPr>
            <p:spPr>
              <a:xfrm>
                <a:off x="83343" y="337263"/>
                <a:ext cx="3073401" cy="10526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lvl1pPr marL="50927" marR="50927" algn="ctr" defTabSz="912812">
                  <a:buClr>
                    <a:srgbClr val="000000"/>
                  </a:buClr>
                  <a:buFont typeface="Arial"/>
                  <a:defRPr sz="3400" b="1">
                    <a:uFill>
                      <a:solidFill/>
                    </a:uFill>
                    <a:latin typeface="Arial"/>
                    <a:ea typeface="Arial"/>
                    <a:cs typeface="Arial"/>
                    <a:sym typeface="Arial"/>
                  </a:defRPr>
                </a:lvl1pPr>
              </a:lstStyle>
              <a:p>
                <a:pPr lvl="0">
                  <a:defRPr sz="1800" b="0">
                    <a:uFillTx/>
                  </a:defRPr>
                </a:pPr>
                <a:r>
                  <a:rPr sz="3400" b="1">
                    <a:uFill>
                      <a:solidFill/>
                    </a:uFill>
                  </a:rPr>
                  <a:t>Results in context</a:t>
                </a:r>
              </a:p>
            </p:txBody>
          </p:sp>
        </p:grpSp>
        <p:grpSp>
          <p:nvGrpSpPr>
            <p:cNvPr id="141" name="Group 141"/>
            <p:cNvGrpSpPr/>
            <p:nvPr/>
          </p:nvGrpSpPr>
          <p:grpSpPr>
            <a:xfrm flipH="1">
              <a:off x="4105275" y="3816350"/>
              <a:ext cx="3314322" cy="2447925"/>
              <a:chOff x="0" y="0"/>
              <a:chExt cx="3314321" cy="2447925"/>
            </a:xfrm>
          </p:grpSpPr>
          <p:sp>
            <p:nvSpPr>
              <p:cNvPr id="139" name="Shape 139"/>
              <p:cNvSpPr/>
              <p:nvPr/>
            </p:nvSpPr>
            <p:spPr>
              <a:xfrm>
                <a:off x="2796" y="0"/>
                <a:ext cx="3311526" cy="2447925"/>
              </a:xfrm>
              <a:prstGeom prst="rightArrow">
                <a:avLst>
                  <a:gd name="adj1" fmla="val 50000"/>
                  <a:gd name="adj2" fmla="val 50003"/>
                </a:avLst>
              </a:prstGeom>
              <a:solidFill>
                <a:srgbClr val="6095C9"/>
              </a:solidFill>
              <a:ln w="9525" cap="flat">
                <a:solidFill>
                  <a:srgbClr val="000000"/>
                </a:solidFill>
                <a:prstDash val="solid"/>
                <a:round/>
              </a:ln>
              <a:effectLst/>
            </p:spPr>
            <p:txBody>
              <a:bodyPr wrap="square" lIns="0" tIns="0" rIns="0" bIns="0" numCol="1" anchor="ctr">
                <a:noAutofit/>
              </a:bodyPr>
              <a:lstStyle/>
              <a:p>
                <a:pPr marL="40639" marR="40639" lvl="0" defTabSz="914400">
                  <a:defRPr sz="3400">
                    <a:uFill>
                      <a:solidFill/>
                    </a:uFill>
                    <a:latin typeface="Arial"/>
                    <a:ea typeface="Arial"/>
                    <a:cs typeface="Arial"/>
                    <a:sym typeface="Arial"/>
                  </a:defRPr>
                </a:pPr>
                <a:endParaRPr/>
              </a:p>
            </p:txBody>
          </p:sp>
          <p:sp>
            <p:nvSpPr>
              <p:cNvPr id="140" name="Shape 140"/>
              <p:cNvSpPr/>
              <p:nvPr/>
            </p:nvSpPr>
            <p:spPr>
              <a:xfrm flipH="1">
                <a:off x="0" y="945275"/>
                <a:ext cx="2705100" cy="55737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lvl1pPr marL="36411" marR="53305" algn="ctr" defTabSz="912812">
                  <a:buClr>
                    <a:srgbClr val="000000"/>
                  </a:buClr>
                  <a:buFont typeface="Arial"/>
                  <a:defRPr sz="3400">
                    <a:uFill>
                      <a:solidFill/>
                    </a:uFill>
                    <a:latin typeface="Arial"/>
                    <a:ea typeface="Arial"/>
                    <a:cs typeface="Arial"/>
                    <a:sym typeface="Arial"/>
                  </a:defRPr>
                </a:lvl1pPr>
              </a:lstStyle>
              <a:p>
                <a:pPr lvl="0">
                  <a:defRPr sz="1800">
                    <a:uFillTx/>
                  </a:defRPr>
                </a:pPr>
                <a:r>
                  <a:rPr sz="3400">
                    <a:uFill>
                      <a:solidFill/>
                    </a:uFill>
                  </a:rPr>
                  <a:t>Interpret</a:t>
                </a:r>
              </a:p>
            </p:txBody>
          </p:sp>
        </p:grpSp>
        <p:grpSp>
          <p:nvGrpSpPr>
            <p:cNvPr id="144" name="Group 144"/>
            <p:cNvGrpSpPr/>
            <p:nvPr/>
          </p:nvGrpSpPr>
          <p:grpSpPr>
            <a:xfrm>
              <a:off x="0" y="1871662"/>
              <a:ext cx="3816350" cy="2232026"/>
              <a:chOff x="0" y="0"/>
              <a:chExt cx="3816350" cy="2232025"/>
            </a:xfrm>
          </p:grpSpPr>
          <p:sp>
            <p:nvSpPr>
              <p:cNvPr id="142" name="Shape 142"/>
              <p:cNvSpPr/>
              <p:nvPr/>
            </p:nvSpPr>
            <p:spPr>
              <a:xfrm>
                <a:off x="0" y="0"/>
                <a:ext cx="3816350" cy="2232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21600"/>
                    </a:lnTo>
                    <a:lnTo>
                      <a:pt x="16200" y="21600"/>
                    </a:lnTo>
                    <a:lnTo>
                      <a:pt x="16200" y="10800"/>
                    </a:lnTo>
                    <a:lnTo>
                      <a:pt x="21600" y="10800"/>
                    </a:lnTo>
                    <a:lnTo>
                      <a:pt x="10800" y="0"/>
                    </a:lnTo>
                    <a:close/>
                  </a:path>
                </a:pathLst>
              </a:custGeom>
              <a:solidFill>
                <a:srgbClr val="6095C9"/>
              </a:solidFill>
              <a:ln w="9525" cap="flat">
                <a:solidFill>
                  <a:srgbClr val="000000"/>
                </a:solidFill>
                <a:prstDash val="solid"/>
                <a:round/>
              </a:ln>
              <a:effectLst/>
            </p:spPr>
            <p:txBody>
              <a:bodyPr wrap="square" lIns="0" tIns="0" rIns="0" bIns="0" numCol="1" anchor="ctr">
                <a:noAutofit/>
              </a:bodyPr>
              <a:lstStyle/>
              <a:p>
                <a:pPr marL="40639" marR="40639" lvl="0" defTabSz="914400">
                  <a:defRPr sz="3400">
                    <a:uFill>
                      <a:solidFill/>
                    </a:uFill>
                    <a:latin typeface="Arial"/>
                    <a:ea typeface="Arial"/>
                    <a:cs typeface="Arial"/>
                    <a:sym typeface="Arial"/>
                  </a:defRPr>
                </a:pPr>
                <a:endParaRPr/>
              </a:p>
            </p:txBody>
          </p:sp>
          <p:sp>
            <p:nvSpPr>
              <p:cNvPr id="143" name="Shape 143"/>
              <p:cNvSpPr/>
              <p:nvPr/>
            </p:nvSpPr>
            <p:spPr>
              <a:xfrm>
                <a:off x="954087" y="1116328"/>
                <a:ext cx="1905001" cy="55737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lvl1pPr marL="30452" marR="30452" defTabSz="912812">
                  <a:buClr>
                    <a:srgbClr val="000000"/>
                  </a:buClr>
                  <a:buFont typeface="Arial"/>
                  <a:defRPr sz="3400">
                    <a:uFill>
                      <a:solidFill/>
                    </a:uFill>
                    <a:latin typeface="Arial"/>
                    <a:ea typeface="Arial"/>
                    <a:cs typeface="Arial"/>
                    <a:sym typeface="Arial"/>
                  </a:defRPr>
                </a:lvl1pPr>
              </a:lstStyle>
              <a:p>
                <a:pPr lvl="0">
                  <a:defRPr sz="1800">
                    <a:uFillTx/>
                  </a:defRPr>
                </a:pPr>
                <a:r>
                  <a:rPr sz="3400">
                    <a:uFill>
                      <a:solidFill/>
                    </a:uFill>
                  </a:rPr>
                  <a:t>Evaluate</a:t>
                </a:r>
              </a:p>
            </p:txBody>
          </p:sp>
        </p:grpSp>
      </p:grpSp>
      <p:sp>
        <p:nvSpPr>
          <p:cNvPr id="146" name="Shape 146"/>
          <p:cNvSpPr/>
          <p:nvPr/>
        </p:nvSpPr>
        <p:spPr>
          <a:xfrm>
            <a:off x="9426475" y="8636000"/>
            <a:ext cx="2914850" cy="7874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ctr" defTabSz="914400">
              <a:buClr>
                <a:srgbClr val="113361"/>
              </a:buClr>
              <a:buFont typeface="Calibri"/>
              <a:defRPr sz="4400" b="1">
                <a:solidFill>
                  <a:srgbClr val="113361"/>
                </a:solidFill>
                <a:uFill>
                  <a:solidFill>
                    <a:srgbClr val="113361"/>
                  </a:solidFill>
                </a:uFill>
                <a:latin typeface="+mn-lt"/>
                <a:ea typeface="+mn-ea"/>
                <a:cs typeface="+mn-cs"/>
                <a:sym typeface="Calibri"/>
              </a:defRPr>
            </a:lvl1pPr>
          </a:lstStyle>
          <a:p>
            <a:pPr lvl="0">
              <a:defRPr sz="1800" b="0">
                <a:solidFill>
                  <a:srgbClr val="000000"/>
                </a:solidFill>
                <a:uFillTx/>
              </a:defRPr>
            </a:pPr>
            <a:r>
              <a:rPr sz="4400" b="1">
                <a:solidFill>
                  <a:srgbClr val="113361"/>
                </a:solidFill>
                <a:uFill>
                  <a:solidFill>
                    <a:srgbClr val="113361"/>
                  </a:solidFill>
                </a:uFill>
              </a:rPr>
              <a:t>(PISA, 2012)</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a:prstGeom prst="rect">
            <a:avLst/>
          </a:prstGeom>
        </p:spPr>
        <p:txBody>
          <a:bodyPr/>
          <a:lstStyle/>
          <a:p>
            <a:pPr lvl="0">
              <a:defRPr sz="1800" b="0">
                <a:solidFill>
                  <a:srgbClr val="000000"/>
                </a:solidFill>
                <a:uFillTx/>
              </a:defRPr>
            </a:pPr>
            <a:r>
              <a:rPr sz="4400" b="1">
                <a:solidFill>
                  <a:srgbClr val="123462"/>
                </a:solidFill>
                <a:uFill>
                  <a:solidFill>
                    <a:srgbClr val="123462"/>
                  </a:solidFill>
                </a:uFill>
              </a:rPr>
              <a:t>The centrality of these processes in PISA</a:t>
            </a:r>
          </a:p>
        </p:txBody>
      </p:sp>
      <p:sp>
        <p:nvSpPr>
          <p:cNvPr id="149" name="Shape 149"/>
          <p:cNvSpPr>
            <a:spLocks noGrp="1"/>
          </p:cNvSpPr>
          <p:nvPr>
            <p:ph type="body" idx="1"/>
          </p:nvPr>
        </p:nvSpPr>
        <p:spPr>
          <a:prstGeom prst="rect">
            <a:avLst/>
          </a:prstGeom>
        </p:spPr>
        <p:txBody>
          <a:bodyPr/>
          <a:lstStyle/>
          <a:p>
            <a:pPr lvl="0" defTabSz="1139952">
              <a:spcBef>
                <a:spcPts val="900"/>
              </a:spcBef>
              <a:defRPr sz="1800" b="0">
                <a:solidFill>
                  <a:srgbClr val="000000"/>
                </a:solidFill>
                <a:uFillTx/>
              </a:defRPr>
            </a:pPr>
            <a:r>
              <a:rPr sz="3520">
                <a:uFill>
                  <a:solidFill>
                    <a:srgbClr val="B9262C"/>
                  </a:solidFill>
                </a:uFill>
              </a:rPr>
              <a:t>The definition of mathematical literacy refers to an individual’s capacity to </a:t>
            </a:r>
            <a:r>
              <a:rPr sz="3520" b="1">
                <a:solidFill>
                  <a:srgbClr val="B51A00"/>
                </a:solidFill>
                <a:uFill>
                  <a:solidFill>
                    <a:srgbClr val="B9262C"/>
                  </a:solidFill>
                </a:uFill>
              </a:rPr>
              <a:t>formulate, employ, and interpret </a:t>
            </a:r>
            <a:r>
              <a:rPr sz="3520">
                <a:uFill>
                  <a:solidFill>
                    <a:srgbClr val="B9262C"/>
                  </a:solidFill>
                </a:uFill>
              </a:rPr>
              <a:t>mathematics. </a:t>
            </a:r>
          </a:p>
          <a:p>
            <a:pPr lvl="0" defTabSz="1139952">
              <a:spcBef>
                <a:spcPts val="900"/>
              </a:spcBef>
              <a:defRPr sz="1800" b="0">
                <a:solidFill>
                  <a:srgbClr val="000000"/>
                </a:solidFill>
                <a:uFillTx/>
              </a:defRPr>
            </a:pPr>
            <a:r>
              <a:rPr sz="3520">
                <a:uFill>
                  <a:solidFill>
                    <a:srgbClr val="B9262C"/>
                  </a:solidFill>
                </a:uFill>
              </a:rPr>
              <a:t>Items in the 2015 PISA mathematics survey will be assigned to one of three mathematical processes:</a:t>
            </a:r>
          </a:p>
          <a:p>
            <a:pPr marL="201168" lvl="0" indent="-201168" defTabSz="1139952">
              <a:spcBef>
                <a:spcPts val="900"/>
              </a:spcBef>
              <a:buSzPct val="100000"/>
              <a:buChar char="•"/>
              <a:defRPr sz="1800" b="0">
                <a:solidFill>
                  <a:srgbClr val="000000"/>
                </a:solidFill>
                <a:uFillTx/>
              </a:defRPr>
            </a:pPr>
            <a:r>
              <a:rPr sz="3520" b="1">
                <a:solidFill>
                  <a:srgbClr val="B51A00"/>
                </a:solidFill>
                <a:uFill>
                  <a:solidFill>
                    <a:srgbClr val="B9262C"/>
                  </a:solidFill>
                </a:uFill>
              </a:rPr>
              <a:t>Formulating situations mathematically;</a:t>
            </a:r>
          </a:p>
          <a:p>
            <a:pPr marL="201168" lvl="0" indent="-201168" defTabSz="1139952">
              <a:spcBef>
                <a:spcPts val="900"/>
              </a:spcBef>
              <a:buSzPct val="100000"/>
              <a:buChar char="•"/>
              <a:defRPr sz="1800" b="0">
                <a:solidFill>
                  <a:srgbClr val="000000"/>
                </a:solidFill>
                <a:uFillTx/>
              </a:defRPr>
            </a:pPr>
            <a:r>
              <a:rPr sz="3520" b="1">
                <a:solidFill>
                  <a:srgbClr val="B51A00"/>
                </a:solidFill>
                <a:uFill>
                  <a:solidFill>
                    <a:srgbClr val="B9262C"/>
                  </a:solidFill>
                </a:uFill>
              </a:rPr>
              <a:t>Employing mathematical concepts, facts, procedures, and reasoning; </a:t>
            </a:r>
          </a:p>
          <a:p>
            <a:pPr marL="201168" lvl="0" indent="-201168" defTabSz="1139952">
              <a:spcBef>
                <a:spcPts val="900"/>
              </a:spcBef>
              <a:buSzPct val="100000"/>
              <a:buChar char="•"/>
              <a:defRPr sz="1800" b="0">
                <a:solidFill>
                  <a:srgbClr val="000000"/>
                </a:solidFill>
                <a:uFillTx/>
              </a:defRPr>
            </a:pPr>
            <a:r>
              <a:rPr sz="3520" b="1">
                <a:solidFill>
                  <a:srgbClr val="B51A00"/>
                </a:solidFill>
                <a:uFill>
                  <a:solidFill>
                    <a:srgbClr val="B9262C"/>
                  </a:solidFill>
                </a:uFill>
              </a:rPr>
              <a:t>Interpreting, applying and evaluating mathematical outcomes.</a:t>
            </a:r>
          </a:p>
          <a:p>
            <a:pPr lvl="0" defTabSz="1139952">
              <a:spcBef>
                <a:spcPts val="900"/>
              </a:spcBef>
              <a:defRPr sz="1800" b="0">
                <a:solidFill>
                  <a:srgbClr val="000000"/>
                </a:solidFill>
                <a:uFillTx/>
              </a:defRPr>
            </a:pPr>
            <a:r>
              <a:rPr sz="3520">
                <a:uFill>
                  <a:solidFill>
                    <a:srgbClr val="B9262C"/>
                  </a:solidFill>
                </a:uFill>
              </a:rPr>
              <a:t>It is important for both policy makers and those engaged more closely in the day-to-day education of students to know how effectively students are able to engage in each of these processes.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Screen shot 2014-04-08 at 14.29.44.png"/>
          <p:cNvPicPr/>
          <p:nvPr/>
        </p:nvPicPr>
        <p:blipFill>
          <a:blip r:embed="rId3" cstate="print">
            <a:extLst/>
          </a:blip>
          <a:stretch>
            <a:fillRect/>
          </a:stretch>
        </p:blipFill>
        <p:spPr>
          <a:xfrm>
            <a:off x="8293100" y="1676400"/>
            <a:ext cx="3670389" cy="4876800"/>
          </a:xfrm>
          <a:prstGeom prst="rect">
            <a:avLst/>
          </a:prstGeom>
          <a:ln w="25400">
            <a:solidFill/>
            <a:miter lim="400000"/>
          </a:ln>
          <a:effectLst>
            <a:outerShdw blurRad="127000" dist="76200" dir="2700000" rotWithShape="0">
              <a:srgbClr val="000000">
                <a:alpha val="75000"/>
              </a:srgbClr>
            </a:outerShdw>
          </a:effectLst>
        </p:spPr>
      </p:pic>
      <p:sp>
        <p:nvSpPr>
          <p:cNvPr id="152" name="Shape 152"/>
          <p:cNvSpPr>
            <a:spLocks noGrp="1"/>
          </p:cNvSpPr>
          <p:nvPr>
            <p:ph type="title"/>
          </p:nvPr>
        </p:nvSpPr>
        <p:spPr>
          <a:prstGeom prst="rect">
            <a:avLst/>
          </a:prstGeom>
        </p:spPr>
        <p:txBody>
          <a:bodyPr/>
          <a:lstStyle/>
          <a:p>
            <a:pPr lvl="0">
              <a:defRPr sz="1800" b="0">
                <a:solidFill>
                  <a:srgbClr val="000000"/>
                </a:solidFill>
                <a:uFillTx/>
              </a:defRPr>
            </a:pPr>
            <a:r>
              <a:rPr sz="4400" b="1">
                <a:solidFill>
                  <a:srgbClr val="123462"/>
                </a:solidFill>
                <a:uFill>
                  <a:solidFill>
                    <a:srgbClr val="123462"/>
                  </a:solidFill>
                </a:uFill>
              </a:rPr>
              <a:t>The New National Curriculum for England</a:t>
            </a:r>
          </a:p>
        </p:txBody>
      </p:sp>
      <p:sp>
        <p:nvSpPr>
          <p:cNvPr id="153" name="Shape 153"/>
          <p:cNvSpPr>
            <a:spLocks noGrp="1"/>
          </p:cNvSpPr>
          <p:nvPr>
            <p:ph type="body" idx="1"/>
          </p:nvPr>
        </p:nvSpPr>
        <p:spPr>
          <a:xfrm>
            <a:off x="647700" y="1574800"/>
            <a:ext cx="7086600" cy="6899635"/>
          </a:xfrm>
          <a:prstGeom prst="rect">
            <a:avLst/>
          </a:prstGeom>
        </p:spPr>
        <p:txBody>
          <a:bodyPr/>
          <a:lstStyle/>
          <a:p>
            <a:pPr marL="0" lvl="1" indent="354584">
              <a:buSzTx/>
              <a:buNone/>
              <a:defRPr sz="1800">
                <a:uFillTx/>
              </a:defRPr>
            </a:pPr>
            <a:r>
              <a:rPr sz="3000" dirty="0">
                <a:uFill>
                  <a:solidFill/>
                </a:uFill>
              </a:rPr>
              <a:t>“</a:t>
            </a:r>
            <a:r>
              <a:rPr sz="3000" b="1" dirty="0">
                <a:uFill>
                  <a:solidFill/>
                </a:uFill>
              </a:rPr>
              <a:t>Mathematics is an interconnected subject in which pupils need to be able to move fluently between representations of mathematical ideas</a:t>
            </a:r>
            <a:r>
              <a:rPr sz="3000" dirty="0">
                <a:uFill>
                  <a:solidFill/>
                </a:uFill>
              </a:rPr>
              <a:t>.” </a:t>
            </a:r>
          </a:p>
          <a:p>
            <a:pPr marL="0" lvl="1" indent="354584">
              <a:buSzTx/>
              <a:buNone/>
              <a:defRPr sz="1800">
                <a:uFillTx/>
              </a:defRPr>
            </a:pPr>
            <a:r>
              <a:rPr sz="3000" dirty="0">
                <a:uFill>
                  <a:solidFill/>
                </a:uFill>
              </a:rPr>
              <a:t>“The </a:t>
            </a:r>
            <a:r>
              <a:rPr sz="3000" dirty="0" err="1">
                <a:uFill>
                  <a:solidFill/>
                </a:uFill>
              </a:rPr>
              <a:t>programmes</a:t>
            </a:r>
            <a:r>
              <a:rPr sz="3000" dirty="0">
                <a:uFill>
                  <a:solidFill/>
                </a:uFill>
              </a:rPr>
              <a:t> of study are, by necessity, </a:t>
            </a:r>
            <a:r>
              <a:rPr sz="3000" dirty="0" err="1">
                <a:uFill>
                  <a:solidFill/>
                </a:uFill>
              </a:rPr>
              <a:t>organised</a:t>
            </a:r>
            <a:r>
              <a:rPr sz="3000" dirty="0">
                <a:uFill>
                  <a:solidFill/>
                </a:uFill>
              </a:rPr>
              <a:t> into apparently distinct domains, but </a:t>
            </a:r>
            <a:r>
              <a:rPr sz="3000" b="1" dirty="0">
                <a:uFill>
                  <a:solidFill/>
                </a:uFill>
              </a:rPr>
              <a:t>pupils should make rich connections</a:t>
            </a:r>
            <a:r>
              <a:rPr sz="3000" dirty="0">
                <a:uFill>
                  <a:solidFill/>
                </a:uFill>
              </a:rPr>
              <a:t> across mathematical ideas to develop:</a:t>
            </a:r>
          </a:p>
          <a:p>
            <a:pPr lvl="2">
              <a:buSzPct val="125000"/>
              <a:defRPr sz="1800">
                <a:uFillTx/>
              </a:defRPr>
            </a:pPr>
            <a:r>
              <a:rPr sz="3000" b="1" dirty="0">
                <a:solidFill>
                  <a:srgbClr val="A02E30"/>
                </a:solidFill>
                <a:uFill>
                  <a:solidFill>
                    <a:srgbClr val="A02E30"/>
                  </a:solidFill>
                </a:uFill>
              </a:rPr>
              <a:t>fluency, </a:t>
            </a:r>
          </a:p>
          <a:p>
            <a:pPr lvl="2">
              <a:buSzPct val="125000"/>
              <a:defRPr sz="1800">
                <a:uFillTx/>
              </a:defRPr>
            </a:pPr>
            <a:r>
              <a:rPr sz="3000" b="1" dirty="0">
                <a:solidFill>
                  <a:srgbClr val="A02E30"/>
                </a:solidFill>
                <a:uFill>
                  <a:solidFill>
                    <a:srgbClr val="A02E30"/>
                  </a:solidFill>
                </a:uFill>
              </a:rPr>
              <a:t>mathematical reasoning,</a:t>
            </a:r>
          </a:p>
          <a:p>
            <a:pPr lvl="2">
              <a:buSzPct val="125000"/>
              <a:defRPr sz="1800">
                <a:uFillTx/>
              </a:defRPr>
            </a:pPr>
            <a:r>
              <a:rPr sz="3000" b="1" dirty="0">
                <a:solidFill>
                  <a:srgbClr val="A02E30"/>
                </a:solidFill>
                <a:uFill>
                  <a:solidFill>
                    <a:srgbClr val="A02E30"/>
                  </a:solidFill>
                </a:uFill>
              </a:rPr>
              <a:t>competence in solving increasingly sophisticated problems.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title"/>
          </p:nvPr>
        </p:nvSpPr>
        <p:spPr>
          <a:prstGeom prst="rect">
            <a:avLst/>
          </a:prstGeom>
        </p:spPr>
        <p:txBody>
          <a:bodyPr/>
          <a:lstStyle/>
          <a:p>
            <a:pPr lvl="0">
              <a:defRPr sz="1800" b="0">
                <a:solidFill>
                  <a:srgbClr val="000000"/>
                </a:solidFill>
                <a:uFillTx/>
              </a:defRPr>
            </a:pPr>
            <a:r>
              <a:rPr sz="4400" b="1">
                <a:solidFill>
                  <a:srgbClr val="123462"/>
                </a:solidFill>
                <a:uFill>
                  <a:solidFill>
                    <a:srgbClr val="123462"/>
                  </a:solidFill>
                </a:uFill>
              </a:rPr>
              <a:t>Solve problems in the NC</a:t>
            </a:r>
          </a:p>
        </p:txBody>
      </p:sp>
      <p:grpSp>
        <p:nvGrpSpPr>
          <p:cNvPr id="160" name="Group 160"/>
          <p:cNvGrpSpPr/>
          <p:nvPr/>
        </p:nvGrpSpPr>
        <p:grpSpPr>
          <a:xfrm>
            <a:off x="266700" y="1821866"/>
            <a:ext cx="12471400" cy="4870196"/>
            <a:chOff x="-215900" y="-139700"/>
            <a:chExt cx="12471400" cy="4870194"/>
          </a:xfrm>
        </p:grpSpPr>
        <p:pic>
          <p:nvPicPr>
            <p:cNvPr id="159" name="droppedImage.png"/>
            <p:cNvPicPr/>
            <p:nvPr/>
          </p:nvPicPr>
          <p:blipFill>
            <a:blip r:embed="rId2" cstate="print">
              <a:extLst/>
            </a:blip>
            <a:stretch>
              <a:fillRect/>
            </a:stretch>
          </p:blipFill>
          <p:spPr>
            <a:xfrm>
              <a:off x="0" y="0"/>
              <a:ext cx="12039600" cy="4311395"/>
            </a:xfrm>
            <a:prstGeom prst="rect">
              <a:avLst/>
            </a:prstGeom>
            <a:ln>
              <a:noFill/>
            </a:ln>
            <a:effectLst/>
          </p:spPr>
        </p:pic>
        <p:pic>
          <p:nvPicPr>
            <p:cNvPr id="158" name="Picture 157"/>
            <p:cNvPicPr/>
            <p:nvPr/>
          </p:nvPicPr>
          <p:blipFill>
            <a:blip r:embed="rId3" cstate="print">
              <a:extLst/>
            </a:blip>
            <a:stretch>
              <a:fillRect/>
            </a:stretch>
          </p:blipFill>
          <p:spPr>
            <a:xfrm>
              <a:off x="-215900" y="-139700"/>
              <a:ext cx="12471400" cy="4870195"/>
            </a:xfrm>
            <a:prstGeom prst="rect">
              <a:avLst/>
            </a:prstGeom>
            <a:effectLst/>
          </p:spPr>
        </p:pic>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title"/>
          </p:nvPr>
        </p:nvSpPr>
        <p:spPr>
          <a:prstGeom prst="rect">
            <a:avLst/>
          </a:prstGeom>
        </p:spPr>
        <p:txBody>
          <a:bodyPr>
            <a:normAutofit/>
          </a:bodyPr>
          <a:lstStyle/>
          <a:p>
            <a:pPr lvl="0">
              <a:defRPr sz="1800" b="0">
                <a:solidFill>
                  <a:srgbClr val="000000"/>
                </a:solidFill>
                <a:uFillTx/>
              </a:defRPr>
            </a:pPr>
            <a:r>
              <a:rPr sz="4400" b="1">
                <a:solidFill>
                  <a:srgbClr val="123462"/>
                </a:solidFill>
                <a:uFill>
                  <a:solidFill>
                    <a:srgbClr val="123462"/>
                  </a:solidFill>
                </a:uFill>
              </a:rPr>
              <a:t>Problem solving in the New National Curriculum</a:t>
            </a:r>
          </a:p>
        </p:txBody>
      </p:sp>
      <p:sp>
        <p:nvSpPr>
          <p:cNvPr id="163" name="Shape 163"/>
          <p:cNvSpPr>
            <a:spLocks noGrp="1"/>
          </p:cNvSpPr>
          <p:nvPr>
            <p:ph type="body" idx="1"/>
          </p:nvPr>
        </p:nvSpPr>
        <p:spPr>
          <a:xfrm>
            <a:off x="647700" y="1332333"/>
            <a:ext cx="11709400" cy="7912101"/>
          </a:xfrm>
          <a:prstGeom prst="rect">
            <a:avLst/>
          </a:prstGeom>
        </p:spPr>
        <p:txBody>
          <a:bodyPr/>
          <a:lstStyle/>
          <a:p>
            <a:pPr lvl="0" defTabSz="1230630">
              <a:spcBef>
                <a:spcPts val="1000"/>
              </a:spcBef>
              <a:defRPr sz="1800" b="0">
                <a:solidFill>
                  <a:srgbClr val="000000"/>
                </a:solidFill>
                <a:uFillTx/>
              </a:defRPr>
            </a:pPr>
            <a:r>
              <a:rPr sz="3800" b="1">
                <a:solidFill>
                  <a:srgbClr val="B9262C"/>
                </a:solidFill>
                <a:uFill>
                  <a:solidFill>
                    <a:srgbClr val="B9262C"/>
                  </a:solidFill>
                </a:uFill>
              </a:rPr>
              <a:t>Formulate</a:t>
            </a:r>
          </a:p>
          <a:p>
            <a:pPr marL="632447" lvl="1" indent="-295592" defTabSz="1230630">
              <a:spcBef>
                <a:spcPts val="900"/>
              </a:spcBef>
              <a:defRPr sz="1800">
                <a:uFillTx/>
              </a:defRPr>
            </a:pPr>
            <a:r>
              <a:rPr sz="3230">
                <a:uFill>
                  <a:solidFill/>
                </a:uFill>
              </a:rPr>
              <a:t>“begin to model situations mathematically and express the results using a range of formal mathematical representations”</a:t>
            </a:r>
          </a:p>
          <a:p>
            <a:pPr lvl="0" defTabSz="1230630">
              <a:spcBef>
                <a:spcPts val="1000"/>
              </a:spcBef>
              <a:defRPr sz="1800" b="0">
                <a:solidFill>
                  <a:srgbClr val="000000"/>
                </a:solidFill>
                <a:uFillTx/>
              </a:defRPr>
            </a:pPr>
            <a:r>
              <a:rPr sz="3800" b="1">
                <a:solidFill>
                  <a:srgbClr val="B9262C"/>
                </a:solidFill>
                <a:uFill>
                  <a:solidFill>
                    <a:srgbClr val="B9262C"/>
                  </a:solidFill>
                </a:uFill>
              </a:rPr>
              <a:t>Employ</a:t>
            </a:r>
          </a:p>
          <a:p>
            <a:pPr marL="632447" lvl="1" indent="-295592" defTabSz="1230630">
              <a:spcBef>
                <a:spcPts val="900"/>
              </a:spcBef>
              <a:defRPr sz="1800">
                <a:uFillTx/>
              </a:defRPr>
            </a:pPr>
            <a:r>
              <a:rPr sz="3230">
                <a:uFill>
                  <a:solidFill/>
                </a:uFill>
              </a:rPr>
              <a:t>“select appropriate concepts, methods and techniques to apply to unfamiliar and non- routine problems.”</a:t>
            </a:r>
          </a:p>
          <a:p>
            <a:pPr lvl="0" defTabSz="1230630">
              <a:spcBef>
                <a:spcPts val="1000"/>
              </a:spcBef>
              <a:defRPr sz="1800" b="0">
                <a:solidFill>
                  <a:srgbClr val="000000"/>
                </a:solidFill>
                <a:uFillTx/>
              </a:defRPr>
            </a:pPr>
            <a:r>
              <a:rPr sz="3800" b="1">
                <a:solidFill>
                  <a:srgbClr val="B9262C"/>
                </a:solidFill>
                <a:uFill>
                  <a:solidFill>
                    <a:srgbClr val="B9262C"/>
                  </a:solidFill>
                </a:uFill>
              </a:rPr>
              <a:t>Interpret</a:t>
            </a:r>
          </a:p>
          <a:p>
            <a:pPr marL="632447" lvl="1" indent="-295592" defTabSz="1230630">
              <a:spcBef>
                <a:spcPts val="900"/>
              </a:spcBef>
              <a:defRPr sz="1800">
                <a:uFillTx/>
              </a:defRPr>
            </a:pPr>
            <a:r>
              <a:rPr sz="3230">
                <a:uFill>
                  <a:solidFill/>
                </a:uFill>
              </a:rPr>
              <a:t>“develop their use of formal mathematical knowledge to interpret and solve problems, including in financial mathematics”</a:t>
            </a:r>
          </a:p>
          <a:p>
            <a:pPr lvl="0" defTabSz="1230630">
              <a:spcBef>
                <a:spcPts val="1000"/>
              </a:spcBef>
              <a:defRPr sz="1800" b="0">
                <a:solidFill>
                  <a:srgbClr val="000000"/>
                </a:solidFill>
                <a:uFillTx/>
              </a:defRPr>
            </a:pPr>
            <a:r>
              <a:rPr sz="3800" b="1">
                <a:solidFill>
                  <a:srgbClr val="B9262C"/>
                </a:solidFill>
                <a:uFill>
                  <a:solidFill>
                    <a:srgbClr val="B9262C"/>
                  </a:solidFill>
                </a:uFill>
              </a:rPr>
              <a:t>Evaluate</a:t>
            </a:r>
          </a:p>
          <a:p>
            <a:pPr marL="632447" lvl="1" indent="-295592" defTabSz="1230630">
              <a:spcBef>
                <a:spcPts val="900"/>
              </a:spcBef>
              <a:defRPr sz="1800">
                <a:uFillTx/>
              </a:defRPr>
            </a:pPr>
            <a:r>
              <a:rPr sz="3230">
                <a:uFill>
                  <a:solidFill/>
                </a:uFill>
              </a:rPr>
              <a:t>“develop their mathematical knowledge, in part through solving problems and evaluating the outcomes, including multi-step problems”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title"/>
          </p:nvPr>
        </p:nvSpPr>
        <p:spPr>
          <a:prstGeom prst="rect">
            <a:avLst/>
          </a:prstGeom>
        </p:spPr>
        <p:txBody>
          <a:bodyPr>
            <a:normAutofit/>
          </a:bodyPr>
          <a:lstStyle>
            <a:lvl1pPr defTabSz="1204722">
              <a:defRPr sz="4092"/>
            </a:lvl1pPr>
          </a:lstStyle>
          <a:p>
            <a:pPr lvl="0">
              <a:defRPr sz="1800" b="0">
                <a:solidFill>
                  <a:srgbClr val="000000"/>
                </a:solidFill>
                <a:uFillTx/>
              </a:defRPr>
            </a:pPr>
            <a:r>
              <a:rPr sz="4092" b="1">
                <a:solidFill>
                  <a:srgbClr val="123462"/>
                </a:solidFill>
                <a:uFill>
                  <a:solidFill>
                    <a:srgbClr val="123462"/>
                  </a:solidFill>
                </a:uFill>
              </a:rPr>
              <a:t>GCSE (2015) Specifications should enable students to: </a:t>
            </a:r>
          </a:p>
        </p:txBody>
      </p:sp>
      <p:sp>
        <p:nvSpPr>
          <p:cNvPr id="166" name="Shape 166"/>
          <p:cNvSpPr>
            <a:spLocks noGrp="1"/>
          </p:cNvSpPr>
          <p:nvPr>
            <p:ph type="body" idx="1"/>
          </p:nvPr>
        </p:nvSpPr>
        <p:spPr>
          <a:xfrm>
            <a:off x="647700" y="1244600"/>
            <a:ext cx="7594600" cy="7785101"/>
          </a:xfrm>
          <a:prstGeom prst="rect">
            <a:avLst/>
          </a:prstGeom>
        </p:spPr>
        <p:txBody>
          <a:bodyPr/>
          <a:lstStyle/>
          <a:p>
            <a:pPr lvl="0" defTabSz="1101090">
              <a:spcBef>
                <a:spcPts val="900"/>
              </a:spcBef>
              <a:defRPr sz="1800" b="0">
                <a:solidFill>
                  <a:srgbClr val="000000"/>
                </a:solidFill>
                <a:uFillTx/>
              </a:defRPr>
            </a:pPr>
            <a:r>
              <a:rPr sz="3400" b="1">
                <a:solidFill>
                  <a:srgbClr val="B9262C"/>
                </a:solidFill>
                <a:uFill>
                  <a:solidFill>
                    <a:srgbClr val="B9262C"/>
                  </a:solidFill>
                </a:uFill>
              </a:rPr>
              <a:t>Develop fluency and understanding</a:t>
            </a:r>
          </a:p>
          <a:p>
            <a:pPr marL="565874" lvl="1" indent="-264477" defTabSz="1101090">
              <a:spcBef>
                <a:spcPts val="800"/>
              </a:spcBef>
              <a:defRPr sz="1800">
                <a:uFillTx/>
              </a:defRPr>
            </a:pPr>
            <a:r>
              <a:rPr sz="2890">
                <a:uFill>
                  <a:solidFill/>
                </a:uFill>
              </a:rPr>
              <a:t>“develop fluent knowledge, skills and understanding of mathematical methods and concepts”</a:t>
            </a:r>
          </a:p>
          <a:p>
            <a:pPr lvl="0" defTabSz="1101090">
              <a:spcBef>
                <a:spcPts val="900"/>
              </a:spcBef>
              <a:defRPr sz="1800" b="0">
                <a:solidFill>
                  <a:srgbClr val="000000"/>
                </a:solidFill>
                <a:uFillTx/>
              </a:defRPr>
            </a:pPr>
            <a:r>
              <a:rPr sz="3400" b="1">
                <a:solidFill>
                  <a:srgbClr val="B9262C"/>
                </a:solidFill>
                <a:uFill>
                  <a:solidFill>
                    <a:srgbClr val="B9262C"/>
                  </a:solidFill>
                </a:uFill>
              </a:rPr>
              <a:t>Reason and communicate mathematically</a:t>
            </a:r>
          </a:p>
          <a:p>
            <a:pPr marL="565874" lvl="1" indent="-264477" defTabSz="1101090">
              <a:spcBef>
                <a:spcPts val="800"/>
              </a:spcBef>
              <a:defRPr sz="1800">
                <a:uFillTx/>
              </a:defRPr>
            </a:pPr>
            <a:r>
              <a:rPr sz="2890">
                <a:uFill>
                  <a:solidFill/>
                </a:uFill>
              </a:rPr>
              <a:t>“reason mathematically, make deductions and inferences and draw conclusions”</a:t>
            </a:r>
          </a:p>
          <a:p>
            <a:pPr marL="565874" lvl="1" indent="-264477" defTabSz="1101090">
              <a:spcBef>
                <a:spcPts val="800"/>
              </a:spcBef>
              <a:defRPr sz="1800">
                <a:uFillTx/>
              </a:defRPr>
            </a:pPr>
            <a:r>
              <a:rPr sz="2890">
                <a:uFill>
                  <a:solidFill/>
                </a:uFill>
              </a:rPr>
              <a:t>“comprehend, interpret and communicate mathematical information in a variety of forms appropriate to the information and context.”</a:t>
            </a:r>
          </a:p>
          <a:p>
            <a:pPr lvl="0" defTabSz="1101090">
              <a:spcBef>
                <a:spcPts val="900"/>
              </a:spcBef>
              <a:defRPr sz="1800" b="0">
                <a:solidFill>
                  <a:srgbClr val="000000"/>
                </a:solidFill>
                <a:uFillTx/>
              </a:defRPr>
            </a:pPr>
            <a:r>
              <a:rPr sz="3400" b="1">
                <a:solidFill>
                  <a:srgbClr val="B9262C"/>
                </a:solidFill>
                <a:uFill>
                  <a:solidFill>
                    <a:srgbClr val="B9262C"/>
                  </a:solidFill>
                </a:uFill>
              </a:rPr>
              <a:t>Solve problems</a:t>
            </a:r>
          </a:p>
          <a:p>
            <a:pPr marL="565874" lvl="1" indent="-264477" defTabSz="1101090">
              <a:spcBef>
                <a:spcPts val="800"/>
              </a:spcBef>
              <a:defRPr sz="1800">
                <a:uFillTx/>
              </a:defRPr>
            </a:pPr>
            <a:r>
              <a:rPr sz="2890">
                <a:uFill>
                  <a:solidFill/>
                </a:uFill>
              </a:rPr>
              <a:t>“acquire, select and apply mathematical techniques to solve problems”</a:t>
            </a:r>
          </a:p>
        </p:txBody>
      </p:sp>
      <p:pic>
        <p:nvPicPr>
          <p:cNvPr id="167" name="droppedImage.pdf"/>
          <p:cNvPicPr/>
          <p:nvPr/>
        </p:nvPicPr>
        <p:blipFill>
          <a:blip r:embed="rId3" cstate="print">
            <a:extLst/>
          </a:blip>
          <a:stretch>
            <a:fillRect/>
          </a:stretch>
        </p:blipFill>
        <p:spPr>
          <a:xfrm>
            <a:off x="8674100" y="1320800"/>
            <a:ext cx="3289300" cy="4642258"/>
          </a:xfrm>
          <a:prstGeom prst="rect">
            <a:avLst/>
          </a:prstGeom>
          <a:ln>
            <a:round/>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p:cNvSpPr>
          <p:nvPr>
            <p:ph type="title"/>
          </p:nvPr>
        </p:nvSpPr>
        <p:spPr>
          <a:prstGeom prst="rect">
            <a:avLst/>
          </a:prstGeom>
        </p:spPr>
        <p:txBody>
          <a:bodyPr/>
          <a:lstStyle/>
          <a:p>
            <a:pPr lvl="0">
              <a:defRPr sz="1800" b="0">
                <a:solidFill>
                  <a:srgbClr val="000000"/>
                </a:solidFill>
                <a:uFillTx/>
              </a:defRPr>
            </a:pPr>
            <a:r>
              <a:rPr sz="4400" b="1">
                <a:solidFill>
                  <a:srgbClr val="123462"/>
                </a:solidFill>
                <a:uFill>
                  <a:solidFill>
                    <a:srgbClr val="123462"/>
                  </a:solidFill>
                </a:uFill>
              </a:rPr>
              <a:t>GCSE Assessment Objectives</a:t>
            </a:r>
          </a:p>
        </p:txBody>
      </p:sp>
      <p:graphicFrame>
        <p:nvGraphicFramePr>
          <p:cNvPr id="172" name="Table 172"/>
          <p:cNvGraphicFramePr/>
          <p:nvPr/>
        </p:nvGraphicFramePr>
        <p:xfrm>
          <a:off x="458328" y="1447800"/>
          <a:ext cx="11963400" cy="7112000"/>
        </p:xfrm>
        <a:graphic>
          <a:graphicData uri="http://schemas.openxmlformats.org/drawingml/2006/table">
            <a:tbl>
              <a:tblPr>
                <a:tableStyleId>{8F44A2F1-9E1F-4B54-A3A2-5F16C0AD49E2}</a:tableStyleId>
              </a:tblPr>
              <a:tblGrid>
                <a:gridCol w="1131064"/>
                <a:gridCol w="6475107"/>
                <a:gridCol w="2222500"/>
                <a:gridCol w="2134729"/>
              </a:tblGrid>
              <a:tr h="736600">
                <a:tc rowSpan="2" gridSpan="2">
                  <a:txBody>
                    <a:bodyPr/>
                    <a:lstStyle/>
                    <a:p>
                      <a:pPr marL="555413" lvl="0" defTabSz="1295400">
                        <a:lnSpc>
                          <a:spcPts val="1000"/>
                        </a:lnSpc>
                        <a:defRPr sz="1800">
                          <a:uFillTx/>
                        </a:defRPr>
                      </a:pPr>
                      <a:r>
                        <a:rPr sz="3600" b="1">
                          <a:solidFill>
                            <a:srgbClr val="FFFFFF"/>
                          </a:solidFill>
                          <a:uFill>
                            <a:solidFill>
                              <a:srgbClr val="002F73"/>
                            </a:solidFill>
                          </a:uFill>
                        </a:rPr>
                        <a:t>
2015  Assessment Objectives</a:t>
                      </a:r>
                    </a:p>
                  </a:txBody>
                  <a:tcPr marL="0" marR="0" marT="0" marB="0" anchor="ctr" horzOverflow="overflow">
                    <a:lnL w="12700">
                      <a:solidFill>
                        <a:srgbClr val="002F73"/>
                      </a:solidFill>
                      <a:round/>
                    </a:lnL>
                    <a:lnR w="12700">
                      <a:miter lim="400000"/>
                    </a:lnR>
                    <a:lnT w="12700">
                      <a:solidFill>
                        <a:srgbClr val="002F73"/>
                      </a:solidFill>
                      <a:round/>
                    </a:lnT>
                    <a:lnB w="12700">
                      <a:miter lim="400000"/>
                    </a:lnB>
                    <a:solidFill>
                      <a:srgbClr val="123462"/>
                    </a:solidFill>
                  </a:tcPr>
                </a:tc>
                <a:tc rowSpan="2" hMerge="1">
                  <a:txBody>
                    <a:bodyPr/>
                    <a:lstStyle/>
                    <a:p>
                      <a:endParaRPr lang="en-US"/>
                    </a:p>
                  </a:txBody>
                  <a:tcPr/>
                </a:tc>
                <a:tc gridSpan="2">
                  <a:txBody>
                    <a:bodyPr/>
                    <a:lstStyle/>
                    <a:p>
                      <a:pPr marL="555413" lvl="0" defTabSz="1295400">
                        <a:lnSpc>
                          <a:spcPts val="1000"/>
                        </a:lnSpc>
                        <a:spcBef>
                          <a:spcPts val="300"/>
                        </a:spcBef>
                        <a:defRPr sz="1800">
                          <a:uFillTx/>
                        </a:defRPr>
                      </a:pPr>
                      <a:r>
                        <a:rPr sz="3000" b="1">
                          <a:solidFill>
                            <a:srgbClr val="FFFFFF"/>
                          </a:solidFill>
                          <a:uFill>
                            <a:solidFill>
                              <a:srgbClr val="002F73"/>
                            </a:solidFill>
                          </a:uFill>
                        </a:rPr>
                        <a:t>
Weighting</a:t>
                      </a:r>
                    </a:p>
                  </a:txBody>
                  <a:tcPr marL="0" marR="0" marT="0" marB="0" anchor="ctr" horzOverflow="overflow">
                    <a:lnL w="12700">
                      <a:miter lim="400000"/>
                    </a:lnL>
                    <a:lnR w="12700">
                      <a:solidFill>
                        <a:srgbClr val="002F73"/>
                      </a:solidFill>
                      <a:round/>
                    </a:lnR>
                    <a:lnT w="12700">
                      <a:solidFill>
                        <a:srgbClr val="002F73"/>
                      </a:solidFill>
                      <a:round/>
                    </a:lnT>
                    <a:lnB w="12700">
                      <a:miter lim="400000"/>
                    </a:lnB>
                    <a:solidFill>
                      <a:srgbClr val="123462"/>
                    </a:solidFill>
                  </a:tcPr>
                </a:tc>
                <a:tc hMerge="1">
                  <a:txBody>
                    <a:bodyPr/>
                    <a:lstStyle/>
                    <a:p>
                      <a:endParaRPr lang="en-US"/>
                    </a:p>
                  </a:txBody>
                  <a:tcPr/>
                </a:tc>
              </a:tr>
              <a:tr h="711200">
                <a:tc gridSpan="2" vMerge="1">
                  <a:txBody>
                    <a:bodyPr/>
                    <a:lstStyle/>
                    <a:p>
                      <a:endParaRPr lang="en-US"/>
                    </a:p>
                  </a:txBody>
                  <a:tcPr/>
                </a:tc>
                <a:tc hMerge="1" vMerge="1">
                  <a:txBody>
                    <a:bodyPr/>
                    <a:lstStyle/>
                    <a:p>
                      <a:endParaRPr lang="en-US"/>
                    </a:p>
                  </a:txBody>
                  <a:tcPr/>
                </a:tc>
                <a:tc>
                  <a:txBody>
                    <a:bodyPr/>
                    <a:lstStyle/>
                    <a:p>
                      <a:pPr lvl="0" defTabSz="1295400">
                        <a:spcBef>
                          <a:spcPts val="300"/>
                        </a:spcBef>
                        <a:defRPr sz="1800">
                          <a:uFillTx/>
                        </a:defRPr>
                      </a:pPr>
                      <a:r>
                        <a:rPr sz="3000" b="1">
                          <a:solidFill>
                            <a:srgbClr val="FFFFFF"/>
                          </a:solidFill>
                          <a:uFill>
                            <a:solidFill>
                              <a:srgbClr val="002F73"/>
                            </a:solidFill>
                          </a:uFill>
                        </a:rPr>
                        <a:t>Higher</a:t>
                      </a:r>
                    </a:p>
                  </a:txBody>
                  <a:tcPr marL="0" marR="0" marT="0" marB="0" anchor="ctr" horzOverflow="overflow">
                    <a:lnL w="12700">
                      <a:miter lim="400000"/>
                    </a:lnL>
                    <a:lnR w="12700">
                      <a:miter lim="400000"/>
                    </a:lnR>
                    <a:lnT w="12700">
                      <a:miter lim="400000"/>
                    </a:lnT>
                    <a:lnB w="12700">
                      <a:miter lim="400000"/>
                    </a:lnB>
                    <a:solidFill>
                      <a:srgbClr val="123462"/>
                    </a:solidFill>
                  </a:tcPr>
                </a:tc>
                <a:tc>
                  <a:txBody>
                    <a:bodyPr/>
                    <a:lstStyle/>
                    <a:p>
                      <a:pPr lvl="0" defTabSz="1295400">
                        <a:spcBef>
                          <a:spcPts val="300"/>
                        </a:spcBef>
                        <a:defRPr sz="1800">
                          <a:uFillTx/>
                        </a:defRPr>
                      </a:pPr>
                      <a:r>
                        <a:rPr sz="3000" b="1">
                          <a:solidFill>
                            <a:srgbClr val="FFFFFF"/>
                          </a:solidFill>
                          <a:uFill>
                            <a:solidFill>
                              <a:srgbClr val="002F73"/>
                            </a:solidFill>
                          </a:uFill>
                        </a:rPr>
                        <a:t>Foundation</a:t>
                      </a:r>
                    </a:p>
                  </a:txBody>
                  <a:tcPr marL="0" marR="0" marT="0" marB="0" anchor="ctr" horzOverflow="overflow">
                    <a:lnL w="12700">
                      <a:miter lim="400000"/>
                    </a:lnL>
                    <a:lnR w="12700">
                      <a:solidFill>
                        <a:srgbClr val="002F73"/>
                      </a:solidFill>
                      <a:round/>
                    </a:lnR>
                    <a:lnT w="12700">
                      <a:miter lim="400000"/>
                    </a:lnT>
                    <a:lnB w="12700">
                      <a:miter lim="400000"/>
                    </a:lnB>
                    <a:solidFill>
                      <a:srgbClr val="123462"/>
                    </a:solidFill>
                  </a:tcPr>
                </a:tc>
              </a:tr>
              <a:tr h="1866900">
                <a:tc>
                  <a:txBody>
                    <a:bodyPr/>
                    <a:lstStyle/>
                    <a:p>
                      <a:pPr marL="211327" marR="57799" lvl="0" algn="l" defTabSz="1295400">
                        <a:spcBef>
                          <a:spcPts val="300"/>
                        </a:spcBef>
                        <a:defRPr sz="1800">
                          <a:uFillTx/>
                        </a:defRPr>
                      </a:pPr>
                      <a:r>
                        <a:rPr sz="3000">
                          <a:uFill>
                            <a:solidFill>
                              <a:srgbClr val="002F73"/>
                            </a:solidFill>
                          </a:uFill>
                        </a:rPr>
                        <a:t>AO1</a:t>
                      </a:r>
                    </a:p>
                  </a:txBody>
                  <a:tcPr marL="50800" marR="50800" marT="50800" marB="50800" anchor="ctr" horzOverflow="overflow">
                    <a:lnL w="12700">
                      <a:solidFill>
                        <a:srgbClr val="002F73"/>
                      </a:solidFill>
                      <a:round/>
                    </a:lnL>
                    <a:lnR w="12700">
                      <a:miter lim="400000"/>
                    </a:lnR>
                    <a:lnT w="12700">
                      <a:miter lim="400000"/>
                    </a:lnT>
                    <a:lnB w="12700">
                      <a:miter lim="400000"/>
                    </a:lnB>
                    <a:solidFill>
                      <a:srgbClr val="F5FAFB"/>
                    </a:solidFill>
                  </a:tcPr>
                </a:tc>
                <a:tc>
                  <a:txBody>
                    <a:bodyPr/>
                    <a:lstStyle/>
                    <a:p>
                      <a:pPr marL="613212" marR="57799" lvl="0" indent="-471988" algn="l" defTabSz="1295400">
                        <a:buClr>
                          <a:srgbClr val="002F73"/>
                        </a:buClr>
                        <a:buFont typeface="Arial"/>
                        <a:defRPr sz="1800">
                          <a:uFillTx/>
                        </a:defRPr>
                      </a:pPr>
                      <a:r>
                        <a:rPr sz="3000" b="1">
                          <a:solidFill>
                            <a:srgbClr val="A02E30"/>
                          </a:solidFill>
                          <a:uFill>
                            <a:solidFill>
                              <a:srgbClr val="A02E30"/>
                            </a:solidFill>
                          </a:uFill>
                        </a:rPr>
                        <a:t>Develop fluency and understanding</a:t>
                      </a:r>
                      <a:endParaRPr sz="3000">
                        <a:solidFill>
                          <a:srgbClr val="A02E30"/>
                        </a:solidFill>
                        <a:uFill>
                          <a:solidFill>
                            <a:srgbClr val="A02E30"/>
                          </a:solidFill>
                        </a:uFill>
                      </a:endParaRPr>
                    </a:p>
                    <a:p>
                      <a:pPr marL="613212" marR="57799" lvl="0" indent="-471988" algn="l" defTabSz="1295400">
                        <a:buClr>
                          <a:srgbClr val="002F73"/>
                        </a:buClr>
                        <a:buFont typeface="Arial"/>
                        <a:defRPr sz="1800">
                          <a:uFillTx/>
                        </a:defRPr>
                      </a:pPr>
                      <a:r>
                        <a:rPr sz="3000">
                          <a:uFill>
                            <a:solidFill>
                              <a:srgbClr val="002F73"/>
                            </a:solidFill>
                          </a:uFill>
                        </a:rPr>
                        <a:t>Use and apply standard techniques</a:t>
                      </a:r>
                    </a:p>
                  </a:txBody>
                  <a:tcPr marL="50800" marR="50800" marT="50800" marB="50800" anchor="ctr" horzOverflow="overflow">
                    <a:lnL w="12700">
                      <a:miter lim="400000"/>
                    </a:lnL>
                    <a:lnR w="12700">
                      <a:miter lim="400000"/>
                    </a:lnR>
                    <a:lnT w="12700">
                      <a:miter lim="400000"/>
                    </a:lnT>
                    <a:lnB w="12700">
                      <a:miter lim="400000"/>
                    </a:lnB>
                    <a:solidFill>
                      <a:srgbClr val="F5FAFB"/>
                    </a:solidFill>
                  </a:tcPr>
                </a:tc>
                <a:tc>
                  <a:txBody>
                    <a:bodyPr/>
                    <a:lstStyle/>
                    <a:p>
                      <a:pPr marL="555413" lvl="0" defTabSz="1295400">
                        <a:lnSpc>
                          <a:spcPts val="700"/>
                        </a:lnSpc>
                        <a:spcBef>
                          <a:spcPts val="300"/>
                        </a:spcBef>
                        <a:defRPr sz="1800">
                          <a:uFillTx/>
                        </a:defRPr>
                      </a:pPr>
                      <a:r>
                        <a:rPr sz="4000">
                          <a:uFill>
                            <a:solidFill>
                              <a:srgbClr val="002F73"/>
                            </a:solidFill>
                          </a:uFill>
                        </a:rPr>
                        <a:t>40%</a:t>
                      </a:r>
                    </a:p>
                  </a:txBody>
                  <a:tcPr marL="0" marR="0" marT="0" marB="0" anchor="ctr" horzOverflow="overflow">
                    <a:lnL w="12700">
                      <a:miter lim="400000"/>
                    </a:lnL>
                    <a:lnR w="12700">
                      <a:miter lim="400000"/>
                    </a:lnR>
                    <a:lnT w="12700">
                      <a:miter lim="400000"/>
                    </a:lnT>
                    <a:lnB w="12700">
                      <a:miter lim="400000"/>
                    </a:lnB>
                    <a:solidFill>
                      <a:srgbClr val="F5FAFB"/>
                    </a:solidFill>
                  </a:tcPr>
                </a:tc>
                <a:tc>
                  <a:txBody>
                    <a:bodyPr/>
                    <a:lstStyle/>
                    <a:p>
                      <a:pPr marL="555413" lvl="0" defTabSz="1295400">
                        <a:lnSpc>
                          <a:spcPts val="700"/>
                        </a:lnSpc>
                        <a:spcBef>
                          <a:spcPts val="300"/>
                        </a:spcBef>
                        <a:defRPr sz="1800">
                          <a:uFillTx/>
                        </a:defRPr>
                      </a:pPr>
                      <a:r>
                        <a:rPr sz="4000">
                          <a:uFill>
                            <a:solidFill>
                              <a:srgbClr val="002F73"/>
                            </a:solidFill>
                          </a:uFill>
                        </a:rPr>
                        <a:t>50%</a:t>
                      </a:r>
                    </a:p>
                  </a:txBody>
                  <a:tcPr marL="0" marR="0" marT="0" marB="0" anchor="ctr" horzOverflow="overflow">
                    <a:lnL w="12700">
                      <a:miter lim="400000"/>
                    </a:lnL>
                    <a:lnR w="12700">
                      <a:solidFill>
                        <a:srgbClr val="002F73"/>
                      </a:solidFill>
                      <a:round/>
                    </a:lnR>
                    <a:lnT w="12700">
                      <a:miter lim="400000"/>
                    </a:lnT>
                    <a:lnB w="12700">
                      <a:miter lim="400000"/>
                    </a:lnB>
                    <a:solidFill>
                      <a:srgbClr val="F5FAFB"/>
                    </a:solidFill>
                  </a:tcPr>
                </a:tc>
              </a:tr>
              <a:tr h="1905000">
                <a:tc>
                  <a:txBody>
                    <a:bodyPr/>
                    <a:lstStyle/>
                    <a:p>
                      <a:pPr marL="211327" marR="57799" lvl="0" algn="l" defTabSz="1295400">
                        <a:lnSpc>
                          <a:spcPts val="1300"/>
                        </a:lnSpc>
                        <a:spcBef>
                          <a:spcPts val="1100"/>
                        </a:spcBef>
                        <a:defRPr sz="1800">
                          <a:uFillTx/>
                        </a:defRPr>
                      </a:pPr>
                      <a:r>
                        <a:rPr sz="3000">
                          <a:uFill>
                            <a:solidFill>
                              <a:srgbClr val="002F73"/>
                            </a:solidFill>
                          </a:uFill>
                        </a:rPr>
                        <a:t>
AO2</a:t>
                      </a:r>
                    </a:p>
                  </a:txBody>
                  <a:tcPr marL="50800" marR="50800" marT="50800" marB="50800" anchor="ctr" horzOverflow="overflow">
                    <a:lnL w="12700">
                      <a:solidFill>
                        <a:srgbClr val="002F73"/>
                      </a:solidFill>
                      <a:round/>
                    </a:lnL>
                    <a:lnR w="12700">
                      <a:miter lim="400000"/>
                    </a:lnR>
                    <a:lnT w="12700">
                      <a:miter lim="400000"/>
                    </a:lnT>
                    <a:lnB w="12700">
                      <a:miter lim="400000"/>
                    </a:lnB>
                    <a:solidFill>
                      <a:srgbClr val="F5FAFB"/>
                    </a:solidFill>
                  </a:tcPr>
                </a:tc>
                <a:tc>
                  <a:txBody>
                    <a:bodyPr/>
                    <a:lstStyle/>
                    <a:p>
                      <a:pPr marL="141223" marR="57799" lvl="0" algn="l" defTabSz="1295400">
                        <a:spcBef>
                          <a:spcPts val="1100"/>
                        </a:spcBef>
                        <a:defRPr sz="1800">
                          <a:uFillTx/>
                        </a:defRPr>
                      </a:pPr>
                      <a:r>
                        <a:rPr sz="3000" b="1">
                          <a:solidFill>
                            <a:srgbClr val="A02E30"/>
                          </a:solidFill>
                          <a:uFill>
                            <a:solidFill>
                              <a:srgbClr val="A02E30"/>
                            </a:solidFill>
                          </a:uFill>
                        </a:rPr>
                        <a:t>Reason and communicate</a:t>
                      </a:r>
                      <a:br>
                        <a:rPr sz="3000" b="1">
                          <a:solidFill>
                            <a:srgbClr val="A02E30"/>
                          </a:solidFill>
                          <a:uFill>
                            <a:solidFill>
                              <a:srgbClr val="A02E30"/>
                            </a:solidFill>
                          </a:uFill>
                        </a:rPr>
                      </a:br>
                      <a:r>
                        <a:rPr sz="3000">
                          <a:uFill>
                            <a:solidFill>
                              <a:srgbClr val="002F73"/>
                            </a:solidFill>
                          </a:uFill>
                        </a:rPr>
                        <a:t>Reason, interpret and communicate mathematically</a:t>
                      </a:r>
                    </a:p>
                  </a:txBody>
                  <a:tcPr marL="50800" marR="50800" marT="50800" marB="50800" anchor="ctr" horzOverflow="overflow">
                    <a:lnL w="12700">
                      <a:miter lim="400000"/>
                    </a:lnL>
                    <a:lnR w="12700">
                      <a:miter lim="400000"/>
                    </a:lnR>
                    <a:lnT w="12700">
                      <a:miter lim="400000"/>
                    </a:lnT>
                    <a:lnB w="12700">
                      <a:miter lim="400000"/>
                    </a:lnB>
                    <a:solidFill>
                      <a:srgbClr val="F5FAFB"/>
                    </a:solidFill>
                  </a:tcPr>
                </a:tc>
                <a:tc>
                  <a:txBody>
                    <a:bodyPr/>
                    <a:lstStyle/>
                    <a:p>
                      <a:pPr marL="555413" lvl="0" defTabSz="1295400">
                        <a:lnSpc>
                          <a:spcPts val="500"/>
                        </a:lnSpc>
                        <a:spcBef>
                          <a:spcPts val="300"/>
                        </a:spcBef>
                        <a:defRPr sz="1800">
                          <a:uFillTx/>
                        </a:defRPr>
                      </a:pPr>
                      <a:r>
                        <a:rPr sz="4000">
                          <a:uFill>
                            <a:solidFill>
                              <a:srgbClr val="002F73"/>
                            </a:solidFill>
                          </a:uFill>
                        </a:rPr>
                        <a:t>30%</a:t>
                      </a:r>
                    </a:p>
                  </a:txBody>
                  <a:tcPr marL="0" marR="0" marT="0" marB="0" anchor="ctr" horzOverflow="overflow">
                    <a:lnL w="12700">
                      <a:miter lim="400000"/>
                    </a:lnL>
                    <a:lnR w="12700">
                      <a:miter lim="400000"/>
                    </a:lnR>
                    <a:lnT w="12700">
                      <a:miter lim="400000"/>
                    </a:lnT>
                    <a:lnB w="12700">
                      <a:miter lim="400000"/>
                    </a:lnB>
                    <a:solidFill>
                      <a:srgbClr val="F5FAFB"/>
                    </a:solidFill>
                  </a:tcPr>
                </a:tc>
                <a:tc>
                  <a:txBody>
                    <a:bodyPr/>
                    <a:lstStyle/>
                    <a:p>
                      <a:pPr marL="555413" lvl="0" defTabSz="1295400">
                        <a:lnSpc>
                          <a:spcPts val="500"/>
                        </a:lnSpc>
                        <a:spcBef>
                          <a:spcPts val="300"/>
                        </a:spcBef>
                        <a:defRPr sz="1800">
                          <a:uFillTx/>
                        </a:defRPr>
                      </a:pPr>
                      <a:r>
                        <a:rPr sz="4000">
                          <a:uFill>
                            <a:solidFill>
                              <a:srgbClr val="002F73"/>
                            </a:solidFill>
                          </a:uFill>
                        </a:rPr>
                        <a:t>25%</a:t>
                      </a:r>
                    </a:p>
                  </a:txBody>
                  <a:tcPr marL="0" marR="0" marT="0" marB="0" anchor="ctr" horzOverflow="overflow">
                    <a:lnL w="12700">
                      <a:miter lim="400000"/>
                    </a:lnL>
                    <a:lnR w="12700">
                      <a:solidFill>
                        <a:srgbClr val="002F73"/>
                      </a:solidFill>
                      <a:round/>
                    </a:lnR>
                    <a:lnT w="12700">
                      <a:miter lim="400000"/>
                    </a:lnT>
                    <a:lnB w="12700">
                      <a:miter lim="400000"/>
                    </a:lnB>
                    <a:solidFill>
                      <a:srgbClr val="F5FAFB"/>
                    </a:solidFill>
                  </a:tcPr>
                </a:tc>
              </a:tr>
              <a:tr h="1892300">
                <a:tc>
                  <a:txBody>
                    <a:bodyPr/>
                    <a:lstStyle/>
                    <a:p>
                      <a:pPr marL="211327" marR="57799" lvl="0" algn="l" defTabSz="1295400">
                        <a:spcBef>
                          <a:spcPts val="300"/>
                        </a:spcBef>
                        <a:defRPr sz="1800">
                          <a:uFillTx/>
                        </a:defRPr>
                      </a:pPr>
                      <a:r>
                        <a:rPr sz="3000">
                          <a:uFill>
                            <a:solidFill>
                              <a:srgbClr val="002F73"/>
                            </a:solidFill>
                          </a:uFill>
                        </a:rPr>
                        <a:t>AO3</a:t>
                      </a:r>
                    </a:p>
                  </a:txBody>
                  <a:tcPr marL="50800" marR="50800" marT="50800" marB="50800" anchor="ctr" horzOverflow="overflow">
                    <a:lnL w="12700">
                      <a:solidFill>
                        <a:srgbClr val="002F73"/>
                      </a:solidFill>
                      <a:round/>
                    </a:lnL>
                    <a:lnR w="12700">
                      <a:miter lim="400000"/>
                    </a:lnR>
                    <a:lnT w="12700">
                      <a:miter lim="400000"/>
                    </a:lnT>
                    <a:lnB w="12700">
                      <a:solidFill>
                        <a:srgbClr val="002F73"/>
                      </a:solidFill>
                      <a:round/>
                    </a:lnB>
                    <a:solidFill>
                      <a:srgbClr val="F5FAFB"/>
                    </a:solidFill>
                  </a:tcPr>
                </a:tc>
                <a:tc>
                  <a:txBody>
                    <a:bodyPr/>
                    <a:lstStyle/>
                    <a:p>
                      <a:pPr marL="613212" marR="57799" lvl="0" indent="-471988" algn="l" defTabSz="1295400">
                        <a:spcBef>
                          <a:spcPts val="1100"/>
                        </a:spcBef>
                        <a:buClr>
                          <a:srgbClr val="002F73"/>
                        </a:buClr>
                        <a:buFont typeface="Arial"/>
                        <a:defRPr sz="1800">
                          <a:uFillTx/>
                        </a:defRPr>
                      </a:pPr>
                      <a:r>
                        <a:rPr sz="3000" b="1">
                          <a:solidFill>
                            <a:srgbClr val="A02E30"/>
                          </a:solidFill>
                          <a:uFill>
                            <a:solidFill>
                              <a:srgbClr val="A02E30"/>
                            </a:solidFill>
                          </a:uFill>
                        </a:rPr>
                        <a:t>Solve problems</a:t>
                      </a:r>
                    </a:p>
                    <a:p>
                      <a:pPr marL="169671" marR="57799" lvl="0" algn="l" defTabSz="1295400">
                        <a:buClr>
                          <a:srgbClr val="002F73"/>
                        </a:buClr>
                        <a:buFont typeface="Arial"/>
                        <a:defRPr sz="1800">
                          <a:uFillTx/>
                        </a:defRPr>
                      </a:pPr>
                      <a:r>
                        <a:rPr sz="3000">
                          <a:uFill>
                            <a:solidFill>
                              <a:srgbClr val="002F73"/>
                            </a:solidFill>
                          </a:uFill>
                        </a:rPr>
                        <a:t>Solve problems within mathematics and in other contexts</a:t>
                      </a:r>
                    </a:p>
                  </a:txBody>
                  <a:tcPr marL="50800" marR="50800" marT="50800" marB="50800" anchor="ctr" horzOverflow="overflow">
                    <a:lnL w="12700">
                      <a:miter lim="400000"/>
                    </a:lnL>
                    <a:lnR w="12700">
                      <a:miter lim="400000"/>
                    </a:lnR>
                    <a:lnT w="12700">
                      <a:miter lim="400000"/>
                    </a:lnT>
                    <a:lnB w="12700">
                      <a:solidFill>
                        <a:srgbClr val="002F73"/>
                      </a:solidFill>
                      <a:round/>
                    </a:lnB>
                    <a:solidFill>
                      <a:srgbClr val="F5FAFB"/>
                    </a:solidFill>
                  </a:tcPr>
                </a:tc>
                <a:tc>
                  <a:txBody>
                    <a:bodyPr/>
                    <a:lstStyle/>
                    <a:p>
                      <a:pPr marL="555413" lvl="0" defTabSz="1295400">
                        <a:lnSpc>
                          <a:spcPts val="1000"/>
                        </a:lnSpc>
                        <a:spcBef>
                          <a:spcPts val="300"/>
                        </a:spcBef>
                        <a:defRPr sz="1800">
                          <a:uFillTx/>
                        </a:defRPr>
                      </a:pPr>
                      <a:r>
                        <a:rPr sz="4000">
                          <a:uFill>
                            <a:solidFill>
                              <a:srgbClr val="002F73"/>
                            </a:solidFill>
                          </a:uFill>
                        </a:rPr>
                        <a:t>30%</a:t>
                      </a:r>
                    </a:p>
                  </a:txBody>
                  <a:tcPr marL="0" marR="0" marT="0" marB="0" anchor="ctr" horzOverflow="overflow">
                    <a:lnL w="12700">
                      <a:miter lim="400000"/>
                    </a:lnL>
                    <a:lnR w="12700">
                      <a:miter lim="400000"/>
                    </a:lnR>
                    <a:lnT w="12700">
                      <a:miter lim="400000"/>
                    </a:lnT>
                    <a:lnB w="12700">
                      <a:solidFill>
                        <a:srgbClr val="002F73"/>
                      </a:solidFill>
                      <a:round/>
                    </a:lnB>
                    <a:solidFill>
                      <a:srgbClr val="F5FAFB"/>
                    </a:solidFill>
                  </a:tcPr>
                </a:tc>
                <a:tc>
                  <a:txBody>
                    <a:bodyPr/>
                    <a:lstStyle/>
                    <a:p>
                      <a:pPr marL="555413" lvl="0" defTabSz="1295400">
                        <a:lnSpc>
                          <a:spcPts val="1000"/>
                        </a:lnSpc>
                        <a:spcBef>
                          <a:spcPts val="300"/>
                        </a:spcBef>
                        <a:defRPr sz="1800">
                          <a:uFillTx/>
                        </a:defRPr>
                      </a:pPr>
                      <a:r>
                        <a:rPr sz="4000">
                          <a:uFill>
                            <a:solidFill>
                              <a:srgbClr val="002F73"/>
                            </a:solidFill>
                          </a:uFill>
                        </a:rPr>
                        <a:t>25%</a:t>
                      </a:r>
                    </a:p>
                  </a:txBody>
                  <a:tcPr marL="0" marR="0" marT="0" marB="0" anchor="ctr" horzOverflow="overflow">
                    <a:lnL w="12700">
                      <a:miter lim="400000"/>
                    </a:lnL>
                    <a:lnR w="12700">
                      <a:solidFill>
                        <a:srgbClr val="002F73"/>
                      </a:solidFill>
                      <a:round/>
                    </a:lnR>
                    <a:lnT w="12700">
                      <a:miter lim="400000"/>
                    </a:lnT>
                    <a:lnB w="12700">
                      <a:solidFill>
                        <a:srgbClr val="002F73"/>
                      </a:solidFill>
                      <a:round/>
                    </a:lnB>
                    <a:solidFill>
                      <a:srgbClr val="F5FAFB"/>
                    </a:solidFill>
                  </a:tcPr>
                </a:tc>
              </a:tr>
            </a:tbl>
          </a:graphicData>
        </a:graphic>
      </p:graphicFrame>
      <p:sp>
        <p:nvSpPr>
          <p:cNvPr id="173" name="Shape 173"/>
          <p:cNvSpPr/>
          <p:nvPr/>
        </p:nvSpPr>
        <p:spPr>
          <a:xfrm>
            <a:off x="482686" y="6569062"/>
            <a:ext cx="11895992" cy="2102594"/>
          </a:xfrm>
          <a:custGeom>
            <a:avLst/>
            <a:gdLst/>
            <a:ahLst/>
            <a:cxnLst>
              <a:cxn ang="0">
                <a:pos x="wd2" y="hd2"/>
              </a:cxn>
              <a:cxn ang="5400000">
                <a:pos x="wd2" y="hd2"/>
              </a:cxn>
              <a:cxn ang="10800000">
                <a:pos x="wd2" y="hd2"/>
              </a:cxn>
              <a:cxn ang="16200000">
                <a:pos x="wd2" y="hd2"/>
              </a:cxn>
            </a:cxnLst>
            <a:rect l="0" t="0" r="r" b="b"/>
            <a:pathLst>
              <a:path w="21470" h="21402" extrusionOk="0">
                <a:moveTo>
                  <a:pt x="21168" y="4652"/>
                </a:moveTo>
                <a:cubicBezTo>
                  <a:pt x="20913" y="3277"/>
                  <a:pt x="20613" y="2199"/>
                  <a:pt x="20284" y="1479"/>
                </a:cubicBezTo>
                <a:cubicBezTo>
                  <a:pt x="19802" y="424"/>
                  <a:pt x="19288" y="168"/>
                  <a:pt x="18782" y="60"/>
                </a:cubicBezTo>
                <a:cubicBezTo>
                  <a:pt x="18226" y="-59"/>
                  <a:pt x="17666" y="-2"/>
                  <a:pt x="17103" y="239"/>
                </a:cubicBezTo>
                <a:lnTo>
                  <a:pt x="14674" y="1545"/>
                </a:lnTo>
                <a:cubicBezTo>
                  <a:pt x="14495" y="1676"/>
                  <a:pt x="14317" y="1810"/>
                  <a:pt x="14139" y="1945"/>
                </a:cubicBezTo>
                <a:cubicBezTo>
                  <a:pt x="13961" y="2081"/>
                  <a:pt x="13783" y="2218"/>
                  <a:pt x="13605" y="2357"/>
                </a:cubicBezTo>
                <a:cubicBezTo>
                  <a:pt x="13142" y="2719"/>
                  <a:pt x="12680" y="3094"/>
                  <a:pt x="12216" y="3351"/>
                </a:cubicBezTo>
                <a:cubicBezTo>
                  <a:pt x="11849" y="3554"/>
                  <a:pt x="11481" y="3684"/>
                  <a:pt x="11113" y="3781"/>
                </a:cubicBezTo>
                <a:cubicBezTo>
                  <a:pt x="10700" y="3889"/>
                  <a:pt x="10286" y="3957"/>
                  <a:pt x="9872" y="3983"/>
                </a:cubicBezTo>
                <a:cubicBezTo>
                  <a:pt x="9402" y="3714"/>
                  <a:pt x="8933" y="3419"/>
                  <a:pt x="8464" y="3099"/>
                </a:cubicBezTo>
                <a:cubicBezTo>
                  <a:pt x="7996" y="2780"/>
                  <a:pt x="7528" y="2434"/>
                  <a:pt x="7058" y="2152"/>
                </a:cubicBezTo>
                <a:cubicBezTo>
                  <a:pt x="6169" y="1616"/>
                  <a:pt x="5276" y="1305"/>
                  <a:pt x="4382" y="1218"/>
                </a:cubicBezTo>
                <a:cubicBezTo>
                  <a:pt x="3814" y="1162"/>
                  <a:pt x="3245" y="1368"/>
                  <a:pt x="2682" y="1834"/>
                </a:cubicBezTo>
                <a:cubicBezTo>
                  <a:pt x="2279" y="2168"/>
                  <a:pt x="1880" y="2635"/>
                  <a:pt x="1487" y="3233"/>
                </a:cubicBezTo>
                <a:cubicBezTo>
                  <a:pt x="1176" y="3829"/>
                  <a:pt x="888" y="4753"/>
                  <a:pt x="638" y="5957"/>
                </a:cubicBezTo>
                <a:cubicBezTo>
                  <a:pt x="430" y="6957"/>
                  <a:pt x="252" y="8136"/>
                  <a:pt x="110" y="9450"/>
                </a:cubicBezTo>
                <a:cubicBezTo>
                  <a:pt x="11" y="10799"/>
                  <a:pt x="-22" y="12273"/>
                  <a:pt x="14" y="13719"/>
                </a:cubicBezTo>
                <a:cubicBezTo>
                  <a:pt x="43" y="14922"/>
                  <a:pt x="120" y="16072"/>
                  <a:pt x="239" y="17087"/>
                </a:cubicBezTo>
                <a:cubicBezTo>
                  <a:pt x="343" y="17760"/>
                  <a:pt x="476" y="18276"/>
                  <a:pt x="624" y="18586"/>
                </a:cubicBezTo>
                <a:cubicBezTo>
                  <a:pt x="793" y="18937"/>
                  <a:pt x="973" y="19008"/>
                  <a:pt x="1151" y="19100"/>
                </a:cubicBezTo>
                <a:cubicBezTo>
                  <a:pt x="1304" y="19179"/>
                  <a:pt x="1457" y="19274"/>
                  <a:pt x="1609" y="19370"/>
                </a:cubicBezTo>
                <a:cubicBezTo>
                  <a:pt x="1904" y="19556"/>
                  <a:pt x="2200" y="19748"/>
                  <a:pt x="2497" y="19947"/>
                </a:cubicBezTo>
                <a:lnTo>
                  <a:pt x="4475" y="21102"/>
                </a:lnTo>
                <a:cubicBezTo>
                  <a:pt x="5281" y="21541"/>
                  <a:pt x="6093" y="21498"/>
                  <a:pt x="6898" y="20972"/>
                </a:cubicBezTo>
                <a:cubicBezTo>
                  <a:pt x="7650" y="20481"/>
                  <a:pt x="8393" y="19570"/>
                  <a:pt x="9114" y="18252"/>
                </a:cubicBezTo>
                <a:cubicBezTo>
                  <a:pt x="9505" y="16965"/>
                  <a:pt x="9929" y="16032"/>
                  <a:pt x="10370" y="15485"/>
                </a:cubicBezTo>
                <a:cubicBezTo>
                  <a:pt x="10764" y="14996"/>
                  <a:pt x="11168" y="14820"/>
                  <a:pt x="11571" y="14626"/>
                </a:cubicBezTo>
                <a:cubicBezTo>
                  <a:pt x="12092" y="14374"/>
                  <a:pt x="12612" y="14088"/>
                  <a:pt x="13135" y="14057"/>
                </a:cubicBezTo>
                <a:cubicBezTo>
                  <a:pt x="13564" y="14032"/>
                  <a:pt x="13993" y="14178"/>
                  <a:pt x="14418" y="14496"/>
                </a:cubicBezTo>
                <a:cubicBezTo>
                  <a:pt x="14826" y="14624"/>
                  <a:pt x="15232" y="14874"/>
                  <a:pt x="15636" y="15244"/>
                </a:cubicBezTo>
                <a:cubicBezTo>
                  <a:pt x="16029" y="15605"/>
                  <a:pt x="16418" y="16080"/>
                  <a:pt x="16807" y="16568"/>
                </a:cubicBezTo>
                <a:cubicBezTo>
                  <a:pt x="17190" y="17049"/>
                  <a:pt x="17572" y="17542"/>
                  <a:pt x="17961" y="17792"/>
                </a:cubicBezTo>
                <a:cubicBezTo>
                  <a:pt x="18318" y="18021"/>
                  <a:pt x="18678" y="18045"/>
                  <a:pt x="19035" y="17864"/>
                </a:cubicBezTo>
                <a:cubicBezTo>
                  <a:pt x="19448" y="17928"/>
                  <a:pt x="19852" y="17627"/>
                  <a:pt x="20237" y="17000"/>
                </a:cubicBezTo>
                <a:cubicBezTo>
                  <a:pt x="20571" y="16456"/>
                  <a:pt x="20905" y="15641"/>
                  <a:pt x="21147" y="14107"/>
                </a:cubicBezTo>
                <a:cubicBezTo>
                  <a:pt x="21569" y="11426"/>
                  <a:pt x="21578" y="7395"/>
                  <a:pt x="21168" y="4652"/>
                </a:cubicBezTo>
                <a:close/>
              </a:path>
            </a:pathLst>
          </a:custGeom>
          <a:ln w="25400">
            <a:solidFill>
              <a:srgbClr val="773F9B"/>
            </a:solidFill>
            <a:miter lim="400000"/>
          </a:ln>
        </p:spPr>
        <p:txBody>
          <a:bodyPr lIns="50800" tIns="50800" rIns="50800" bIns="50800" anchor="ctr"/>
          <a:lstStyle/>
          <a:p>
            <a:pPr marL="57799" marR="57799" lvl="0" defTabSz="1295400">
              <a:defRPr sz="3400">
                <a:uFill>
                  <a:solidFill/>
                </a:uFill>
                <a:latin typeface="Arial"/>
                <a:ea typeface="Arial"/>
                <a:cs typeface="Arial"/>
                <a:sym typeface="Arial"/>
              </a:defRPr>
            </a:pPr>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title"/>
          </p:nvPr>
        </p:nvSpPr>
        <p:spPr>
          <a:xfrm>
            <a:off x="647700" y="173848"/>
            <a:ext cx="11709400" cy="1511301"/>
          </a:xfrm>
          <a:prstGeom prst="rect">
            <a:avLst/>
          </a:prstGeom>
        </p:spPr>
        <p:txBody>
          <a:bodyPr/>
          <a:lstStyle>
            <a:lvl1pPr>
              <a:defRPr>
                <a:solidFill>
                  <a:srgbClr val="205481"/>
                </a:solidFill>
                <a:uFill>
                  <a:solidFill>
                    <a:srgbClr val="205481"/>
                  </a:solidFill>
                </a:uFill>
              </a:defRPr>
            </a:lvl1pPr>
          </a:lstStyle>
          <a:p>
            <a:pPr lvl="0">
              <a:defRPr sz="1800" b="0">
                <a:solidFill>
                  <a:srgbClr val="000000"/>
                </a:solidFill>
                <a:uFillTx/>
              </a:defRPr>
            </a:pPr>
            <a:r>
              <a:rPr sz="4400" b="1">
                <a:solidFill>
                  <a:srgbClr val="205481"/>
                </a:solidFill>
                <a:uFill>
                  <a:solidFill>
                    <a:srgbClr val="205481"/>
                  </a:solidFill>
                </a:uFill>
              </a:rPr>
              <a:t>.. and in the GCSE Assessment Objectives</a:t>
            </a:r>
          </a:p>
        </p:txBody>
      </p:sp>
      <p:graphicFrame>
        <p:nvGraphicFramePr>
          <p:cNvPr id="176" name="Table 176"/>
          <p:cNvGraphicFramePr/>
          <p:nvPr/>
        </p:nvGraphicFramePr>
        <p:xfrm>
          <a:off x="720751" y="1791675"/>
          <a:ext cx="11629281" cy="7261277"/>
        </p:xfrm>
        <a:graphic>
          <a:graphicData uri="http://schemas.openxmlformats.org/drawingml/2006/table">
            <a:tbl>
              <a:tblPr>
                <a:tableStyleId>{8F44A2F1-9E1F-4B54-A3A2-5F16C0AD49E2}</a:tableStyleId>
              </a:tblPr>
              <a:tblGrid>
                <a:gridCol w="1007872"/>
                <a:gridCol w="7993621"/>
                <a:gridCol w="2627788"/>
              </a:tblGrid>
              <a:tr h="793274">
                <a:tc>
                  <a:txBody>
                    <a:bodyPr/>
                    <a:lstStyle/>
                    <a:p>
                      <a:pPr lvl="0" defTabSz="64770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uFillTx/>
                        </a:defRPr>
                      </a:pPr>
                      <a:r>
                        <a:rPr sz="2800">
                          <a:uFill>
                            <a:solidFill/>
                          </a:uFill>
                        </a:rPr>
                        <a:t>AO3</a:t>
                      </a:r>
                    </a:p>
                  </a:txBody>
                  <a:tcPr marL="50800" marR="50800" marT="50800" marB="50800" horzOverflow="overflow">
                    <a:lnL w="12700">
                      <a:miter lim="400000"/>
                    </a:lnL>
                    <a:lnR w="12700">
                      <a:miter lim="400000"/>
                    </a:lnR>
                    <a:lnT w="12700">
                      <a:miter lim="400000"/>
                    </a:lnT>
                    <a:lnB w="12700">
                      <a:miter lim="400000"/>
                    </a:lnB>
                  </a:tcPr>
                </a:tc>
                <a:tc>
                  <a:txBody>
                    <a:bodyPr/>
                    <a:lstStyle/>
                    <a:p>
                      <a:pPr lvl="0" algn="l" defTabSz="64770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2800" b="1" i="1">
                          <a:solidFill>
                            <a:srgbClr val="FF2600"/>
                          </a:solidFill>
                          <a:uFillTx/>
                          <a:latin typeface="Arial"/>
                          <a:ea typeface="Arial"/>
                          <a:cs typeface="Arial"/>
                          <a:sym typeface="Arial"/>
                        </a:defRPr>
                      </a:pPr>
                      <a:endParaRPr/>
                    </a:p>
                  </a:txBody>
                  <a:tcPr marL="50800" marR="50800" marT="50800" marB="50800" horzOverflow="overflow">
                    <a:lnL w="12700">
                      <a:miter lim="400000"/>
                    </a:lnL>
                    <a:lnR w="12700">
                      <a:miter lim="400000"/>
                    </a:lnR>
                    <a:lnT w="12700">
                      <a:miter lim="400000"/>
                    </a:lnT>
                    <a:lnB w="12700">
                      <a:miter lim="400000"/>
                    </a:lnB>
                  </a:tcPr>
                </a:tc>
                <a:tc>
                  <a:txBody>
                    <a:bodyPr/>
                    <a:lstStyle/>
                    <a:p>
                      <a:pPr marR="57799" lvl="0" defTabSz="1295400">
                        <a:spcBef>
                          <a:spcPts val="1100"/>
                        </a:spcBef>
                        <a:tabLst>
                          <a:tab pos="1295400" algn="l"/>
                        </a:tabLst>
                        <a:defRPr sz="1800">
                          <a:uFillTx/>
                        </a:defRPr>
                      </a:pPr>
                      <a:r>
                        <a:rPr sz="2800">
                          <a:uFill>
                            <a:solidFill/>
                          </a:uFill>
                        </a:rPr>
                        <a:t>Weighting</a:t>
                      </a:r>
                    </a:p>
                  </a:txBody>
                  <a:tcPr marL="50800" marR="50800" marT="50800" marB="50800" horzOverflow="overflow">
                    <a:lnL w="12700">
                      <a:miter lim="400000"/>
                    </a:lnL>
                    <a:lnR w="12700">
                      <a:miter lim="400000"/>
                    </a:lnR>
                    <a:lnT w="12700">
                      <a:miter lim="400000"/>
                    </a:lnT>
                    <a:lnB w="12700">
                      <a:miter lim="400000"/>
                    </a:lnB>
                  </a:tcPr>
                </a:tc>
              </a:tr>
              <a:tr h="6468003">
                <a:tc>
                  <a:txBody>
                    <a:bodyPr/>
                    <a:lstStyle/>
                    <a:p>
                      <a:pPr marR="57799" lvl="0" algn="l" defTabSz="1295400">
                        <a:spcBef>
                          <a:spcPts val="1100"/>
                        </a:spcBef>
                        <a:tabLst>
                          <a:tab pos="1295400" algn="l"/>
                        </a:tabLst>
                        <a:defRPr sz="3800">
                          <a:uFill>
                            <a:solidFill>
                              <a:srgbClr val="000000"/>
                            </a:solidFill>
                          </a:uFill>
                        </a:defRPr>
                      </a:pPr>
                      <a:endParaRPr/>
                    </a:p>
                  </a:txBody>
                  <a:tcPr marL="50800" marR="50800" marT="50800" marB="50800" horzOverflow="overflow">
                    <a:lnL w="12700">
                      <a:miter lim="400000"/>
                    </a:lnL>
                    <a:lnR w="12700">
                      <a:miter lim="400000"/>
                    </a:lnR>
                    <a:lnT w="12700">
                      <a:miter lim="400000"/>
                    </a:lnT>
                    <a:lnB w="12700">
                      <a:miter lim="400000"/>
                    </a:lnB>
                  </a:tcPr>
                </a:tc>
                <a:tc>
                  <a:txBody>
                    <a:bodyPr/>
                    <a:lstStyle/>
                    <a:p>
                      <a:pPr marR="57799" lvl="0" algn="l" defTabSz="1295400">
                        <a:spcBef>
                          <a:spcPts val="900"/>
                        </a:spcBef>
                        <a:tabLst>
                          <a:tab pos="1295400" algn="l"/>
                        </a:tabLst>
                        <a:defRPr sz="1800">
                          <a:uFillTx/>
                        </a:defRPr>
                      </a:pPr>
                      <a:r>
                        <a:rPr sz="2700" b="1">
                          <a:solidFill>
                            <a:srgbClr val="A02E30"/>
                          </a:solidFill>
                          <a:uFill>
                            <a:solidFill>
                              <a:srgbClr val="A02E30"/>
                            </a:solidFill>
                          </a:uFill>
                        </a:rPr>
                        <a:t>Formulate</a:t>
                      </a:r>
                    </a:p>
                    <a:p>
                      <a:pPr marL="539750" marR="57799" lvl="1" indent="-285750" algn="l" defTabSz="1295400">
                        <a:spcBef>
                          <a:spcPts val="900"/>
                        </a:spcBef>
                        <a:buSzPct val="125000"/>
                        <a:buChar char="•"/>
                        <a:tabLst>
                          <a:tab pos="1295400" algn="l"/>
                        </a:tabLst>
                        <a:defRPr sz="1800">
                          <a:uFillTx/>
                        </a:defRPr>
                      </a:pPr>
                      <a:r>
                        <a:rPr sz="2700">
                          <a:uFill>
                            <a:solidFill/>
                          </a:uFill>
                        </a:rPr>
                        <a:t>translate problems in mathematical or non-mathematical contexts into a process or a series of mathematical processes </a:t>
                      </a:r>
                    </a:p>
                    <a:p>
                      <a:pPr marR="57799" lvl="0" algn="l" defTabSz="1295400">
                        <a:spcBef>
                          <a:spcPts val="900"/>
                        </a:spcBef>
                        <a:tabLst>
                          <a:tab pos="1295400" algn="l"/>
                        </a:tabLst>
                        <a:defRPr sz="1800">
                          <a:uFillTx/>
                        </a:defRPr>
                      </a:pPr>
                      <a:r>
                        <a:rPr sz="2700" b="1">
                          <a:solidFill>
                            <a:srgbClr val="A02E30"/>
                          </a:solidFill>
                          <a:uFill>
                            <a:solidFill>
                              <a:srgbClr val="A02E30"/>
                            </a:solidFill>
                          </a:uFill>
                        </a:rPr>
                        <a:t>Employ</a:t>
                      </a:r>
                    </a:p>
                    <a:p>
                      <a:pPr marL="539750" marR="57799" lvl="1" indent="-285750" algn="l" defTabSz="1295400">
                        <a:spcBef>
                          <a:spcPts val="900"/>
                        </a:spcBef>
                        <a:buSzPct val="125000"/>
                        <a:buChar char="•"/>
                        <a:tabLst>
                          <a:tab pos="1295400" algn="l"/>
                        </a:tabLst>
                        <a:defRPr sz="1800">
                          <a:uFillTx/>
                        </a:defRPr>
                      </a:pPr>
                      <a:r>
                        <a:rPr sz="2700">
                          <a:uFill>
                            <a:solidFill/>
                          </a:uFill>
                        </a:rPr>
                        <a:t>make and use connections between different parts of mathematics</a:t>
                      </a:r>
                    </a:p>
                    <a:p>
                      <a:pPr marR="57799" lvl="0" algn="l" defTabSz="1295400">
                        <a:spcBef>
                          <a:spcPts val="900"/>
                        </a:spcBef>
                        <a:tabLst>
                          <a:tab pos="1295400" algn="l"/>
                        </a:tabLst>
                        <a:defRPr sz="1800">
                          <a:uFillTx/>
                        </a:defRPr>
                      </a:pPr>
                      <a:r>
                        <a:rPr sz="2700" b="1">
                          <a:solidFill>
                            <a:srgbClr val="A02E30"/>
                          </a:solidFill>
                          <a:uFill>
                            <a:solidFill>
                              <a:srgbClr val="A02E30"/>
                            </a:solidFill>
                          </a:uFill>
                        </a:rPr>
                        <a:t>Interpret </a:t>
                      </a:r>
                    </a:p>
                    <a:p>
                      <a:pPr marL="577850" marR="57799" lvl="1" indent="-285750" algn="l" defTabSz="1295400">
                        <a:spcBef>
                          <a:spcPts val="900"/>
                        </a:spcBef>
                        <a:buSzPct val="125000"/>
                        <a:buChar char="•"/>
                        <a:tabLst>
                          <a:tab pos="1295400" algn="l"/>
                        </a:tabLst>
                        <a:defRPr sz="1800">
                          <a:uFillTx/>
                        </a:defRPr>
                      </a:pPr>
                      <a:r>
                        <a:rPr sz="2700">
                          <a:uFill>
                            <a:solidFill/>
                          </a:uFill>
                        </a:rPr>
                        <a:t>interpret results in the context of the given problem</a:t>
                      </a:r>
                    </a:p>
                    <a:p>
                      <a:pPr marR="57799" lvl="0" algn="l" defTabSz="1295400">
                        <a:spcBef>
                          <a:spcPts val="900"/>
                        </a:spcBef>
                        <a:tabLst>
                          <a:tab pos="1295400" algn="l"/>
                        </a:tabLst>
                        <a:defRPr sz="1800">
                          <a:uFillTx/>
                        </a:defRPr>
                      </a:pPr>
                      <a:r>
                        <a:rPr sz="2700" b="1">
                          <a:solidFill>
                            <a:srgbClr val="A02E30"/>
                          </a:solidFill>
                          <a:uFill>
                            <a:solidFill>
                              <a:srgbClr val="A02E30"/>
                            </a:solidFill>
                          </a:uFill>
                        </a:rPr>
                        <a:t>Evaluate</a:t>
                      </a:r>
                    </a:p>
                    <a:p>
                      <a:pPr marL="577850" marR="57799" lvl="1" indent="-285750" algn="l" defTabSz="1295400">
                        <a:spcBef>
                          <a:spcPts val="900"/>
                        </a:spcBef>
                        <a:buSzPct val="125000"/>
                        <a:buChar char="•"/>
                        <a:tabLst>
                          <a:tab pos="1295400" algn="l"/>
                        </a:tabLst>
                        <a:defRPr sz="1800">
                          <a:uFillTx/>
                        </a:defRPr>
                      </a:pPr>
                      <a:r>
                        <a:rPr sz="2700">
                          <a:uFill>
                            <a:solidFill/>
                          </a:uFill>
                        </a:rPr>
                        <a:t>evaluate methods used and results obtained</a:t>
                      </a:r>
                    </a:p>
                    <a:p>
                      <a:pPr marL="577850" marR="57799" lvl="1" indent="-285750" algn="l" defTabSz="1295400">
                        <a:spcBef>
                          <a:spcPts val="900"/>
                        </a:spcBef>
                        <a:buSzPct val="125000"/>
                        <a:buChar char="•"/>
                        <a:tabLst>
                          <a:tab pos="1295400" algn="l"/>
                        </a:tabLst>
                        <a:defRPr sz="1800">
                          <a:uFillTx/>
                        </a:defRPr>
                      </a:pPr>
                      <a:r>
                        <a:rPr sz="2700">
                          <a:uFill>
                            <a:solidFill/>
                          </a:uFill>
                        </a:rPr>
                        <a:t>evaluate solutions to identify how they may have been affected by assumptions made. </a:t>
                      </a:r>
                    </a:p>
                  </a:txBody>
                  <a:tcPr marL="50800" marR="50800" marT="50800" marB="50800" horzOverflow="overflow">
                    <a:lnL w="12700">
                      <a:miter lim="400000"/>
                    </a:lnL>
                    <a:lnR w="12700">
                      <a:miter lim="400000"/>
                    </a:lnR>
                    <a:lnT w="12700">
                      <a:miter lim="400000"/>
                    </a:lnT>
                    <a:lnB w="12700">
                      <a:miter lim="400000"/>
                    </a:lnB>
                  </a:tcPr>
                </a:tc>
                <a:tc>
                  <a:txBody>
                    <a:bodyPr/>
                    <a:lstStyle/>
                    <a:p>
                      <a:pPr marR="57799" lvl="0" defTabSz="1295400">
                        <a:spcBef>
                          <a:spcPts val="1100"/>
                        </a:spcBef>
                        <a:tabLst>
                          <a:tab pos="1295400" algn="l"/>
                        </a:tabLst>
                        <a:defRPr sz="1800">
                          <a:uFillTx/>
                        </a:defRPr>
                      </a:pPr>
                      <a:r>
                        <a:rPr sz="3400">
                          <a:uFill>
                            <a:solidFill/>
                          </a:uFill>
                        </a:rPr>
                        <a:t>
30%
(Higher)
25%
(Foundation)</a:t>
                      </a:r>
                    </a:p>
                  </a:txBody>
                  <a:tcPr marL="50800" marR="50800" marT="50800" marB="50800" horzOverflow="overflow">
                    <a:lnL w="12700">
                      <a:miter lim="400000"/>
                    </a:lnL>
                    <a:lnR w="12700">
                      <a:miter lim="400000"/>
                    </a:lnR>
                    <a:lnT w="12700">
                      <a:miter lim="400000"/>
                    </a:lnT>
                    <a:lnB w="12700">
                      <a:miter lim="400000"/>
                    </a:lnB>
                  </a:tcPr>
                </a:tc>
              </a:tr>
            </a:tbl>
          </a:graphicData>
        </a:graphic>
      </p:graphicFrame>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body" idx="1"/>
          </p:nvPr>
        </p:nvSpPr>
        <p:spPr>
          <a:xfrm>
            <a:off x="513969" y="1929798"/>
            <a:ext cx="11747501" cy="6261101"/>
          </a:xfrm>
          <a:prstGeom prst="rect">
            <a:avLst/>
          </a:prstGeom>
        </p:spPr>
        <p:txBody>
          <a:bodyPr/>
          <a:lstStyle/>
          <a:p>
            <a:pPr marL="0" lvl="1" indent="0">
              <a:buSzTx/>
              <a:buNone/>
              <a:defRPr sz="1800">
                <a:uFillTx/>
              </a:defRPr>
            </a:pPr>
            <a:endParaRPr sz="3400">
              <a:uFill>
                <a:solidFill/>
              </a:uFill>
            </a:endParaRPr>
          </a:p>
          <a:p>
            <a:pPr marL="0" lvl="1" indent="0">
              <a:buSzTx/>
              <a:buNone/>
              <a:defRPr sz="1800">
                <a:uFillTx/>
              </a:defRPr>
            </a:pPr>
            <a:r>
              <a:rPr sz="3400">
                <a:uFill>
                  <a:solidFill/>
                </a:uFill>
              </a:rPr>
              <a:t>“ ..too much teaching concentrated on the </a:t>
            </a:r>
            <a:r>
              <a:rPr sz="3400" b="1">
                <a:uFill>
                  <a:solidFill/>
                </a:uFill>
              </a:rPr>
              <a:t>acquisition of disparate skills</a:t>
            </a:r>
            <a:r>
              <a:rPr sz="3400">
                <a:uFill>
                  <a:solidFill/>
                </a:uFill>
              </a:rPr>
              <a:t> that enabled pupils to pass tests and examinations but did not equip them for the next stage of education, work and life. </a:t>
            </a:r>
          </a:p>
          <a:p>
            <a:pPr marL="0" lvl="1" indent="0">
              <a:buSzTx/>
              <a:buNone/>
              <a:defRPr sz="1800">
                <a:uFillTx/>
              </a:defRPr>
            </a:pPr>
            <a:r>
              <a:rPr sz="3400" b="1">
                <a:solidFill>
                  <a:srgbClr val="B51A00"/>
                </a:solidFill>
                <a:uFill>
                  <a:solidFill/>
                </a:uFill>
              </a:rPr>
              <a:t>Problem-solving and investigative skills were rarely integral to learning except in the best schools where they were at the heart of learning mathematics</a:t>
            </a:r>
            <a:r>
              <a:rPr sz="3400">
                <a:uFill>
                  <a:solidFill/>
                </a:uFill>
              </a:rPr>
              <a:t>.”</a:t>
            </a:r>
          </a:p>
          <a:p>
            <a:pPr lvl="0" algn="r">
              <a:buFontTx/>
              <a:defRPr sz="1800" b="0">
                <a:solidFill>
                  <a:srgbClr val="000000"/>
                </a:solidFill>
                <a:uFillTx/>
              </a:defRPr>
            </a:pPr>
            <a:r>
              <a:rPr sz="3000">
                <a:uFill>
                  <a:solidFill/>
                </a:uFill>
              </a:rPr>
              <a:t>(Ofsted, May 2012)</a:t>
            </a:r>
          </a:p>
        </p:txBody>
      </p:sp>
      <p:pic>
        <p:nvPicPr>
          <p:cNvPr id="181" name="droppedImage.png"/>
          <p:cNvPicPr/>
          <p:nvPr/>
        </p:nvPicPr>
        <p:blipFill>
          <a:blip r:embed="rId3" cstate="print">
            <a:extLst/>
          </a:blip>
          <a:stretch>
            <a:fillRect/>
          </a:stretch>
        </p:blipFill>
        <p:spPr>
          <a:xfrm>
            <a:off x="9586621" y="596900"/>
            <a:ext cx="2480437" cy="1244600"/>
          </a:xfrm>
          <a:prstGeom prst="rect">
            <a:avLst/>
          </a:prstGeom>
          <a:ln>
            <a:round/>
          </a:ln>
        </p:spPr>
      </p:pic>
      <p:sp>
        <p:nvSpPr>
          <p:cNvPr id="182" name="Shape 182"/>
          <p:cNvSpPr/>
          <p:nvPr/>
        </p:nvSpPr>
        <p:spPr>
          <a:xfrm>
            <a:off x="825500" y="1003300"/>
            <a:ext cx="7503571" cy="9652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marL="57799" marR="57799" defTabSz="1295400">
              <a:defRPr sz="5600" b="1">
                <a:uFill>
                  <a:solidFill/>
                </a:uFill>
                <a:latin typeface="+mn-lt"/>
                <a:ea typeface="+mn-ea"/>
                <a:cs typeface="+mn-cs"/>
                <a:sym typeface="Calibri"/>
              </a:defRPr>
            </a:lvl1pPr>
          </a:lstStyle>
          <a:p>
            <a:pPr lvl="0">
              <a:defRPr sz="1800" b="0">
                <a:uFillTx/>
              </a:defRPr>
            </a:pPr>
            <a:r>
              <a:rPr sz="5600" b="1">
                <a:uFill>
                  <a:solidFill/>
                </a:uFill>
              </a:rPr>
              <a:t>Maths = Disparate skills?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pPr lvl="0">
              <a:defRPr sz="1800" b="0">
                <a:solidFill>
                  <a:srgbClr val="000000"/>
                </a:solidFill>
                <a:uFillTx/>
              </a:defRPr>
            </a:pPr>
            <a:r>
              <a:rPr sz="4400" b="1">
                <a:solidFill>
                  <a:srgbClr val="123462"/>
                </a:solidFill>
                <a:uFill>
                  <a:solidFill>
                    <a:srgbClr val="123462"/>
                  </a:solidFill>
                </a:uFill>
              </a:rPr>
              <a:t>Outline</a:t>
            </a:r>
          </a:p>
        </p:txBody>
      </p:sp>
      <p:sp>
        <p:nvSpPr>
          <p:cNvPr id="48" name="Shape 48"/>
          <p:cNvSpPr>
            <a:spLocks noGrp="1"/>
          </p:cNvSpPr>
          <p:nvPr>
            <p:ph type="body" idx="1"/>
          </p:nvPr>
        </p:nvSpPr>
        <p:spPr>
          <a:xfrm>
            <a:off x="647700" y="1332333"/>
            <a:ext cx="11709400" cy="7912101"/>
          </a:xfrm>
          <a:prstGeom prst="rect">
            <a:avLst/>
          </a:prstGeom>
        </p:spPr>
        <p:txBody>
          <a:bodyPr/>
          <a:lstStyle/>
          <a:p>
            <a:pPr marL="317500" lvl="0" indent="-317500">
              <a:buSzPct val="100000"/>
              <a:buChar char="•"/>
              <a:defRPr sz="1800" b="0">
                <a:solidFill>
                  <a:srgbClr val="000000"/>
                </a:solidFill>
                <a:uFillTx/>
              </a:defRPr>
            </a:pPr>
            <a:r>
              <a:rPr sz="4000">
                <a:uFill>
                  <a:solidFill>
                    <a:srgbClr val="B9262C"/>
                  </a:solidFill>
                </a:uFill>
              </a:rPr>
              <a:t>What do we mean by problem solving? </a:t>
            </a:r>
          </a:p>
          <a:p>
            <a:pPr marL="317500" lvl="0" indent="-317500">
              <a:buSzPct val="100000"/>
              <a:buChar char="•"/>
              <a:defRPr sz="1800" b="0">
                <a:solidFill>
                  <a:srgbClr val="000000"/>
                </a:solidFill>
                <a:uFillTx/>
              </a:defRPr>
            </a:pPr>
            <a:r>
              <a:rPr sz="4000">
                <a:uFill>
                  <a:solidFill>
                    <a:srgbClr val="B9262C"/>
                  </a:solidFill>
                </a:uFill>
              </a:rPr>
              <a:t>What key processes are involved?	</a:t>
            </a:r>
          </a:p>
          <a:p>
            <a:pPr marL="317500" lvl="0" indent="-317500">
              <a:buSzPct val="100000"/>
              <a:buChar char="•"/>
              <a:defRPr sz="1800" b="0">
                <a:solidFill>
                  <a:srgbClr val="000000"/>
                </a:solidFill>
                <a:uFillTx/>
              </a:defRPr>
            </a:pPr>
            <a:r>
              <a:rPr sz="4000">
                <a:uFill>
                  <a:solidFill>
                    <a:srgbClr val="B9262C"/>
                  </a:solidFill>
                </a:uFill>
              </a:rPr>
              <a:t>How can Lesson Study contribute to improve the teaching and learning of problem solving?</a:t>
            </a:r>
          </a:p>
          <a:p>
            <a:pPr marL="317500" lvl="0" indent="-317500">
              <a:buSzPct val="100000"/>
              <a:buChar char="•"/>
              <a:defRPr sz="1800" b="0">
                <a:solidFill>
                  <a:srgbClr val="000000"/>
                </a:solidFill>
                <a:uFillTx/>
              </a:defRPr>
            </a:pPr>
            <a:r>
              <a:rPr sz="4000">
                <a:uFill>
                  <a:solidFill>
                    <a:srgbClr val="B9262C"/>
                  </a:solidFill>
                </a:uFill>
              </a:rPr>
              <a:t>What are the challenges involved?</a:t>
            </a:r>
          </a:p>
          <a:p>
            <a:pPr marL="317500" lvl="0" indent="-317500">
              <a:buSzPct val="100000"/>
              <a:buChar char="•"/>
              <a:defRPr sz="1800" b="0">
                <a:solidFill>
                  <a:srgbClr val="000000"/>
                </a:solidFill>
                <a:uFillTx/>
              </a:defRPr>
            </a:pPr>
            <a:r>
              <a:rPr sz="4000">
                <a:uFill>
                  <a:solidFill>
                    <a:srgbClr val="B9262C"/>
                  </a:solidFill>
                </a:uFill>
              </a:rPr>
              <a:t>How can LeMaPS meet these challenges?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body" idx="1"/>
          </p:nvPr>
        </p:nvSpPr>
        <p:spPr>
          <a:xfrm>
            <a:off x="647700" y="1031304"/>
            <a:ext cx="11709400" cy="1479963"/>
          </a:xfrm>
          <a:prstGeom prst="rect">
            <a:avLst/>
          </a:prstGeom>
        </p:spPr>
        <p:txBody>
          <a:bodyPr/>
          <a:lstStyle/>
          <a:p>
            <a:pPr lvl="0">
              <a:defRPr sz="1800" b="0">
                <a:solidFill>
                  <a:srgbClr val="000000"/>
                </a:solidFill>
                <a:uFillTx/>
              </a:defRPr>
            </a:pPr>
            <a:r>
              <a:rPr sz="4000" b="1">
                <a:solidFill>
                  <a:srgbClr val="B9262C"/>
                </a:solidFill>
                <a:uFill>
                  <a:solidFill>
                    <a:srgbClr val="B9262C"/>
                  </a:solidFill>
                </a:uFill>
              </a:rPr>
              <a:t>“I used to think that if I taught them all the pieces, they could put them together. Now I know they can’t.”</a:t>
            </a:r>
          </a:p>
        </p:txBody>
      </p:sp>
      <p:pic>
        <p:nvPicPr>
          <p:cNvPr id="187" name="jigsaw-596x300.png"/>
          <p:cNvPicPr/>
          <p:nvPr/>
        </p:nvPicPr>
        <p:blipFill>
          <a:blip r:embed="rId2" cstate="print">
            <a:extLst/>
          </a:blip>
          <a:stretch>
            <a:fillRect/>
          </a:stretch>
        </p:blipFill>
        <p:spPr>
          <a:xfrm>
            <a:off x="1094202" y="2891595"/>
            <a:ext cx="10204623" cy="5136556"/>
          </a:xfrm>
          <a:prstGeom prst="rect">
            <a:avLst/>
          </a:prstGeom>
          <a:ln>
            <a:round/>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p:cNvSpPr>
          <p:nvPr>
            <p:ph type="title"/>
          </p:nvPr>
        </p:nvSpPr>
        <p:spPr>
          <a:xfrm>
            <a:off x="647700" y="173848"/>
            <a:ext cx="11709400" cy="1612901"/>
          </a:xfrm>
          <a:prstGeom prst="rect">
            <a:avLst/>
          </a:prstGeom>
        </p:spPr>
        <p:txBody>
          <a:bodyPr>
            <a:normAutofit/>
          </a:bodyPr>
          <a:lstStyle/>
          <a:p>
            <a:pPr lvl="0">
              <a:defRPr sz="1800" b="0">
                <a:solidFill>
                  <a:srgbClr val="000000"/>
                </a:solidFill>
                <a:uFillTx/>
              </a:defRPr>
            </a:pPr>
            <a:r>
              <a:rPr sz="4400" b="1">
                <a:solidFill>
                  <a:srgbClr val="123462"/>
                </a:solidFill>
                <a:uFill>
                  <a:solidFill>
                    <a:srgbClr val="123462"/>
                  </a:solidFill>
                </a:uFill>
              </a:rPr>
              <a:t>PD: Lessons in Mathematical Problem Solving (LEMAPS)</a:t>
            </a:r>
          </a:p>
        </p:txBody>
      </p:sp>
      <p:sp>
        <p:nvSpPr>
          <p:cNvPr id="190" name="Shape 190"/>
          <p:cNvSpPr>
            <a:spLocks noGrp="1"/>
          </p:cNvSpPr>
          <p:nvPr>
            <p:ph type="body" idx="1"/>
          </p:nvPr>
        </p:nvSpPr>
        <p:spPr>
          <a:xfrm>
            <a:off x="546100" y="1854200"/>
            <a:ext cx="5359400" cy="7200901"/>
          </a:xfrm>
          <a:prstGeom prst="rect">
            <a:avLst/>
          </a:prstGeom>
        </p:spPr>
        <p:txBody>
          <a:bodyPr/>
          <a:lstStyle/>
          <a:p>
            <a:pPr lvl="0">
              <a:defRPr sz="1800" b="0">
                <a:solidFill>
                  <a:srgbClr val="000000"/>
                </a:solidFill>
                <a:uFillTx/>
              </a:defRPr>
            </a:pPr>
            <a:r>
              <a:rPr sz="4000" b="1">
                <a:solidFill>
                  <a:srgbClr val="B9262C"/>
                </a:solidFill>
                <a:uFill>
                  <a:solidFill>
                    <a:srgbClr val="B9262C"/>
                  </a:solidFill>
                </a:uFill>
              </a:rPr>
              <a:t>Lessons are developed with a specific research focus in mind. </a:t>
            </a:r>
          </a:p>
          <a:p>
            <a:pPr marL="0" lvl="1" indent="0">
              <a:buSzTx/>
              <a:buNone/>
              <a:defRPr sz="1800">
                <a:uFillTx/>
              </a:defRPr>
            </a:pPr>
            <a:r>
              <a:rPr sz="3400">
                <a:uFill>
                  <a:solidFill/>
                </a:uFill>
              </a:rPr>
              <a:t>For example: </a:t>
            </a:r>
          </a:p>
          <a:p>
            <a:pPr marL="342900" marR="57799" lvl="0" indent="-342900" defTabSz="647700">
              <a:buClr>
                <a:srgbClr val="000000"/>
              </a:buClr>
              <a:buSzPct val="100000"/>
              <a:buChar char="•"/>
              <a:defRPr sz="1800" b="0">
                <a:solidFill>
                  <a:srgbClr val="000000"/>
                </a:solidFill>
                <a:uFillTx/>
              </a:defRPr>
            </a:pPr>
            <a:r>
              <a:rPr sz="3000">
                <a:uFill>
                  <a:solidFill/>
                </a:uFill>
              </a:rPr>
              <a:t>How can we enable students to plan strategically and monitor their approaches more effectively?</a:t>
            </a:r>
          </a:p>
        </p:txBody>
      </p:sp>
      <p:grpSp>
        <p:nvGrpSpPr>
          <p:cNvPr id="203" name="Group 203"/>
          <p:cNvGrpSpPr/>
          <p:nvPr/>
        </p:nvGrpSpPr>
        <p:grpSpPr>
          <a:xfrm>
            <a:off x="6103424" y="1962199"/>
            <a:ext cx="6489700" cy="7200901"/>
            <a:chOff x="0" y="0"/>
            <a:chExt cx="6489698" cy="7200900"/>
          </a:xfrm>
        </p:grpSpPr>
        <p:sp>
          <p:nvSpPr>
            <p:cNvPr id="191" name="Shape 191"/>
            <p:cNvSpPr/>
            <p:nvPr/>
          </p:nvSpPr>
          <p:spPr>
            <a:xfrm>
              <a:off x="2295113" y="0"/>
              <a:ext cx="1899473" cy="18997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D22B3"/>
            </a:solidFill>
            <a:ln w="12700" cap="flat">
              <a:noFill/>
              <a:round/>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lvl1pPr algn="ctr" defTabSz="914400">
                <a:buClr>
                  <a:srgbClr val="FFFFFF"/>
                </a:buClr>
                <a:defRPr sz="2400" b="1">
                  <a:solidFill>
                    <a:srgbClr val="FFFFFF"/>
                  </a:solidFill>
                  <a:uFill>
                    <a:solidFill>
                      <a:srgbClr val="C996D6"/>
                    </a:solidFill>
                  </a:uFill>
                  <a:latin typeface="+mn-lt"/>
                  <a:ea typeface="+mn-ea"/>
                  <a:cs typeface="+mn-cs"/>
                  <a:sym typeface="Calibri"/>
                </a:defRPr>
              </a:lvl1pPr>
            </a:lstStyle>
            <a:p>
              <a:pPr lvl="0">
                <a:defRPr sz="1800" b="0">
                  <a:solidFill>
                    <a:srgbClr val="000000"/>
                  </a:solidFill>
                  <a:uFillTx/>
                </a:defRPr>
              </a:pPr>
              <a:r>
                <a:rPr sz="2400" b="1">
                  <a:solidFill>
                    <a:srgbClr val="FFFFFF"/>
                  </a:solidFill>
                  <a:uFill>
                    <a:solidFill>
                      <a:srgbClr val="C996D6"/>
                    </a:solidFill>
                  </a:uFill>
                </a:rPr>
                <a:t>Identify research focus</a:t>
              </a:r>
            </a:p>
          </p:txBody>
        </p:sp>
        <p:sp>
          <p:nvSpPr>
            <p:cNvPr id="192" name="Shape 192"/>
            <p:cNvSpPr/>
            <p:nvPr/>
          </p:nvSpPr>
          <p:spPr>
            <a:xfrm rot="1800240">
              <a:off x="4185955" y="1333794"/>
              <a:ext cx="412901" cy="557457"/>
            </a:xfrm>
            <a:prstGeom prst="rightArrow">
              <a:avLst>
                <a:gd name="adj1" fmla="val 70000"/>
                <a:gd name="adj2" fmla="val 54005"/>
              </a:avLst>
            </a:prstGeom>
            <a:solidFill>
              <a:srgbClr val="C6C7E3"/>
            </a:solidFill>
            <a:ln w="12700" cap="flat">
              <a:noFill/>
              <a:round/>
            </a:ln>
            <a:effectLst/>
          </p:spPr>
          <p:txBody>
            <a:bodyPr wrap="square" lIns="0" tIns="0" rIns="0" bIns="0" numCol="1" anchor="t">
              <a:noAutofit/>
            </a:bodyPr>
            <a:lstStyle/>
            <a:p>
              <a:pPr lvl="0"/>
              <a:endParaRPr/>
            </a:p>
          </p:txBody>
        </p:sp>
        <p:sp>
          <p:nvSpPr>
            <p:cNvPr id="193" name="Shape 193"/>
            <p:cNvSpPr/>
            <p:nvPr/>
          </p:nvSpPr>
          <p:spPr>
            <a:xfrm>
              <a:off x="4590227" y="1325285"/>
              <a:ext cx="1899472" cy="18997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349AA"/>
            </a:solidFill>
            <a:ln w="12700" cap="flat">
              <a:noFill/>
              <a:round/>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lvl1pPr algn="ctr" defTabSz="914400">
                <a:buClr>
                  <a:srgbClr val="FFFFFF"/>
                </a:buClr>
                <a:defRPr sz="2400" b="1">
                  <a:solidFill>
                    <a:srgbClr val="FFFFFF"/>
                  </a:solidFill>
                  <a:uFill>
                    <a:solidFill>
                      <a:srgbClr val="C996D6"/>
                    </a:solidFill>
                  </a:uFill>
                  <a:latin typeface="+mn-lt"/>
                  <a:ea typeface="+mn-ea"/>
                  <a:cs typeface="+mn-cs"/>
                  <a:sym typeface="Calibri"/>
                </a:defRPr>
              </a:lvl1pPr>
            </a:lstStyle>
            <a:p>
              <a:pPr lvl="0">
                <a:defRPr sz="1800" b="0">
                  <a:solidFill>
                    <a:srgbClr val="000000"/>
                  </a:solidFill>
                  <a:uFillTx/>
                </a:defRPr>
              </a:pPr>
              <a:r>
                <a:rPr sz="2400" b="1">
                  <a:solidFill>
                    <a:srgbClr val="FFFFFF"/>
                  </a:solidFill>
                  <a:uFill>
                    <a:solidFill>
                      <a:srgbClr val="C996D6"/>
                    </a:solidFill>
                  </a:uFill>
                </a:rPr>
                <a:t>Plan research lesson</a:t>
              </a:r>
            </a:p>
          </p:txBody>
        </p:sp>
        <p:sp>
          <p:nvSpPr>
            <p:cNvPr id="194" name="Shape 194"/>
            <p:cNvSpPr/>
            <p:nvPr/>
          </p:nvSpPr>
          <p:spPr>
            <a:xfrm rot="5400000">
              <a:off x="5261226" y="3394007"/>
              <a:ext cx="557478" cy="412885"/>
            </a:xfrm>
            <a:prstGeom prst="rightArrow">
              <a:avLst>
                <a:gd name="adj1" fmla="val 70000"/>
                <a:gd name="adj2" fmla="val 72910"/>
              </a:avLst>
            </a:prstGeom>
            <a:solidFill>
              <a:srgbClr val="C6C7E3"/>
            </a:solidFill>
            <a:ln w="12700" cap="flat">
              <a:noFill/>
              <a:round/>
            </a:ln>
            <a:effectLst/>
          </p:spPr>
          <p:txBody>
            <a:bodyPr wrap="square" lIns="0" tIns="0" rIns="0" bIns="0" numCol="1" anchor="t">
              <a:noAutofit/>
            </a:bodyPr>
            <a:lstStyle/>
            <a:p>
              <a:pPr lvl="0"/>
              <a:endParaRPr/>
            </a:p>
          </p:txBody>
        </p:sp>
        <p:sp>
          <p:nvSpPr>
            <p:cNvPr id="195" name="Shape 195"/>
            <p:cNvSpPr/>
            <p:nvPr/>
          </p:nvSpPr>
          <p:spPr>
            <a:xfrm>
              <a:off x="4590227" y="3975855"/>
              <a:ext cx="1899472" cy="18997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349AA"/>
            </a:solidFill>
            <a:ln w="12700" cap="flat">
              <a:noFill/>
              <a:round/>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lvl1pPr algn="ctr" defTabSz="914400">
                <a:buClr>
                  <a:srgbClr val="FFFFFF"/>
                </a:buClr>
                <a:defRPr sz="2400" b="1">
                  <a:solidFill>
                    <a:srgbClr val="FFFFFF"/>
                  </a:solidFill>
                  <a:uFill>
                    <a:solidFill>
                      <a:srgbClr val="C996D6"/>
                    </a:solidFill>
                  </a:uFill>
                  <a:latin typeface="+mn-lt"/>
                  <a:ea typeface="+mn-ea"/>
                  <a:cs typeface="+mn-cs"/>
                  <a:sym typeface="Calibri"/>
                </a:defRPr>
              </a:lvl1pPr>
            </a:lstStyle>
            <a:p>
              <a:pPr lvl="0">
                <a:defRPr sz="1800" b="0">
                  <a:solidFill>
                    <a:srgbClr val="000000"/>
                  </a:solidFill>
                  <a:uFillTx/>
                </a:defRPr>
              </a:pPr>
              <a:r>
                <a:rPr sz="2400" b="1">
                  <a:solidFill>
                    <a:srgbClr val="FFFFFF"/>
                  </a:solidFill>
                  <a:uFill>
                    <a:solidFill>
                      <a:srgbClr val="C996D6"/>
                    </a:solidFill>
                  </a:uFill>
                </a:rPr>
                <a:t>Teach research lesson</a:t>
              </a:r>
            </a:p>
          </p:txBody>
        </p:sp>
        <p:sp>
          <p:nvSpPr>
            <p:cNvPr id="196" name="Shape 196"/>
            <p:cNvSpPr/>
            <p:nvPr/>
          </p:nvSpPr>
          <p:spPr>
            <a:xfrm rot="8999777">
              <a:off x="4185956" y="5309649"/>
              <a:ext cx="412901" cy="557457"/>
            </a:xfrm>
            <a:prstGeom prst="rightArrow">
              <a:avLst>
                <a:gd name="adj1" fmla="val 70000"/>
                <a:gd name="adj2" fmla="val 54005"/>
              </a:avLst>
            </a:prstGeom>
            <a:solidFill>
              <a:srgbClr val="C6C7E3"/>
            </a:solidFill>
            <a:ln w="12700" cap="flat">
              <a:noFill/>
              <a:round/>
            </a:ln>
            <a:effectLst/>
          </p:spPr>
          <p:txBody>
            <a:bodyPr wrap="square" lIns="0" tIns="0" rIns="0" bIns="0" numCol="1" anchor="t">
              <a:noAutofit/>
            </a:bodyPr>
            <a:lstStyle/>
            <a:p>
              <a:pPr lvl="0"/>
              <a:endParaRPr/>
            </a:p>
          </p:txBody>
        </p:sp>
        <p:sp>
          <p:nvSpPr>
            <p:cNvPr id="197" name="Shape 197"/>
            <p:cNvSpPr/>
            <p:nvPr/>
          </p:nvSpPr>
          <p:spPr>
            <a:xfrm>
              <a:off x="2295113" y="5301141"/>
              <a:ext cx="1899473" cy="18997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349AA"/>
            </a:solidFill>
            <a:ln w="12700" cap="flat">
              <a:noFill/>
              <a:round/>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lvl1pPr algn="ctr" defTabSz="914400">
                <a:buClr>
                  <a:srgbClr val="FFFFFF"/>
                </a:buClr>
                <a:defRPr sz="2400" b="1">
                  <a:solidFill>
                    <a:srgbClr val="FFFFFF"/>
                  </a:solidFill>
                  <a:uFill>
                    <a:solidFill>
                      <a:srgbClr val="C996D6"/>
                    </a:solidFill>
                  </a:uFill>
                  <a:latin typeface="+mn-lt"/>
                  <a:ea typeface="+mn-ea"/>
                  <a:cs typeface="+mn-cs"/>
                  <a:sym typeface="Calibri"/>
                </a:defRPr>
              </a:lvl1pPr>
            </a:lstStyle>
            <a:p>
              <a:pPr lvl="0">
                <a:defRPr sz="1800" b="0">
                  <a:solidFill>
                    <a:srgbClr val="000000"/>
                  </a:solidFill>
                  <a:uFillTx/>
                </a:defRPr>
              </a:pPr>
              <a:r>
                <a:rPr sz="2400" b="1">
                  <a:solidFill>
                    <a:srgbClr val="FFFFFF"/>
                  </a:solidFill>
                  <a:uFill>
                    <a:solidFill>
                      <a:srgbClr val="C996D6"/>
                    </a:solidFill>
                  </a:uFill>
                </a:rPr>
                <a:t>Analyze research lesson</a:t>
              </a:r>
            </a:p>
          </p:txBody>
        </p:sp>
        <p:sp>
          <p:nvSpPr>
            <p:cNvPr id="198" name="Shape 198"/>
            <p:cNvSpPr/>
            <p:nvPr/>
          </p:nvSpPr>
          <p:spPr>
            <a:xfrm rot="12600229">
              <a:off x="1890843" y="5309649"/>
              <a:ext cx="412901" cy="557457"/>
            </a:xfrm>
            <a:prstGeom prst="rightArrow">
              <a:avLst>
                <a:gd name="adj1" fmla="val 70000"/>
                <a:gd name="adj2" fmla="val 54005"/>
              </a:avLst>
            </a:prstGeom>
            <a:solidFill>
              <a:srgbClr val="C6C7E3"/>
            </a:solidFill>
            <a:ln w="12700" cap="flat">
              <a:noFill/>
              <a:round/>
            </a:ln>
            <a:effectLst/>
          </p:spPr>
          <p:txBody>
            <a:bodyPr wrap="square" lIns="0" tIns="0" rIns="0" bIns="0" numCol="1" anchor="t">
              <a:noAutofit/>
            </a:bodyPr>
            <a:lstStyle/>
            <a:p>
              <a:pPr lvl="0"/>
              <a:endParaRPr/>
            </a:p>
          </p:txBody>
        </p:sp>
        <p:sp>
          <p:nvSpPr>
            <p:cNvPr id="199" name="Shape 199"/>
            <p:cNvSpPr/>
            <p:nvPr/>
          </p:nvSpPr>
          <p:spPr>
            <a:xfrm>
              <a:off x="0" y="3975855"/>
              <a:ext cx="1899472" cy="18997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349AA"/>
            </a:solidFill>
            <a:ln w="12700" cap="flat">
              <a:noFill/>
              <a:round/>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lvl1pPr algn="ctr" defTabSz="914400">
                <a:buClr>
                  <a:srgbClr val="FFFFFF"/>
                </a:buClr>
                <a:defRPr sz="2400" b="1">
                  <a:solidFill>
                    <a:srgbClr val="FFFFFF"/>
                  </a:solidFill>
                  <a:uFill>
                    <a:solidFill>
                      <a:srgbClr val="C996D6"/>
                    </a:solidFill>
                  </a:uFill>
                  <a:latin typeface="+mn-lt"/>
                  <a:ea typeface="+mn-ea"/>
                  <a:cs typeface="+mn-cs"/>
                  <a:sym typeface="Calibri"/>
                </a:defRPr>
              </a:lvl1pPr>
            </a:lstStyle>
            <a:p>
              <a:pPr lvl="0">
                <a:defRPr sz="1800" b="0">
                  <a:solidFill>
                    <a:srgbClr val="000000"/>
                  </a:solidFill>
                  <a:uFillTx/>
                </a:defRPr>
              </a:pPr>
              <a:r>
                <a:rPr sz="2400" b="1">
                  <a:solidFill>
                    <a:srgbClr val="FFFFFF"/>
                  </a:solidFill>
                  <a:uFill>
                    <a:solidFill>
                      <a:srgbClr val="C996D6"/>
                    </a:solidFill>
                  </a:uFill>
                </a:rPr>
                <a:t>Revise research lesson</a:t>
              </a:r>
            </a:p>
          </p:txBody>
        </p:sp>
        <p:sp>
          <p:nvSpPr>
            <p:cNvPr id="200" name="Shape 200"/>
            <p:cNvSpPr/>
            <p:nvPr/>
          </p:nvSpPr>
          <p:spPr>
            <a:xfrm rot="16199998">
              <a:off x="670997" y="3394006"/>
              <a:ext cx="557478" cy="412885"/>
            </a:xfrm>
            <a:prstGeom prst="rightArrow">
              <a:avLst>
                <a:gd name="adj1" fmla="val 70000"/>
                <a:gd name="adj2" fmla="val 72910"/>
              </a:avLst>
            </a:prstGeom>
            <a:solidFill>
              <a:srgbClr val="C6C7E3"/>
            </a:solidFill>
            <a:ln w="12700" cap="flat">
              <a:noFill/>
              <a:round/>
            </a:ln>
            <a:effectLst/>
          </p:spPr>
          <p:txBody>
            <a:bodyPr wrap="square" lIns="0" tIns="0" rIns="0" bIns="0" numCol="1" anchor="t">
              <a:noAutofit/>
            </a:bodyPr>
            <a:lstStyle/>
            <a:p>
              <a:pPr lvl="0"/>
              <a:endParaRPr/>
            </a:p>
          </p:txBody>
        </p:sp>
        <p:sp>
          <p:nvSpPr>
            <p:cNvPr id="201" name="Shape 201"/>
            <p:cNvSpPr/>
            <p:nvPr/>
          </p:nvSpPr>
          <p:spPr>
            <a:xfrm>
              <a:off x="0" y="1325285"/>
              <a:ext cx="1899472" cy="18997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349AA"/>
            </a:solidFill>
            <a:ln w="12700" cap="flat">
              <a:noFill/>
              <a:round/>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lvl1pPr algn="ctr" defTabSz="914400">
                <a:buClr>
                  <a:srgbClr val="FFFFFF"/>
                </a:buClr>
                <a:defRPr sz="2400" b="1">
                  <a:solidFill>
                    <a:srgbClr val="FFFFFF"/>
                  </a:solidFill>
                  <a:uFill>
                    <a:solidFill>
                      <a:srgbClr val="C996D6"/>
                    </a:solidFill>
                  </a:uFill>
                  <a:latin typeface="+mn-lt"/>
                  <a:ea typeface="+mn-ea"/>
                  <a:cs typeface="+mn-cs"/>
                  <a:sym typeface="Calibri"/>
                </a:defRPr>
              </a:lvl1pPr>
            </a:lstStyle>
            <a:p>
              <a:pPr lvl="0">
                <a:defRPr sz="1800" b="0">
                  <a:solidFill>
                    <a:srgbClr val="000000"/>
                  </a:solidFill>
                  <a:uFillTx/>
                </a:defRPr>
              </a:pPr>
              <a:r>
                <a:rPr sz="2400" b="1">
                  <a:solidFill>
                    <a:srgbClr val="FFFFFF"/>
                  </a:solidFill>
                  <a:uFill>
                    <a:solidFill>
                      <a:srgbClr val="C996D6"/>
                    </a:solidFill>
                  </a:uFill>
                </a:rPr>
                <a:t>Disseminate</a:t>
              </a:r>
            </a:p>
          </p:txBody>
        </p:sp>
        <p:sp>
          <p:nvSpPr>
            <p:cNvPr id="202" name="Shape 202"/>
            <p:cNvSpPr/>
            <p:nvPr/>
          </p:nvSpPr>
          <p:spPr>
            <a:xfrm rot="19799773">
              <a:off x="1890843" y="1333793"/>
              <a:ext cx="412900" cy="557457"/>
            </a:xfrm>
            <a:prstGeom prst="rightArrow">
              <a:avLst>
                <a:gd name="adj1" fmla="val 70000"/>
                <a:gd name="adj2" fmla="val 54005"/>
              </a:avLst>
            </a:prstGeom>
            <a:solidFill>
              <a:srgbClr val="C6C7E3"/>
            </a:solidFill>
            <a:ln w="12700" cap="flat">
              <a:noFill/>
              <a:round/>
            </a:ln>
            <a:effectLst/>
          </p:spPr>
          <p:txBody>
            <a:bodyPr wrap="square" lIns="0" tIns="0" rIns="0" bIns="0" numCol="1" anchor="t">
              <a:noAutofit/>
            </a:bodyPr>
            <a:lstStyle/>
            <a:p>
              <a:pPr lvl="0"/>
              <a:endParaRPr/>
            </a:p>
          </p:txBody>
        </p:sp>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p:cNvSpPr>
          <p:nvPr>
            <p:ph type="body" idx="1"/>
          </p:nvPr>
        </p:nvSpPr>
        <p:spPr>
          <a:xfrm>
            <a:off x="647700" y="920750"/>
            <a:ext cx="11709400" cy="7912100"/>
          </a:xfrm>
          <a:prstGeom prst="rect">
            <a:avLst/>
          </a:prstGeom>
        </p:spPr>
        <p:txBody>
          <a:bodyPr/>
          <a:lstStyle/>
          <a:p>
            <a:pPr marL="0" lvl="1" indent="354584">
              <a:buSzTx/>
              <a:buNone/>
              <a:defRPr sz="1800">
                <a:uFillTx/>
              </a:defRPr>
            </a:pPr>
            <a:endParaRPr sz="3400">
              <a:uFill>
                <a:solidFill/>
              </a:uFill>
            </a:endParaRPr>
          </a:p>
          <a:p>
            <a:pPr marL="0" lvl="1" indent="354584">
              <a:buSzTx/>
              <a:buNone/>
              <a:defRPr sz="1800">
                <a:uFillTx/>
              </a:defRPr>
            </a:pPr>
            <a:r>
              <a:rPr sz="3400">
                <a:uFill>
                  <a:solidFill/>
                </a:uFill>
              </a:rPr>
              <a:t>“Mathematical literacy frequently requires devising strategies for solving problems mathematically. This involves a set of critical control processes that guide an individual to effectively recognise, formulate and solve problems. this skill is characterised as selecting or devising a plan or strategy to use mathematics to solve problems arising from a task or context, as well as guiding its implementation. This mathematical capability can be demanded at any of the stages of the problem solving process.”</a:t>
            </a:r>
          </a:p>
          <a:p>
            <a:pPr marL="0" lvl="1" indent="354584">
              <a:buSzTx/>
              <a:buNone/>
              <a:defRPr sz="1800">
                <a:uFillTx/>
              </a:defRPr>
            </a:pPr>
            <a:endParaRPr sz="3400">
              <a:uFill>
                <a:solidFill/>
              </a:uFill>
            </a:endParaRPr>
          </a:p>
          <a:p>
            <a:pPr marL="0" lvl="1" indent="354584">
              <a:buSzTx/>
              <a:buNone/>
              <a:defRPr sz="1800">
                <a:uFillTx/>
              </a:defRPr>
            </a:pPr>
            <a:r>
              <a:rPr sz="3400">
                <a:uFill>
                  <a:solidFill/>
                </a:uFill>
              </a:rPr>
              <a:t>(PISA 2015)</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title"/>
          </p:nvPr>
        </p:nvSpPr>
        <p:spPr>
          <a:prstGeom prst="rect">
            <a:avLst/>
          </a:prstGeom>
        </p:spPr>
        <p:txBody>
          <a:bodyPr/>
          <a:lstStyle/>
          <a:p>
            <a:pPr lvl="0">
              <a:defRPr sz="1800" b="0">
                <a:solidFill>
                  <a:srgbClr val="000000"/>
                </a:solidFill>
                <a:uFillTx/>
              </a:defRPr>
            </a:pPr>
            <a:r>
              <a:rPr sz="4400" b="1">
                <a:solidFill>
                  <a:srgbClr val="123462"/>
                </a:solidFill>
                <a:uFill>
                  <a:solidFill>
                    <a:srgbClr val="123462"/>
                  </a:solidFill>
                </a:uFill>
              </a:rPr>
              <a:t>Outbreak</a:t>
            </a:r>
          </a:p>
        </p:txBody>
      </p:sp>
      <p:sp>
        <p:nvSpPr>
          <p:cNvPr id="210" name="Shape 210"/>
          <p:cNvSpPr/>
          <p:nvPr/>
        </p:nvSpPr>
        <p:spPr>
          <a:xfrm>
            <a:off x="431800" y="1625600"/>
            <a:ext cx="6299200" cy="6806397"/>
          </a:xfrm>
          <a:prstGeom prst="rect">
            <a:avLst/>
          </a:prstGeom>
          <a:solidFill>
            <a:srgbClr val="FFFED5"/>
          </a:solidFill>
          <a:ln w="25400">
            <a:solidFill/>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 val="1"/>
            </a:ext>
          </a:extLst>
        </p:spPr>
        <p:txBody>
          <a:bodyPr lIns="127000" tIns="127000" rIns="127000" bIns="127000">
            <a:spAutoFit/>
          </a:bodyPr>
          <a:lstStyle/>
          <a:p>
            <a:pPr marR="647700" lvl="0" defTabSz="647700">
              <a:defRPr sz="1800"/>
            </a:pPr>
            <a:r>
              <a:rPr sz="2400">
                <a:latin typeface="+mn-lt"/>
                <a:ea typeface="+mn-ea"/>
                <a:cs typeface="+mn-cs"/>
                <a:sym typeface="Calibri"/>
              </a:rPr>
              <a:t>A disease has started to spread around the city. If you get the disease you only have hours to live. Our city has been put under quarantine; no one in or out. </a:t>
            </a:r>
            <a:br>
              <a:rPr sz="2400">
                <a:latin typeface="+mn-lt"/>
                <a:ea typeface="+mn-ea"/>
                <a:cs typeface="+mn-cs"/>
                <a:sym typeface="Calibri"/>
              </a:rPr>
            </a:br>
            <a:r>
              <a:rPr sz="2400">
                <a:latin typeface="+mn-lt"/>
                <a:ea typeface="+mn-ea"/>
                <a:cs typeface="+mn-cs"/>
                <a:sym typeface="Calibri"/>
              </a:rPr>
              <a:t>The good news is you are able to help.</a:t>
            </a:r>
          </a:p>
          <a:p>
            <a:pPr marR="647700" lvl="0" defTabSz="647700">
              <a:defRPr sz="1800"/>
            </a:pPr>
            <a:r>
              <a:rPr sz="2400">
                <a:latin typeface="+mn-lt"/>
                <a:ea typeface="+mn-ea"/>
                <a:cs typeface="+mn-cs"/>
                <a:sym typeface="Calibri"/>
              </a:rPr>
              <a:t>The scientists from the Research and Development Department have worked flat out and have managed to put together two vaccinations.</a:t>
            </a:r>
          </a:p>
          <a:p>
            <a:pPr marR="647700" lvl="0" defTabSz="647700">
              <a:defRPr sz="1800"/>
            </a:pPr>
            <a:endParaRPr sz="2400">
              <a:latin typeface="+mn-lt"/>
              <a:ea typeface="+mn-ea"/>
              <a:cs typeface="+mn-cs"/>
              <a:sym typeface="Calibri"/>
            </a:endParaRPr>
          </a:p>
          <a:p>
            <a:pPr marL="647700" marR="647700" lvl="0" indent="-317500" defTabSz="647700">
              <a:lnSpc>
                <a:spcPct val="115000"/>
              </a:lnSpc>
              <a:spcBef>
                <a:spcPts val="1400"/>
              </a:spcBef>
              <a:defRPr sz="1800"/>
            </a:pPr>
            <a:r>
              <a:rPr sz="2400" b="1">
                <a:latin typeface="Symbol"/>
                <a:ea typeface="Symbol"/>
                <a:cs typeface="Symbol"/>
                <a:sym typeface="Symbol"/>
              </a:rPr>
              <a:t>•	</a:t>
            </a:r>
            <a:r>
              <a:rPr sz="2400" b="1">
                <a:latin typeface="+mn-lt"/>
                <a:ea typeface="+mn-ea"/>
                <a:cs typeface="+mn-cs"/>
                <a:sym typeface="Calibri"/>
              </a:rPr>
              <a:t>Vaccination A is 100% effective and costs £12.00 per vaccine.</a:t>
            </a:r>
          </a:p>
          <a:p>
            <a:pPr marL="647700" marR="647700" lvl="0" indent="-317500" defTabSz="647700">
              <a:lnSpc>
                <a:spcPct val="115000"/>
              </a:lnSpc>
              <a:spcBef>
                <a:spcPts val="1400"/>
              </a:spcBef>
              <a:defRPr sz="1800"/>
            </a:pPr>
            <a:r>
              <a:rPr sz="2400" b="1">
                <a:latin typeface="Symbol"/>
                <a:ea typeface="Symbol"/>
                <a:cs typeface="Symbol"/>
                <a:sym typeface="Symbol"/>
              </a:rPr>
              <a:t>•	</a:t>
            </a:r>
            <a:r>
              <a:rPr sz="2400" b="1">
                <a:latin typeface="+mn-lt"/>
                <a:ea typeface="+mn-ea"/>
                <a:cs typeface="+mn-cs"/>
                <a:sym typeface="Calibri"/>
              </a:rPr>
              <a:t>Vaccination B is 70% effective and costs £5.20 per vaccine.</a:t>
            </a:r>
          </a:p>
          <a:p>
            <a:pPr marR="647700" lvl="0" defTabSz="647700">
              <a:defRPr sz="1800"/>
            </a:pPr>
            <a:r>
              <a:rPr sz="2400">
                <a:latin typeface="+mn-lt"/>
                <a:ea typeface="+mn-ea"/>
                <a:cs typeface="+mn-cs"/>
                <a:sym typeface="Calibri"/>
              </a:rPr>
              <a:t>We only have a budget of £5,000,000 maximum.</a:t>
            </a:r>
          </a:p>
        </p:txBody>
      </p:sp>
      <p:pic>
        <p:nvPicPr>
          <p:cNvPr id="211" name="droppedImage.pdf"/>
          <p:cNvPicPr/>
          <p:nvPr/>
        </p:nvPicPr>
        <p:blipFill>
          <a:blip r:embed="rId2" cstate="print">
            <a:extLst/>
          </a:blip>
          <a:stretch>
            <a:fillRect/>
          </a:stretch>
        </p:blipFill>
        <p:spPr>
          <a:xfrm>
            <a:off x="7480300" y="1282700"/>
            <a:ext cx="4535008" cy="4623930"/>
          </a:xfrm>
          <a:prstGeom prst="rect">
            <a:avLst/>
          </a:prstGeom>
          <a:ln>
            <a:round/>
          </a:ln>
        </p:spPr>
      </p:pic>
      <p:sp>
        <p:nvSpPr>
          <p:cNvPr id="212" name="Shape 212"/>
          <p:cNvSpPr/>
          <p:nvPr/>
        </p:nvSpPr>
        <p:spPr>
          <a:xfrm>
            <a:off x="7061200" y="4406900"/>
            <a:ext cx="5384800" cy="3390900"/>
          </a:xfrm>
          <a:prstGeom prst="rect">
            <a:avLst/>
          </a:prstGeom>
          <a:solidFill>
            <a:srgbClr val="FFFED5"/>
          </a:solidFill>
          <a:ln w="25400">
            <a:solidFill/>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 val="1"/>
            </a:ext>
          </a:extLst>
        </p:spPr>
        <p:txBody>
          <a:bodyPr lIns="127000" tIns="127000" rIns="127000" bIns="127000">
            <a:spAutoFit/>
          </a:bodyPr>
          <a:lstStyle/>
          <a:p>
            <a:pPr marR="647700" lvl="0" defTabSz="647700">
              <a:defRPr sz="1800"/>
            </a:pPr>
            <a:r>
              <a:rPr sz="2400">
                <a:latin typeface="+mn-lt"/>
                <a:ea typeface="+mn-ea"/>
                <a:cs typeface="+mn-cs"/>
                <a:sym typeface="Calibri"/>
              </a:rPr>
              <a:t>Your task is to recommend:</a:t>
            </a:r>
            <a:br>
              <a:rPr sz="2400">
                <a:latin typeface="+mn-lt"/>
                <a:ea typeface="+mn-ea"/>
                <a:cs typeface="+mn-cs"/>
                <a:sym typeface="Calibri"/>
              </a:rPr>
            </a:br>
            <a:endParaRPr sz="2400">
              <a:latin typeface="+mn-lt"/>
              <a:ea typeface="+mn-ea"/>
              <a:cs typeface="+mn-cs"/>
              <a:sym typeface="Calibri"/>
            </a:endParaRPr>
          </a:p>
          <a:p>
            <a:pPr marL="647700" marR="647700" lvl="0" indent="-317500" defTabSz="647700">
              <a:lnSpc>
                <a:spcPct val="115000"/>
              </a:lnSpc>
              <a:spcBef>
                <a:spcPts val="1400"/>
              </a:spcBef>
              <a:defRPr sz="1800"/>
            </a:pPr>
            <a:r>
              <a:rPr sz="2400">
                <a:latin typeface="+mn-lt"/>
                <a:ea typeface="+mn-ea"/>
                <a:cs typeface="+mn-cs"/>
                <a:sym typeface="Calibri"/>
              </a:rPr>
              <a:t>•	How many of each vaccine should we make?</a:t>
            </a:r>
          </a:p>
          <a:p>
            <a:pPr marL="647700" marR="647700" lvl="0" indent="-317500" defTabSz="647700">
              <a:lnSpc>
                <a:spcPct val="115000"/>
              </a:lnSpc>
              <a:spcBef>
                <a:spcPts val="1400"/>
              </a:spcBef>
              <a:defRPr sz="1800"/>
            </a:pPr>
            <a:r>
              <a:rPr sz="2400">
                <a:latin typeface="+mn-lt"/>
                <a:ea typeface="+mn-ea"/>
                <a:cs typeface="+mn-cs"/>
                <a:sym typeface="Calibri"/>
              </a:rPr>
              <a:t>•	Who will get those vaccines?</a:t>
            </a:r>
          </a:p>
          <a:p>
            <a:pPr marR="647700" lvl="0" defTabSz="647700">
              <a:defRPr sz="1800"/>
            </a:pPr>
            <a:r>
              <a:rPr sz="2400">
                <a:latin typeface="+mn-lt"/>
                <a:ea typeface="+mn-ea"/>
                <a:cs typeface="+mn-cs"/>
                <a:sym typeface="Calibri"/>
              </a:rPr>
              <a:t>Remember, I want you to be able to explain all your decisions.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4" name="Table 214"/>
          <p:cNvGraphicFramePr/>
          <p:nvPr/>
        </p:nvGraphicFramePr>
        <p:xfrm>
          <a:off x="467867" y="1242569"/>
          <a:ext cx="11925299" cy="8505579"/>
        </p:xfrm>
        <a:graphic>
          <a:graphicData uri="http://schemas.openxmlformats.org/drawingml/2006/table">
            <a:tbl>
              <a:tblPr firstRow="1" bandRow="1">
                <a:tableStyleId>{8F44A2F1-9E1F-4B54-A3A2-5F16C0AD49E2}</a:tableStyleId>
              </a:tblPr>
              <a:tblGrid>
                <a:gridCol w="9145354"/>
                <a:gridCol w="2779945"/>
              </a:tblGrid>
              <a:tr h="1129419">
                <a:tc>
                  <a:txBody>
                    <a:bodyPr/>
                    <a:lstStyle/>
                    <a:p>
                      <a:pPr marR="57799" lvl="0" defTabSz="457200">
                        <a:tabLst>
                          <a:tab pos="1295400" algn="l"/>
                        </a:tabLst>
                        <a:defRPr sz="1800">
                          <a:uFillTx/>
                        </a:defRPr>
                      </a:pPr>
                      <a:r>
                        <a:rPr sz="2400" b="1">
                          <a:solidFill>
                            <a:srgbClr val="FFFFFF"/>
                          </a:solidFill>
                          <a:uFill>
                            <a:solidFill>
                              <a:srgbClr val="FFFFFF"/>
                            </a:solidFill>
                          </a:uFill>
                        </a:rPr>
                        <a:t>Occupation</a:t>
                      </a:r>
                    </a:p>
                  </a:txBody>
                  <a:tcPr marL="152400" marR="152400" marT="152400" marB="152400" anchor="ctr" horzOverflow="overflow">
                    <a:lnL w="12700">
                      <a:solidFill>
                        <a:srgbClr val="000000"/>
                      </a:solidFill>
                      <a:round/>
                    </a:lnL>
                    <a:lnR w="25400">
                      <a:solidFill>
                        <a:srgbClr val="000000"/>
                      </a:solidFill>
                      <a:round/>
                    </a:lnR>
                    <a:lnT w="12700">
                      <a:solidFill>
                        <a:srgbClr val="000000"/>
                      </a:solidFill>
                      <a:round/>
                    </a:lnT>
                    <a:lnB w="38100">
                      <a:solidFill>
                        <a:srgbClr val="000000"/>
                      </a:solidFill>
                      <a:round/>
                    </a:lnB>
                    <a:solidFill>
                      <a:srgbClr val="275D90"/>
                    </a:solidFill>
                  </a:tcPr>
                </a:tc>
                <a:tc>
                  <a:txBody>
                    <a:bodyPr/>
                    <a:lstStyle/>
                    <a:p>
                      <a:pPr marR="57799" lvl="0" defTabSz="457200">
                        <a:tabLst>
                          <a:tab pos="1295400" algn="l"/>
                        </a:tabLst>
                        <a:defRPr sz="1800">
                          <a:uFillTx/>
                        </a:defRPr>
                      </a:pPr>
                      <a:r>
                        <a:rPr sz="2400" b="1">
                          <a:solidFill>
                            <a:srgbClr val="FFFFFF"/>
                          </a:solidFill>
                          <a:uFill>
                            <a:solidFill>
                              <a:srgbClr val="C996D6"/>
                            </a:solidFill>
                          </a:uFill>
                        </a:rPr>
                        <a:t>Number in population</a:t>
                      </a:r>
                    </a:p>
                  </a:txBody>
                  <a:tcPr marL="152400" marR="152400" marT="152400" marB="152400" anchor="ctr" horzOverflow="overflow">
                    <a:lnL w="25400">
                      <a:solidFill>
                        <a:srgbClr val="000000"/>
                      </a:solidFill>
                      <a:round/>
                    </a:lnL>
                    <a:lnR w="12700">
                      <a:solidFill>
                        <a:srgbClr val="000000"/>
                      </a:solidFill>
                      <a:round/>
                    </a:lnR>
                    <a:lnT w="12700">
                      <a:solidFill>
                        <a:srgbClr val="000000"/>
                      </a:solidFill>
                      <a:round/>
                    </a:lnT>
                    <a:lnB w="38100">
                      <a:solidFill>
                        <a:srgbClr val="000000"/>
                      </a:solidFill>
                      <a:round/>
                    </a:lnB>
                    <a:solidFill>
                      <a:srgbClr val="275D90"/>
                    </a:solidFill>
                  </a:tcPr>
                </a:tc>
              </a:tr>
              <a:tr h="626998">
                <a:tc>
                  <a:txBody>
                    <a:bodyPr/>
                    <a:lstStyle/>
                    <a:p>
                      <a:pPr marR="57799" lvl="0" algn="l" defTabSz="457200">
                        <a:tabLst>
                          <a:tab pos="1295400" algn="l"/>
                        </a:tabLst>
                        <a:defRPr sz="1800">
                          <a:uFillTx/>
                        </a:defRPr>
                      </a:pPr>
                      <a:r>
                        <a:rPr sz="2400" b="1">
                          <a:uFill>
                            <a:solidFill>
                              <a:srgbClr val="C996D6"/>
                            </a:solidFill>
                          </a:uFill>
                        </a:rPr>
                        <a:t>Medical workers (doctors, nurses)</a:t>
                      </a:r>
                    </a:p>
                  </a:txBody>
                  <a:tcPr marL="152400" marR="152400" marT="152400" marB="152400" anchor="ctr" horzOverflow="overflow">
                    <a:lnL w="12700">
                      <a:solidFill>
                        <a:srgbClr val="000000"/>
                      </a:solidFill>
                      <a:round/>
                    </a:lnL>
                    <a:lnR w="25400">
                      <a:solidFill>
                        <a:srgbClr val="000000"/>
                      </a:solidFill>
                      <a:round/>
                    </a:lnR>
                    <a:lnT w="38100">
                      <a:solidFill>
                        <a:srgbClr val="000000"/>
                      </a:solidFill>
                      <a:round/>
                    </a:lnT>
                    <a:lnB w="12700">
                      <a:solidFill>
                        <a:srgbClr val="000000"/>
                      </a:solidFill>
                      <a:round/>
                    </a:lnB>
                    <a:solidFill>
                      <a:srgbClr val="E1EAF4"/>
                    </a:solidFill>
                  </a:tcPr>
                </a:tc>
                <a:tc>
                  <a:txBody>
                    <a:bodyPr/>
                    <a:lstStyle/>
                    <a:p>
                      <a:pPr marR="57799" lvl="0" algn="r" defTabSz="457200">
                        <a:tabLst>
                          <a:tab pos="1295400" algn="l"/>
                        </a:tabLst>
                        <a:defRPr sz="1800">
                          <a:uFillTx/>
                        </a:defRPr>
                      </a:pPr>
                      <a:r>
                        <a:rPr sz="2400" b="1">
                          <a:uFill>
                            <a:solidFill>
                              <a:srgbClr val="C996D6"/>
                            </a:solidFill>
                          </a:uFill>
                        </a:rPr>
                        <a:t>75600</a:t>
                      </a:r>
                    </a:p>
                  </a:txBody>
                  <a:tcPr marL="152400" marR="152400" marT="152400" marB="152400" anchor="ctr" horzOverflow="overflow">
                    <a:lnL w="25400">
                      <a:solidFill>
                        <a:srgbClr val="000000"/>
                      </a:solidFill>
                      <a:round/>
                    </a:lnL>
                    <a:lnR w="12700">
                      <a:solidFill>
                        <a:srgbClr val="000000"/>
                      </a:solidFill>
                      <a:round/>
                    </a:lnR>
                    <a:lnT w="38100">
                      <a:solidFill>
                        <a:srgbClr val="000000"/>
                      </a:solidFill>
                      <a:round/>
                    </a:lnT>
                    <a:lnB w="12700">
                      <a:solidFill>
                        <a:srgbClr val="000000"/>
                      </a:solidFill>
                      <a:round/>
                    </a:lnB>
                    <a:solidFill>
                      <a:srgbClr val="E1EAF4"/>
                    </a:solidFill>
                  </a:tcPr>
                </a:tc>
              </a:tr>
              <a:tr h="626998">
                <a:tc>
                  <a:txBody>
                    <a:bodyPr/>
                    <a:lstStyle/>
                    <a:p>
                      <a:pPr marR="57799" lvl="0" algn="l" defTabSz="457200">
                        <a:tabLst>
                          <a:tab pos="1295400" algn="l"/>
                        </a:tabLst>
                        <a:defRPr sz="1800">
                          <a:uFillTx/>
                        </a:defRPr>
                      </a:pPr>
                      <a:r>
                        <a:rPr sz="2400" b="1">
                          <a:uFill>
                            <a:solidFill>
                              <a:srgbClr val="C996D6"/>
                            </a:solidFill>
                          </a:uFill>
                        </a:rPr>
                        <a:t>Key service workers (electricity, refuse)</a:t>
                      </a:r>
                    </a:p>
                  </a:txBody>
                  <a:tcPr marL="152400" marR="152400" marT="152400" marB="152400" anchor="ctr" horzOverflow="overflow">
                    <a:lnL w="12700">
                      <a:solidFill>
                        <a:srgbClr val="000000"/>
                      </a:solidFill>
                      <a:round/>
                    </a:lnL>
                    <a:lnR w="25400">
                      <a:solidFill>
                        <a:srgbClr val="000000"/>
                      </a:solidFill>
                      <a:round/>
                    </a:lnR>
                    <a:lnT w="12700">
                      <a:solidFill>
                        <a:srgbClr val="000000"/>
                      </a:solidFill>
                      <a:round/>
                    </a:lnT>
                    <a:lnB w="12700">
                      <a:solidFill>
                        <a:srgbClr val="000000"/>
                      </a:solidFill>
                      <a:round/>
                    </a:lnB>
                    <a:solidFill>
                      <a:srgbClr val="F1F5FA"/>
                    </a:solidFill>
                  </a:tcPr>
                </a:tc>
                <a:tc>
                  <a:txBody>
                    <a:bodyPr/>
                    <a:lstStyle/>
                    <a:p>
                      <a:pPr marR="57799" lvl="0" algn="r" defTabSz="457200">
                        <a:tabLst>
                          <a:tab pos="1295400" algn="l"/>
                        </a:tabLst>
                        <a:defRPr sz="1800">
                          <a:uFillTx/>
                        </a:defRPr>
                      </a:pPr>
                      <a:r>
                        <a:rPr sz="2400" b="1">
                          <a:uFill>
                            <a:solidFill>
                              <a:srgbClr val="C996D6"/>
                            </a:solidFill>
                          </a:uFill>
                        </a:rPr>
                        <a:t>113000</a:t>
                      </a:r>
                    </a:p>
                  </a:txBody>
                  <a:tcPr marL="152400" marR="152400" marT="152400" marB="152400" anchor="ctr" horzOverflow="overflow">
                    <a:lnL w="25400">
                      <a:solidFill>
                        <a:srgbClr val="000000"/>
                      </a:solidFill>
                      <a:round/>
                    </a:lnL>
                    <a:lnR w="12700">
                      <a:solidFill>
                        <a:srgbClr val="000000"/>
                      </a:solidFill>
                      <a:round/>
                    </a:lnR>
                    <a:lnT w="12700">
                      <a:solidFill>
                        <a:srgbClr val="000000"/>
                      </a:solidFill>
                      <a:round/>
                    </a:lnT>
                    <a:lnB w="12700">
                      <a:solidFill>
                        <a:srgbClr val="000000"/>
                      </a:solidFill>
                      <a:round/>
                    </a:lnB>
                    <a:solidFill>
                      <a:srgbClr val="F1F5FA"/>
                    </a:solidFill>
                  </a:tcPr>
                </a:tc>
              </a:tr>
              <a:tr h="626998">
                <a:tc>
                  <a:txBody>
                    <a:bodyPr/>
                    <a:lstStyle/>
                    <a:p>
                      <a:pPr marR="57799" lvl="0" algn="l" defTabSz="457200">
                        <a:tabLst>
                          <a:tab pos="1295400" algn="l"/>
                        </a:tabLst>
                        <a:defRPr sz="1800">
                          <a:uFillTx/>
                        </a:defRPr>
                      </a:pPr>
                      <a:r>
                        <a:rPr sz="2400" b="1">
                          <a:uFill>
                            <a:solidFill>
                              <a:srgbClr val="C996D6"/>
                            </a:solidFill>
                          </a:uFill>
                        </a:rPr>
                        <a:t>Food shop personnel</a:t>
                      </a:r>
                    </a:p>
                  </a:txBody>
                  <a:tcPr marL="152400" marR="152400" marT="152400" marB="152400" anchor="ctr" horzOverflow="overflow">
                    <a:lnL w="12700">
                      <a:solidFill>
                        <a:srgbClr val="000000"/>
                      </a:solidFill>
                      <a:round/>
                    </a:lnL>
                    <a:lnR w="25400">
                      <a:solidFill>
                        <a:srgbClr val="000000"/>
                      </a:solidFill>
                      <a:round/>
                    </a:lnR>
                    <a:lnT w="12700">
                      <a:solidFill>
                        <a:srgbClr val="000000"/>
                      </a:solidFill>
                      <a:round/>
                    </a:lnT>
                    <a:lnB w="12700">
                      <a:solidFill>
                        <a:srgbClr val="000000"/>
                      </a:solidFill>
                      <a:round/>
                    </a:lnB>
                    <a:solidFill>
                      <a:srgbClr val="E1EAF4"/>
                    </a:solidFill>
                  </a:tcPr>
                </a:tc>
                <a:tc>
                  <a:txBody>
                    <a:bodyPr/>
                    <a:lstStyle/>
                    <a:p>
                      <a:pPr marR="57799" lvl="0" algn="r" defTabSz="457200">
                        <a:tabLst>
                          <a:tab pos="1295400" algn="l"/>
                        </a:tabLst>
                        <a:defRPr sz="1800">
                          <a:uFillTx/>
                        </a:defRPr>
                      </a:pPr>
                      <a:r>
                        <a:rPr sz="2400" b="1">
                          <a:uFill>
                            <a:solidFill>
                              <a:srgbClr val="C996D6"/>
                            </a:solidFill>
                          </a:uFill>
                        </a:rPr>
                        <a:t>113000</a:t>
                      </a:r>
                    </a:p>
                  </a:txBody>
                  <a:tcPr marL="152400" marR="152400" marT="152400" marB="152400" anchor="ctr" horzOverflow="overflow">
                    <a:lnL w="25400">
                      <a:solidFill>
                        <a:srgbClr val="000000"/>
                      </a:solidFill>
                      <a:round/>
                    </a:lnL>
                    <a:lnR w="12700">
                      <a:solidFill>
                        <a:srgbClr val="000000"/>
                      </a:solidFill>
                      <a:round/>
                    </a:lnR>
                    <a:lnT w="12700">
                      <a:solidFill>
                        <a:srgbClr val="000000"/>
                      </a:solidFill>
                      <a:round/>
                    </a:lnT>
                    <a:lnB w="12700">
                      <a:solidFill>
                        <a:srgbClr val="000000"/>
                      </a:solidFill>
                      <a:round/>
                    </a:lnB>
                    <a:solidFill>
                      <a:srgbClr val="E1EAF4"/>
                    </a:solidFill>
                  </a:tcPr>
                </a:tc>
              </a:tr>
              <a:tr h="626998">
                <a:tc>
                  <a:txBody>
                    <a:bodyPr/>
                    <a:lstStyle/>
                    <a:p>
                      <a:pPr marR="57799" lvl="0" algn="l" defTabSz="457200">
                        <a:tabLst>
                          <a:tab pos="1295400" algn="l"/>
                        </a:tabLst>
                        <a:defRPr sz="1800">
                          <a:uFillTx/>
                        </a:defRPr>
                      </a:pPr>
                      <a:r>
                        <a:rPr sz="2400" b="1">
                          <a:uFill>
                            <a:solidFill>
                              <a:srgbClr val="C996D6"/>
                            </a:solidFill>
                          </a:uFill>
                        </a:rPr>
                        <a:t>Farmers and food producers</a:t>
                      </a:r>
                    </a:p>
                  </a:txBody>
                  <a:tcPr marL="152400" marR="152400" marT="152400" marB="152400" anchor="ctr" horzOverflow="overflow">
                    <a:lnL w="12700">
                      <a:solidFill>
                        <a:srgbClr val="000000"/>
                      </a:solidFill>
                      <a:round/>
                    </a:lnL>
                    <a:lnR w="25400">
                      <a:solidFill>
                        <a:srgbClr val="000000"/>
                      </a:solidFill>
                      <a:round/>
                    </a:lnR>
                    <a:lnT w="12700">
                      <a:solidFill>
                        <a:srgbClr val="000000"/>
                      </a:solidFill>
                      <a:round/>
                    </a:lnT>
                    <a:lnB w="12700">
                      <a:solidFill>
                        <a:srgbClr val="000000"/>
                      </a:solidFill>
                      <a:round/>
                    </a:lnB>
                    <a:solidFill>
                      <a:srgbClr val="F1F5FA"/>
                    </a:solidFill>
                  </a:tcPr>
                </a:tc>
                <a:tc>
                  <a:txBody>
                    <a:bodyPr/>
                    <a:lstStyle/>
                    <a:p>
                      <a:pPr marR="57799" lvl="0" algn="r" defTabSz="457200">
                        <a:tabLst>
                          <a:tab pos="1295400" algn="l"/>
                        </a:tabLst>
                        <a:defRPr sz="1800">
                          <a:uFillTx/>
                        </a:defRPr>
                      </a:pPr>
                      <a:r>
                        <a:rPr sz="2400" b="1">
                          <a:uFill>
                            <a:solidFill>
                              <a:srgbClr val="C996D6"/>
                            </a:solidFill>
                          </a:uFill>
                        </a:rPr>
                        <a:t>85100</a:t>
                      </a:r>
                    </a:p>
                  </a:txBody>
                  <a:tcPr marL="152400" marR="152400" marT="152400" marB="152400" anchor="ctr" horzOverflow="overflow">
                    <a:lnL w="25400">
                      <a:solidFill>
                        <a:srgbClr val="000000"/>
                      </a:solidFill>
                      <a:round/>
                    </a:lnL>
                    <a:lnR w="12700">
                      <a:solidFill>
                        <a:srgbClr val="000000"/>
                      </a:solidFill>
                      <a:round/>
                    </a:lnR>
                    <a:lnT w="12700">
                      <a:solidFill>
                        <a:srgbClr val="000000"/>
                      </a:solidFill>
                      <a:round/>
                    </a:lnT>
                    <a:lnB w="12700">
                      <a:solidFill>
                        <a:srgbClr val="000000"/>
                      </a:solidFill>
                      <a:round/>
                    </a:lnB>
                    <a:solidFill>
                      <a:srgbClr val="F1F5FA"/>
                    </a:solidFill>
                  </a:tcPr>
                </a:tc>
              </a:tr>
              <a:tr h="626998">
                <a:tc>
                  <a:txBody>
                    <a:bodyPr/>
                    <a:lstStyle/>
                    <a:p>
                      <a:pPr marR="57799" lvl="0" algn="l" defTabSz="457200">
                        <a:tabLst>
                          <a:tab pos="1295400" algn="l"/>
                        </a:tabLst>
                        <a:defRPr sz="1800">
                          <a:uFillTx/>
                        </a:defRPr>
                      </a:pPr>
                      <a:r>
                        <a:rPr sz="2400" b="1">
                          <a:uFill>
                            <a:solidFill>
                              <a:srgbClr val="C996D6"/>
                            </a:solidFill>
                          </a:uFill>
                        </a:rPr>
                        <a:t>Other shop workers</a:t>
                      </a:r>
                    </a:p>
                  </a:txBody>
                  <a:tcPr marL="152400" marR="152400" marT="152400" marB="152400" anchor="ctr" horzOverflow="overflow">
                    <a:lnL w="12700">
                      <a:solidFill>
                        <a:srgbClr val="000000"/>
                      </a:solidFill>
                      <a:round/>
                    </a:lnL>
                    <a:lnR w="25400">
                      <a:solidFill>
                        <a:srgbClr val="000000"/>
                      </a:solidFill>
                      <a:round/>
                    </a:lnR>
                    <a:lnT w="12700">
                      <a:solidFill>
                        <a:srgbClr val="000000"/>
                      </a:solidFill>
                      <a:round/>
                    </a:lnT>
                    <a:lnB w="12700">
                      <a:solidFill>
                        <a:srgbClr val="000000"/>
                      </a:solidFill>
                      <a:round/>
                    </a:lnB>
                    <a:solidFill>
                      <a:srgbClr val="E1EAF4"/>
                    </a:solidFill>
                  </a:tcPr>
                </a:tc>
                <a:tc>
                  <a:txBody>
                    <a:bodyPr/>
                    <a:lstStyle/>
                    <a:p>
                      <a:pPr marR="57799" lvl="0" algn="r" defTabSz="457200">
                        <a:tabLst>
                          <a:tab pos="1295400" algn="l"/>
                        </a:tabLst>
                        <a:defRPr sz="1800">
                          <a:uFillTx/>
                        </a:defRPr>
                      </a:pPr>
                      <a:r>
                        <a:rPr sz="2400" b="1">
                          <a:uFill>
                            <a:solidFill>
                              <a:srgbClr val="C996D6"/>
                            </a:solidFill>
                          </a:uFill>
                        </a:rPr>
                        <a:t>104000</a:t>
                      </a:r>
                    </a:p>
                  </a:txBody>
                  <a:tcPr marL="152400" marR="152400" marT="152400" marB="152400" anchor="ctr" horzOverflow="overflow">
                    <a:lnL w="25400">
                      <a:solidFill>
                        <a:srgbClr val="000000"/>
                      </a:solidFill>
                      <a:round/>
                    </a:lnL>
                    <a:lnR w="12700">
                      <a:solidFill>
                        <a:srgbClr val="000000"/>
                      </a:solidFill>
                      <a:round/>
                    </a:lnR>
                    <a:lnT w="12700">
                      <a:solidFill>
                        <a:srgbClr val="000000"/>
                      </a:solidFill>
                      <a:round/>
                    </a:lnT>
                    <a:lnB w="12700">
                      <a:solidFill>
                        <a:srgbClr val="000000"/>
                      </a:solidFill>
                      <a:round/>
                    </a:lnB>
                    <a:solidFill>
                      <a:srgbClr val="E1EAF4"/>
                    </a:solidFill>
                  </a:tcPr>
                </a:tc>
              </a:tr>
              <a:tr h="626998">
                <a:tc>
                  <a:txBody>
                    <a:bodyPr/>
                    <a:lstStyle/>
                    <a:p>
                      <a:pPr marR="57799" lvl="0" algn="l" defTabSz="457200">
                        <a:tabLst>
                          <a:tab pos="1295400" algn="l"/>
                        </a:tabLst>
                        <a:defRPr sz="1800">
                          <a:uFillTx/>
                        </a:defRPr>
                      </a:pPr>
                      <a:r>
                        <a:rPr sz="2400" b="1">
                          <a:uFill>
                            <a:solidFill>
                              <a:srgbClr val="C996D6"/>
                            </a:solidFill>
                          </a:uFill>
                        </a:rPr>
                        <a:t>Other professionals.... teachers, lawyers, etc.</a:t>
                      </a:r>
                    </a:p>
                  </a:txBody>
                  <a:tcPr marL="152400" marR="152400" marT="152400" marB="152400" anchor="ctr" horzOverflow="overflow">
                    <a:lnL w="12700">
                      <a:solidFill>
                        <a:srgbClr val="000000"/>
                      </a:solidFill>
                      <a:round/>
                    </a:lnL>
                    <a:lnR w="25400">
                      <a:solidFill>
                        <a:srgbClr val="000000"/>
                      </a:solidFill>
                      <a:round/>
                    </a:lnR>
                    <a:lnT w="12700">
                      <a:solidFill>
                        <a:srgbClr val="000000"/>
                      </a:solidFill>
                      <a:round/>
                    </a:lnT>
                    <a:lnB w="12700">
                      <a:solidFill>
                        <a:srgbClr val="000000"/>
                      </a:solidFill>
                      <a:round/>
                    </a:lnB>
                    <a:solidFill>
                      <a:srgbClr val="F1F5FA"/>
                    </a:solidFill>
                  </a:tcPr>
                </a:tc>
                <a:tc>
                  <a:txBody>
                    <a:bodyPr/>
                    <a:lstStyle/>
                    <a:p>
                      <a:pPr marR="57799" lvl="0" algn="r" defTabSz="457200">
                        <a:tabLst>
                          <a:tab pos="1295400" algn="l"/>
                        </a:tabLst>
                        <a:defRPr sz="1800">
                          <a:uFillTx/>
                        </a:defRPr>
                      </a:pPr>
                      <a:r>
                        <a:rPr sz="2400" b="1">
                          <a:uFill>
                            <a:solidFill>
                              <a:srgbClr val="C996D6"/>
                            </a:solidFill>
                          </a:uFill>
                        </a:rPr>
                        <a:t>123000</a:t>
                      </a:r>
                    </a:p>
                  </a:txBody>
                  <a:tcPr marL="152400" marR="152400" marT="152400" marB="152400" anchor="ctr" horzOverflow="overflow">
                    <a:lnL w="25400">
                      <a:solidFill>
                        <a:srgbClr val="000000"/>
                      </a:solidFill>
                      <a:round/>
                    </a:lnL>
                    <a:lnR w="12700">
                      <a:solidFill>
                        <a:srgbClr val="000000"/>
                      </a:solidFill>
                      <a:round/>
                    </a:lnR>
                    <a:lnT w="12700">
                      <a:solidFill>
                        <a:srgbClr val="000000"/>
                      </a:solidFill>
                      <a:round/>
                    </a:lnT>
                    <a:lnB w="12700">
                      <a:solidFill>
                        <a:srgbClr val="000000"/>
                      </a:solidFill>
                      <a:round/>
                    </a:lnB>
                    <a:solidFill>
                      <a:srgbClr val="F1F5FA"/>
                    </a:solidFill>
                  </a:tcPr>
                </a:tc>
              </a:tr>
              <a:tr h="626998">
                <a:tc>
                  <a:txBody>
                    <a:bodyPr/>
                    <a:lstStyle/>
                    <a:p>
                      <a:pPr marR="57799" lvl="0" algn="l" defTabSz="457200">
                        <a:tabLst>
                          <a:tab pos="1295400" algn="l"/>
                        </a:tabLst>
                        <a:defRPr sz="1800">
                          <a:uFillTx/>
                        </a:defRPr>
                      </a:pPr>
                      <a:r>
                        <a:rPr sz="2400" b="1">
                          <a:uFill>
                            <a:solidFill>
                              <a:srgbClr val="C996D6"/>
                            </a:solidFill>
                          </a:uFill>
                        </a:rPr>
                        <a:t>Other trades people ... decorators, plumbers, mechanics, etc.</a:t>
                      </a:r>
                    </a:p>
                  </a:txBody>
                  <a:tcPr marL="152400" marR="152400" marT="152400" marB="152400" anchor="ctr" horzOverflow="overflow">
                    <a:lnL w="12700">
                      <a:solidFill>
                        <a:srgbClr val="000000"/>
                      </a:solidFill>
                      <a:round/>
                    </a:lnL>
                    <a:lnR w="25400">
                      <a:solidFill>
                        <a:srgbClr val="000000"/>
                      </a:solidFill>
                      <a:round/>
                    </a:lnR>
                    <a:lnT w="12700">
                      <a:solidFill>
                        <a:srgbClr val="000000"/>
                      </a:solidFill>
                      <a:round/>
                    </a:lnT>
                    <a:lnB w="12700">
                      <a:solidFill>
                        <a:srgbClr val="000000"/>
                      </a:solidFill>
                      <a:round/>
                    </a:lnB>
                    <a:solidFill>
                      <a:srgbClr val="E1EAF4"/>
                    </a:solidFill>
                  </a:tcPr>
                </a:tc>
                <a:tc>
                  <a:txBody>
                    <a:bodyPr/>
                    <a:lstStyle/>
                    <a:p>
                      <a:pPr marR="57799" lvl="0" algn="r" defTabSz="457200">
                        <a:tabLst>
                          <a:tab pos="1295400" algn="l"/>
                        </a:tabLst>
                        <a:defRPr sz="1800">
                          <a:uFillTx/>
                        </a:defRPr>
                      </a:pPr>
                      <a:r>
                        <a:rPr sz="2400" b="1">
                          <a:uFill>
                            <a:solidFill>
                              <a:srgbClr val="C996D6"/>
                            </a:solidFill>
                          </a:uFill>
                        </a:rPr>
                        <a:t>85100</a:t>
                      </a:r>
                    </a:p>
                  </a:txBody>
                  <a:tcPr marL="152400" marR="152400" marT="152400" marB="152400" anchor="ctr" horzOverflow="overflow">
                    <a:lnL w="25400">
                      <a:solidFill>
                        <a:srgbClr val="000000"/>
                      </a:solidFill>
                      <a:round/>
                    </a:lnL>
                    <a:lnR w="12700">
                      <a:solidFill>
                        <a:srgbClr val="000000"/>
                      </a:solidFill>
                      <a:round/>
                    </a:lnR>
                    <a:lnT w="12700">
                      <a:solidFill>
                        <a:srgbClr val="000000"/>
                      </a:solidFill>
                      <a:round/>
                    </a:lnT>
                    <a:lnB w="12700">
                      <a:solidFill>
                        <a:srgbClr val="000000"/>
                      </a:solidFill>
                      <a:round/>
                    </a:lnB>
                    <a:solidFill>
                      <a:srgbClr val="E1EAF4"/>
                    </a:solidFill>
                  </a:tcPr>
                </a:tc>
              </a:tr>
              <a:tr h="626998">
                <a:tc>
                  <a:txBody>
                    <a:bodyPr/>
                    <a:lstStyle/>
                    <a:p>
                      <a:pPr marR="57799" lvl="0" algn="l" defTabSz="457200">
                        <a:tabLst>
                          <a:tab pos="1295400" algn="l"/>
                        </a:tabLst>
                        <a:defRPr sz="1800">
                          <a:uFillTx/>
                        </a:defRPr>
                      </a:pPr>
                      <a:r>
                        <a:rPr sz="2400" b="1">
                          <a:uFill>
                            <a:solidFill>
                              <a:srgbClr val="C996D6"/>
                            </a:solidFill>
                          </a:uFill>
                        </a:rPr>
                        <a:t>Retired people</a:t>
                      </a:r>
                    </a:p>
                  </a:txBody>
                  <a:tcPr marL="152400" marR="152400" marT="152400" marB="152400" anchor="ctr" horzOverflow="overflow">
                    <a:lnL w="12700">
                      <a:solidFill>
                        <a:srgbClr val="000000"/>
                      </a:solidFill>
                      <a:round/>
                    </a:lnL>
                    <a:lnR w="25400">
                      <a:solidFill>
                        <a:srgbClr val="000000"/>
                      </a:solidFill>
                      <a:round/>
                    </a:lnR>
                    <a:lnT w="12700">
                      <a:solidFill>
                        <a:srgbClr val="000000"/>
                      </a:solidFill>
                      <a:round/>
                    </a:lnT>
                    <a:lnB w="12700">
                      <a:solidFill>
                        <a:srgbClr val="000000"/>
                      </a:solidFill>
                      <a:round/>
                    </a:lnB>
                    <a:solidFill>
                      <a:srgbClr val="F1F5FA"/>
                    </a:solidFill>
                  </a:tcPr>
                </a:tc>
                <a:tc>
                  <a:txBody>
                    <a:bodyPr/>
                    <a:lstStyle/>
                    <a:p>
                      <a:pPr marR="57799" lvl="0" algn="r" defTabSz="457200">
                        <a:tabLst>
                          <a:tab pos="1295400" algn="l"/>
                        </a:tabLst>
                        <a:defRPr sz="1800">
                          <a:uFillTx/>
                        </a:defRPr>
                      </a:pPr>
                      <a:r>
                        <a:rPr sz="2400" b="1">
                          <a:uFill>
                            <a:solidFill>
                              <a:srgbClr val="C996D6"/>
                            </a:solidFill>
                          </a:uFill>
                        </a:rPr>
                        <a:t>86400</a:t>
                      </a:r>
                    </a:p>
                  </a:txBody>
                  <a:tcPr marL="152400" marR="152400" marT="152400" marB="152400" anchor="ctr" horzOverflow="overflow">
                    <a:lnL w="25400">
                      <a:solidFill>
                        <a:srgbClr val="000000"/>
                      </a:solidFill>
                      <a:round/>
                    </a:lnL>
                    <a:lnR w="12700">
                      <a:solidFill>
                        <a:srgbClr val="000000"/>
                      </a:solidFill>
                      <a:round/>
                    </a:lnR>
                    <a:lnT w="12700">
                      <a:solidFill>
                        <a:srgbClr val="000000"/>
                      </a:solidFill>
                      <a:round/>
                    </a:lnT>
                    <a:lnB w="12700">
                      <a:solidFill>
                        <a:srgbClr val="000000"/>
                      </a:solidFill>
                      <a:round/>
                    </a:lnB>
                    <a:solidFill>
                      <a:srgbClr val="F1F5FA"/>
                    </a:solidFill>
                  </a:tcPr>
                </a:tc>
              </a:tr>
              <a:tr h="626998">
                <a:tc>
                  <a:txBody>
                    <a:bodyPr/>
                    <a:lstStyle/>
                    <a:p>
                      <a:pPr marR="57799" lvl="0" algn="l" defTabSz="457200">
                        <a:tabLst>
                          <a:tab pos="1295400" algn="l"/>
                        </a:tabLst>
                        <a:defRPr sz="1800">
                          <a:uFillTx/>
                        </a:defRPr>
                      </a:pPr>
                      <a:r>
                        <a:rPr sz="2400" b="1">
                          <a:uFill>
                            <a:solidFill>
                              <a:srgbClr val="C996D6"/>
                            </a:solidFill>
                          </a:uFill>
                        </a:rPr>
                        <a:t>Students and school students</a:t>
                      </a:r>
                    </a:p>
                  </a:txBody>
                  <a:tcPr marL="152400" marR="152400" marT="152400" marB="152400" anchor="ctr" horzOverflow="overflow">
                    <a:lnL w="12700">
                      <a:solidFill>
                        <a:srgbClr val="000000"/>
                      </a:solidFill>
                      <a:round/>
                    </a:lnL>
                    <a:lnR w="25400">
                      <a:solidFill>
                        <a:srgbClr val="000000"/>
                      </a:solidFill>
                      <a:round/>
                    </a:lnR>
                    <a:lnT w="12700">
                      <a:solidFill>
                        <a:srgbClr val="000000"/>
                      </a:solidFill>
                      <a:round/>
                    </a:lnT>
                    <a:lnB w="12700">
                      <a:solidFill>
                        <a:srgbClr val="000000"/>
                      </a:solidFill>
                      <a:round/>
                    </a:lnB>
                    <a:solidFill>
                      <a:srgbClr val="E1EAF4"/>
                    </a:solidFill>
                  </a:tcPr>
                </a:tc>
                <a:tc>
                  <a:txBody>
                    <a:bodyPr/>
                    <a:lstStyle/>
                    <a:p>
                      <a:pPr marR="57799" lvl="0" algn="r" defTabSz="457200">
                        <a:tabLst>
                          <a:tab pos="1295400" algn="l"/>
                        </a:tabLst>
                        <a:defRPr sz="1800">
                          <a:uFillTx/>
                        </a:defRPr>
                      </a:pPr>
                      <a:r>
                        <a:rPr sz="2400" b="1">
                          <a:uFill>
                            <a:solidFill>
                              <a:srgbClr val="C996D6"/>
                            </a:solidFill>
                          </a:uFill>
                        </a:rPr>
                        <a:t>94600</a:t>
                      </a:r>
                    </a:p>
                  </a:txBody>
                  <a:tcPr marL="152400" marR="152400" marT="152400" marB="152400" anchor="ctr" horzOverflow="overflow">
                    <a:lnL w="25400">
                      <a:solidFill>
                        <a:srgbClr val="000000"/>
                      </a:solidFill>
                      <a:round/>
                    </a:lnL>
                    <a:lnR w="12700">
                      <a:solidFill>
                        <a:srgbClr val="000000"/>
                      </a:solidFill>
                      <a:round/>
                    </a:lnR>
                    <a:lnT w="12700">
                      <a:solidFill>
                        <a:srgbClr val="000000"/>
                      </a:solidFill>
                      <a:round/>
                    </a:lnT>
                    <a:lnB w="12700">
                      <a:solidFill>
                        <a:srgbClr val="000000"/>
                      </a:solidFill>
                      <a:round/>
                    </a:lnB>
                    <a:solidFill>
                      <a:srgbClr val="E1EAF4"/>
                    </a:solidFill>
                  </a:tcPr>
                </a:tc>
              </a:tr>
              <a:tr h="626998">
                <a:tc>
                  <a:txBody>
                    <a:bodyPr/>
                    <a:lstStyle/>
                    <a:p>
                      <a:pPr marR="57799" lvl="0" algn="l" defTabSz="457200">
                        <a:tabLst>
                          <a:tab pos="1295400" algn="l"/>
                        </a:tabLst>
                        <a:defRPr sz="1800">
                          <a:uFillTx/>
                        </a:defRPr>
                      </a:pPr>
                      <a:r>
                        <a:rPr sz="2400" b="1">
                          <a:uFill>
                            <a:solidFill>
                              <a:srgbClr val="C996D6"/>
                            </a:solidFill>
                          </a:uFill>
                        </a:rPr>
                        <a:t>Children under 5</a:t>
                      </a:r>
                    </a:p>
                  </a:txBody>
                  <a:tcPr marL="152400" marR="152400" marT="152400" marB="152400" anchor="ctr" horzOverflow="overflow">
                    <a:lnL w="12700">
                      <a:solidFill>
                        <a:srgbClr val="000000"/>
                      </a:solidFill>
                      <a:round/>
                    </a:lnL>
                    <a:lnR w="25400">
                      <a:solidFill>
                        <a:srgbClr val="000000"/>
                      </a:solidFill>
                      <a:round/>
                    </a:lnR>
                    <a:lnT w="12700">
                      <a:solidFill>
                        <a:srgbClr val="000000"/>
                      </a:solidFill>
                      <a:round/>
                    </a:lnT>
                    <a:lnB w="12700">
                      <a:solidFill>
                        <a:srgbClr val="000000"/>
                      </a:solidFill>
                      <a:round/>
                    </a:lnB>
                    <a:solidFill>
                      <a:srgbClr val="F1F5FA"/>
                    </a:solidFill>
                  </a:tcPr>
                </a:tc>
                <a:tc>
                  <a:txBody>
                    <a:bodyPr/>
                    <a:lstStyle/>
                    <a:p>
                      <a:pPr marR="57799" lvl="0" algn="r" defTabSz="457200">
                        <a:tabLst>
                          <a:tab pos="1295400" algn="l"/>
                        </a:tabLst>
                        <a:defRPr sz="1800">
                          <a:uFillTx/>
                        </a:defRPr>
                      </a:pPr>
                      <a:r>
                        <a:rPr sz="2400" b="1">
                          <a:uFill>
                            <a:solidFill>
                              <a:srgbClr val="C996D6"/>
                            </a:solidFill>
                          </a:uFill>
                        </a:rPr>
                        <a:t>66200</a:t>
                      </a:r>
                    </a:p>
                  </a:txBody>
                  <a:tcPr marL="152400" marR="152400" marT="152400" marB="152400" anchor="ctr" horzOverflow="overflow">
                    <a:lnL w="25400">
                      <a:solidFill>
                        <a:srgbClr val="000000"/>
                      </a:solidFill>
                      <a:round/>
                    </a:lnL>
                    <a:lnR w="12700">
                      <a:solidFill>
                        <a:srgbClr val="000000"/>
                      </a:solidFill>
                      <a:round/>
                    </a:lnR>
                    <a:lnT w="12700">
                      <a:solidFill>
                        <a:srgbClr val="000000"/>
                      </a:solidFill>
                      <a:round/>
                    </a:lnT>
                    <a:lnB w="12700">
                      <a:solidFill>
                        <a:srgbClr val="000000"/>
                      </a:solidFill>
                      <a:round/>
                    </a:lnB>
                    <a:solidFill>
                      <a:srgbClr val="F1F5FA"/>
                    </a:solidFill>
                  </a:tcPr>
                </a:tc>
              </a:tr>
              <a:tr h="626998">
                <a:tc>
                  <a:txBody>
                    <a:bodyPr/>
                    <a:lstStyle/>
                    <a:p>
                      <a:pPr marR="57799" lvl="0" algn="l" defTabSz="457200">
                        <a:tabLst>
                          <a:tab pos="1295400" algn="l"/>
                        </a:tabLst>
                        <a:defRPr sz="1800">
                          <a:uFillTx/>
                        </a:defRPr>
                      </a:pPr>
                      <a:r>
                        <a:rPr sz="2400" b="1">
                          <a:uFill>
                            <a:solidFill>
                              <a:srgbClr val="C996D6"/>
                            </a:solidFill>
                          </a:uFill>
                        </a:rPr>
                        <a:t>Total</a:t>
                      </a:r>
                    </a:p>
                  </a:txBody>
                  <a:tcPr marL="152400" marR="152400" marT="152400" marB="152400" anchor="ctr" horzOverflow="overflow">
                    <a:lnL w="12700">
                      <a:solidFill>
                        <a:srgbClr val="000000"/>
                      </a:solidFill>
                      <a:round/>
                    </a:lnL>
                    <a:lnR w="25400">
                      <a:solidFill>
                        <a:srgbClr val="000000"/>
                      </a:solidFill>
                      <a:round/>
                    </a:lnR>
                    <a:lnT w="12700">
                      <a:solidFill>
                        <a:srgbClr val="000000"/>
                      </a:solidFill>
                      <a:round/>
                    </a:lnT>
                    <a:lnB w="12700">
                      <a:solidFill>
                        <a:srgbClr val="000000"/>
                      </a:solidFill>
                      <a:round/>
                    </a:lnB>
                    <a:solidFill>
                      <a:srgbClr val="E1EAF4"/>
                    </a:solidFill>
                  </a:tcPr>
                </a:tc>
                <a:tc>
                  <a:txBody>
                    <a:bodyPr/>
                    <a:lstStyle/>
                    <a:p>
                      <a:pPr marR="57799" lvl="0" algn="r" defTabSz="457200">
                        <a:tabLst>
                          <a:tab pos="1295400" algn="l"/>
                        </a:tabLst>
                        <a:defRPr sz="1800">
                          <a:uFillTx/>
                        </a:defRPr>
                      </a:pPr>
                      <a:r>
                        <a:rPr sz="2400" b="1">
                          <a:uFill>
                            <a:solidFill>
                              <a:srgbClr val="C996D6"/>
                            </a:solidFill>
                          </a:uFill>
                        </a:rPr>
                        <a:t>946000</a:t>
                      </a:r>
                    </a:p>
                  </a:txBody>
                  <a:tcPr marL="152400" marR="152400" marT="152400" marB="152400" anchor="ctr" horzOverflow="overflow">
                    <a:lnL w="25400">
                      <a:solidFill>
                        <a:srgbClr val="000000"/>
                      </a:solidFill>
                      <a:round/>
                    </a:lnL>
                    <a:lnR w="12700">
                      <a:solidFill>
                        <a:srgbClr val="000000"/>
                      </a:solidFill>
                      <a:round/>
                    </a:lnR>
                    <a:lnT w="12700">
                      <a:solidFill>
                        <a:srgbClr val="000000"/>
                      </a:solidFill>
                      <a:round/>
                    </a:lnT>
                    <a:lnB w="12700">
                      <a:solidFill>
                        <a:srgbClr val="000000"/>
                      </a:solidFill>
                      <a:round/>
                    </a:lnB>
                    <a:solidFill>
                      <a:srgbClr val="E1EAF4"/>
                    </a:solidFill>
                  </a:tcPr>
                </a:tc>
              </a:tr>
            </a:tbl>
          </a:graphicData>
        </a:graphic>
      </p:graphicFrame>
      <p:sp>
        <p:nvSpPr>
          <p:cNvPr id="215" name="Shape 215"/>
          <p:cNvSpPr/>
          <p:nvPr/>
        </p:nvSpPr>
        <p:spPr>
          <a:xfrm>
            <a:off x="647700" y="0"/>
            <a:ext cx="11709400" cy="136207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gn="ctr" defTabSz="1295400">
              <a:buClr>
                <a:srgbClr val="000000"/>
              </a:buClr>
              <a:defRPr sz="4200" b="1">
                <a:solidFill>
                  <a:srgbClr val="B9262C"/>
                </a:solidFill>
                <a:uFill>
                  <a:solidFill>
                    <a:srgbClr val="B9262C"/>
                  </a:solidFill>
                </a:uFill>
                <a:latin typeface="+mn-lt"/>
                <a:ea typeface="+mn-ea"/>
                <a:cs typeface="+mn-cs"/>
                <a:sym typeface="Calibri"/>
              </a:defRPr>
            </a:lvl1pPr>
          </a:lstStyle>
          <a:p>
            <a:pPr lvl="0">
              <a:defRPr sz="1800" b="0">
                <a:solidFill>
                  <a:srgbClr val="000000"/>
                </a:solidFill>
                <a:uFillTx/>
              </a:defRPr>
            </a:pPr>
            <a:r>
              <a:rPr sz="4200" b="1">
                <a:solidFill>
                  <a:srgbClr val="B9262C"/>
                </a:solidFill>
                <a:uFill>
                  <a:solidFill>
                    <a:srgbClr val="B9262C"/>
                  </a:solidFill>
                </a:uFill>
              </a:rPr>
              <a:t>Outbreak!</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p:nvPr/>
        </p:nvSpPr>
        <p:spPr>
          <a:xfrm>
            <a:off x="0" y="9587724"/>
            <a:ext cx="13017500" cy="165877"/>
          </a:xfrm>
          <a:prstGeom prst="rect">
            <a:avLst/>
          </a:prstGeom>
          <a:solidFill>
            <a:srgbClr val="A9A9A9"/>
          </a:solidFill>
          <a:ln w="25400">
            <a:round/>
          </a:ln>
        </p:spPr>
        <p:txBody>
          <a:bodyPr lIns="38100" tIns="38100" rIns="38100" bIns="38100" anchor="ctr"/>
          <a:lstStyle/>
          <a:p>
            <a:pPr marL="57799" marR="57799" lvl="0" algn="ctr" defTabSz="1295400">
              <a:buClr>
                <a:srgbClr val="FFFFFF"/>
              </a:buClr>
              <a:defRPr sz="5400">
                <a:solidFill>
                  <a:srgbClr val="FFFFFF"/>
                </a:solidFill>
                <a:uFill>
                  <a:solidFill>
                    <a:srgbClr val="FFFFFF"/>
                  </a:solidFill>
                </a:uFill>
                <a:latin typeface="+mn-lt"/>
                <a:ea typeface="+mn-ea"/>
                <a:cs typeface="+mn-cs"/>
                <a:sym typeface="Calibri"/>
              </a:defRPr>
            </a:pPr>
            <a:endParaRPr/>
          </a:p>
        </p:txBody>
      </p:sp>
      <p:sp>
        <p:nvSpPr>
          <p:cNvPr id="218" name="Shape 218"/>
          <p:cNvSpPr>
            <a:spLocks noGrp="1"/>
          </p:cNvSpPr>
          <p:nvPr>
            <p:ph type="title"/>
          </p:nvPr>
        </p:nvSpPr>
        <p:spPr>
          <a:xfrm>
            <a:off x="647700" y="777388"/>
            <a:ext cx="11709400" cy="952501"/>
          </a:xfrm>
          <a:prstGeom prst="rect">
            <a:avLst/>
          </a:prstGeom>
        </p:spPr>
        <p:txBody>
          <a:bodyPr/>
          <a:lstStyle/>
          <a:p>
            <a:pPr lvl="0">
              <a:defRPr sz="1800" b="0">
                <a:solidFill>
                  <a:srgbClr val="000000"/>
                </a:solidFill>
                <a:uFillTx/>
              </a:defRPr>
            </a:pPr>
            <a:r>
              <a:rPr sz="4200" b="1" dirty="0">
                <a:solidFill>
                  <a:srgbClr val="B9262C"/>
                </a:solidFill>
                <a:uFill>
                  <a:solidFill>
                    <a:srgbClr val="B9262C"/>
                  </a:solidFill>
                </a:uFill>
              </a:rPr>
              <a:t>Research lesson – lesson plan</a:t>
            </a:r>
            <a:br>
              <a:rPr sz="4200" b="1" dirty="0">
                <a:solidFill>
                  <a:srgbClr val="B9262C"/>
                </a:solidFill>
                <a:uFill>
                  <a:solidFill>
                    <a:srgbClr val="B9262C"/>
                  </a:solidFill>
                </a:uFill>
              </a:rPr>
            </a:br>
            <a:r>
              <a:rPr sz="4200" b="1" dirty="0">
                <a:solidFill>
                  <a:srgbClr val="B9262C"/>
                </a:solidFill>
                <a:uFill>
                  <a:solidFill>
                    <a:srgbClr val="B9262C"/>
                  </a:solidFill>
                </a:uFill>
              </a:rPr>
              <a:t/>
            </a:r>
            <a:br>
              <a:rPr sz="4200" b="1" dirty="0">
                <a:solidFill>
                  <a:srgbClr val="B9262C"/>
                </a:solidFill>
                <a:uFill>
                  <a:solidFill>
                    <a:srgbClr val="B9262C"/>
                  </a:solidFill>
                </a:uFill>
              </a:rPr>
            </a:br>
            <a:endParaRPr sz="4200" b="1" dirty="0">
              <a:solidFill>
                <a:srgbClr val="B9262C"/>
              </a:solidFill>
              <a:uFill>
                <a:solidFill>
                  <a:srgbClr val="B9262C"/>
                </a:solidFill>
              </a:uFill>
            </a:endParaRPr>
          </a:p>
        </p:txBody>
      </p:sp>
      <p:pic>
        <p:nvPicPr>
          <p:cNvPr id="219" name="image11.png"/>
          <p:cNvPicPr/>
          <p:nvPr/>
        </p:nvPicPr>
        <p:blipFill>
          <a:blip r:embed="rId2" cstate="print">
            <a:extLst/>
          </a:blip>
          <a:srcRect l="7330" t="8880" r="8857" b="9838"/>
          <a:stretch>
            <a:fillRect/>
          </a:stretch>
        </p:blipFill>
        <p:spPr>
          <a:xfrm>
            <a:off x="356195" y="1624664"/>
            <a:ext cx="12058762" cy="6852182"/>
          </a:xfrm>
          <a:prstGeom prst="rect">
            <a:avLst/>
          </a:prstGeom>
          <a:ln>
            <a:round/>
          </a:ln>
        </p:spPr>
      </p:pic>
      <p:grpSp>
        <p:nvGrpSpPr>
          <p:cNvPr id="222" name="Group 222"/>
          <p:cNvGrpSpPr/>
          <p:nvPr/>
        </p:nvGrpSpPr>
        <p:grpSpPr>
          <a:xfrm rot="20340000">
            <a:off x="9854800" y="6057310"/>
            <a:ext cx="2982620" cy="1864768"/>
            <a:chOff x="0" y="0"/>
            <a:chExt cx="2982618" cy="1864766"/>
          </a:xfrm>
        </p:grpSpPr>
        <p:sp>
          <p:nvSpPr>
            <p:cNvPr id="220" name="Shape 220"/>
            <p:cNvSpPr/>
            <p:nvPr/>
          </p:nvSpPr>
          <p:spPr>
            <a:xfrm>
              <a:off x="-1" y="0"/>
              <a:ext cx="2982620" cy="18647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2600"/>
            </a:solidFill>
            <a:ln w="9525" cap="flat">
              <a:solidFill>
                <a:srgbClr val="5B92C8"/>
              </a:solidFill>
              <a:prstDash val="solid"/>
              <a:round/>
            </a:ln>
            <a:effectLst>
              <a:outerShdw blurRad="38100" dist="23000" dir="5400000" rotWithShape="0">
                <a:srgbClr val="000000">
                  <a:alpha val="35000"/>
                </a:srgbClr>
              </a:outerShdw>
            </a:effectLst>
          </p:spPr>
          <p:txBody>
            <a:bodyPr wrap="square" lIns="0" tIns="0" rIns="0" bIns="0" numCol="1" anchor="t">
              <a:noAutofit/>
            </a:bodyPr>
            <a:lstStyle/>
            <a:p>
              <a:pPr lvl="0" defTabSz="647700">
                <a:defRPr sz="1600"/>
              </a:pPr>
              <a:endParaRPr/>
            </a:p>
          </p:txBody>
        </p:sp>
        <p:sp>
          <p:nvSpPr>
            <p:cNvPr id="221" name="Shape 221"/>
            <p:cNvSpPr/>
            <p:nvPr/>
          </p:nvSpPr>
          <p:spPr>
            <a:xfrm>
              <a:off x="80077" y="240056"/>
              <a:ext cx="2768601" cy="1244601"/>
            </a:xfrm>
            <a:prstGeom prst="rect">
              <a:avLst/>
            </a:prstGeom>
            <a:noFill/>
            <a:ln w="12700" cap="flat">
              <a:noFill/>
              <a:round/>
            </a:ln>
            <a:effectLst/>
            <a:extLst>
              <a:ext uri="{C572A759-6A51-4108-AA02-DFA0A04FC94B}">
                <ma14:wrappingTextBoxFlag xmlns:ma14="http://schemas.microsoft.com/office/mac/drawingml/2011/main" xmlns="" val="1"/>
              </a:ext>
            </a:extLst>
          </p:spPr>
          <p:txBody>
            <a:bodyPr wrap="square" lIns="38100" tIns="38100" rIns="38100" bIns="38100" numCol="1" anchor="t">
              <a:spAutoFit/>
            </a:bodyPr>
            <a:lstStyle>
              <a:lvl1pPr marL="57799" marR="57799" algn="ctr" defTabSz="1295400">
                <a:buClr>
                  <a:srgbClr val="FFFFFF"/>
                </a:buClr>
                <a:defRPr sz="3800">
                  <a:solidFill>
                    <a:srgbClr val="FFFFFF"/>
                  </a:solidFill>
                  <a:uFill>
                    <a:solidFill>
                      <a:srgbClr val="FFFFFF"/>
                    </a:solidFill>
                  </a:uFill>
                  <a:latin typeface="+mn-lt"/>
                  <a:ea typeface="+mn-ea"/>
                  <a:cs typeface="+mn-cs"/>
                  <a:sym typeface="Calibri"/>
                </a:defRPr>
              </a:lvl1pPr>
            </a:lstStyle>
            <a:p>
              <a:pPr lvl="0">
                <a:defRPr sz="1800">
                  <a:solidFill>
                    <a:srgbClr val="000000"/>
                  </a:solidFill>
                  <a:uFillTx/>
                </a:defRPr>
              </a:pPr>
              <a:r>
                <a:rPr sz="3800">
                  <a:solidFill>
                    <a:srgbClr val="FFFFFF"/>
                  </a:solidFill>
                  <a:uFill>
                    <a:solidFill>
                      <a:srgbClr val="FFFFFF"/>
                    </a:solidFill>
                  </a:uFill>
                </a:rPr>
                <a:t>Progression grid</a:t>
              </a:r>
            </a:p>
          </p:txBody>
        </p:sp>
      </p:grpSp>
      <p:grpSp>
        <p:nvGrpSpPr>
          <p:cNvPr id="225" name="Group 225"/>
          <p:cNvGrpSpPr/>
          <p:nvPr/>
        </p:nvGrpSpPr>
        <p:grpSpPr>
          <a:xfrm rot="20340000">
            <a:off x="3842048" y="2600418"/>
            <a:ext cx="2982620" cy="1864768"/>
            <a:chOff x="0" y="0"/>
            <a:chExt cx="2982618" cy="1864766"/>
          </a:xfrm>
        </p:grpSpPr>
        <p:sp>
          <p:nvSpPr>
            <p:cNvPr id="223" name="Shape 223"/>
            <p:cNvSpPr/>
            <p:nvPr/>
          </p:nvSpPr>
          <p:spPr>
            <a:xfrm>
              <a:off x="-1" y="0"/>
              <a:ext cx="2982620" cy="18647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2600"/>
            </a:solidFill>
            <a:ln w="9525" cap="flat">
              <a:solidFill>
                <a:srgbClr val="5B92C8"/>
              </a:solidFill>
              <a:prstDash val="solid"/>
              <a:round/>
            </a:ln>
            <a:effectLst>
              <a:outerShdw blurRad="38100" dist="23000" dir="5400000" rotWithShape="0">
                <a:srgbClr val="000000">
                  <a:alpha val="35000"/>
                </a:srgbClr>
              </a:outerShdw>
            </a:effectLst>
          </p:spPr>
          <p:txBody>
            <a:bodyPr wrap="square" lIns="0" tIns="0" rIns="0" bIns="0" numCol="1" anchor="t">
              <a:noAutofit/>
            </a:bodyPr>
            <a:lstStyle/>
            <a:p>
              <a:pPr lvl="0" defTabSz="647700">
                <a:defRPr sz="1600"/>
              </a:pPr>
              <a:endParaRPr/>
            </a:p>
          </p:txBody>
        </p:sp>
        <p:sp>
          <p:nvSpPr>
            <p:cNvPr id="224" name="Shape 224"/>
            <p:cNvSpPr/>
            <p:nvPr/>
          </p:nvSpPr>
          <p:spPr>
            <a:xfrm>
              <a:off x="80077" y="240064"/>
              <a:ext cx="2768601" cy="1244601"/>
            </a:xfrm>
            <a:prstGeom prst="rect">
              <a:avLst/>
            </a:prstGeom>
            <a:noFill/>
            <a:ln w="12700" cap="flat">
              <a:noFill/>
              <a:round/>
            </a:ln>
            <a:effectLst/>
            <a:extLst>
              <a:ext uri="{C572A759-6A51-4108-AA02-DFA0A04FC94B}">
                <ma14:wrappingTextBoxFlag xmlns:ma14="http://schemas.microsoft.com/office/mac/drawingml/2011/main" xmlns="" val="1"/>
              </a:ext>
            </a:extLst>
          </p:spPr>
          <p:txBody>
            <a:bodyPr wrap="square" lIns="38100" tIns="38100" rIns="38100" bIns="38100" numCol="1" anchor="t">
              <a:spAutoFit/>
            </a:bodyPr>
            <a:lstStyle>
              <a:lvl1pPr marL="57799" marR="57799" algn="ctr" defTabSz="1295400">
                <a:buClr>
                  <a:srgbClr val="FFFFFF"/>
                </a:buClr>
                <a:defRPr sz="3800">
                  <a:solidFill>
                    <a:srgbClr val="FFFFFF"/>
                  </a:solidFill>
                  <a:uFill>
                    <a:solidFill>
                      <a:srgbClr val="FFFFFF"/>
                    </a:solidFill>
                  </a:uFill>
                  <a:latin typeface="+mn-lt"/>
                  <a:ea typeface="+mn-ea"/>
                  <a:cs typeface="+mn-cs"/>
                  <a:sym typeface="Calibri"/>
                </a:defRPr>
              </a:lvl1pPr>
            </a:lstStyle>
            <a:p>
              <a:pPr lvl="0">
                <a:defRPr sz="1800">
                  <a:solidFill>
                    <a:srgbClr val="000000"/>
                  </a:solidFill>
                  <a:uFillTx/>
                </a:defRPr>
              </a:pPr>
              <a:r>
                <a:rPr sz="3800">
                  <a:solidFill>
                    <a:srgbClr val="FFFFFF"/>
                  </a:solidFill>
                  <a:uFill>
                    <a:solidFill>
                      <a:srgbClr val="FFFFFF"/>
                    </a:solidFill>
                  </a:uFill>
                </a:rPr>
                <a:t>Anticipated issues table</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2" animBg="1" advAuto="0"/>
      <p:bldP spid="225" grpId="1"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p:cNvSpPr>
          <p:nvPr>
            <p:ph type="title"/>
          </p:nvPr>
        </p:nvSpPr>
        <p:spPr>
          <a:xfrm>
            <a:off x="647700" y="0"/>
            <a:ext cx="11709400" cy="1362076"/>
          </a:xfrm>
          <a:prstGeom prst="rect">
            <a:avLst/>
          </a:prstGeom>
        </p:spPr>
        <p:txBody>
          <a:bodyPr lIns="50800" tIns="50800" rIns="50800" bIns="50800"/>
          <a:lstStyle/>
          <a:p>
            <a:pPr lvl="0">
              <a:defRPr sz="1800" b="0">
                <a:solidFill>
                  <a:srgbClr val="000000"/>
                </a:solidFill>
                <a:uFillTx/>
              </a:defRPr>
            </a:pPr>
            <a:r>
              <a:rPr sz="4200" b="1">
                <a:solidFill>
                  <a:srgbClr val="B9262C"/>
                </a:solidFill>
                <a:uFill>
                  <a:solidFill>
                    <a:srgbClr val="B9262C"/>
                  </a:solidFill>
                </a:uFill>
              </a:rPr>
              <a:t>How can we anticipate student responses?</a:t>
            </a:r>
          </a:p>
        </p:txBody>
      </p:sp>
      <p:sp>
        <p:nvSpPr>
          <p:cNvPr id="228" name="Shape 228"/>
          <p:cNvSpPr>
            <a:spLocks noGrp="1"/>
          </p:cNvSpPr>
          <p:nvPr>
            <p:ph type="body" idx="1"/>
          </p:nvPr>
        </p:nvSpPr>
        <p:spPr>
          <a:xfrm>
            <a:off x="647700" y="1563687"/>
            <a:ext cx="11542714" cy="8189913"/>
          </a:xfrm>
          <a:prstGeom prst="rect">
            <a:avLst/>
          </a:prstGeom>
        </p:spPr>
        <p:txBody>
          <a:bodyPr lIns="0" tIns="0" rIns="0" bIns="0"/>
          <a:lstStyle/>
          <a:p>
            <a:pPr marL="400635" lvl="0" indent="-360947">
              <a:buClr>
                <a:srgbClr val="000000"/>
              </a:buClr>
              <a:buSzPct val="100000"/>
              <a:buChar char="•"/>
              <a:defRPr sz="1800" b="0">
                <a:solidFill>
                  <a:srgbClr val="000000"/>
                </a:solidFill>
                <a:uFillTx/>
              </a:defRPr>
            </a:pPr>
            <a:r>
              <a:rPr sz="4000" b="1">
                <a:solidFill>
                  <a:srgbClr val="123462"/>
                </a:solidFill>
                <a:uFill>
                  <a:solidFill>
                    <a:srgbClr val="123462"/>
                  </a:solidFill>
                </a:uFill>
              </a:rPr>
              <a:t>In a preliminary lesson, the class attempted the task individually in silence. </a:t>
            </a:r>
            <a:endParaRPr sz="3800" b="1">
              <a:solidFill>
                <a:srgbClr val="123462"/>
              </a:solidFill>
              <a:uFill>
                <a:solidFill>
                  <a:srgbClr val="123462"/>
                </a:solidFill>
              </a:uFill>
            </a:endParaRPr>
          </a:p>
          <a:p>
            <a:pPr marL="400635" lvl="0" indent="-360947">
              <a:buClr>
                <a:srgbClr val="000000"/>
              </a:buClr>
              <a:buSzPct val="100000"/>
              <a:buChar char="•"/>
              <a:defRPr sz="1800" b="0">
                <a:solidFill>
                  <a:srgbClr val="000000"/>
                </a:solidFill>
                <a:uFillTx/>
              </a:defRPr>
            </a:pPr>
            <a:r>
              <a:rPr sz="4000" b="1">
                <a:solidFill>
                  <a:srgbClr val="123462"/>
                </a:solidFill>
                <a:uFill>
                  <a:solidFill>
                    <a:srgbClr val="123462"/>
                  </a:solidFill>
                </a:uFill>
              </a:rPr>
              <a:t>Responses were collected and analyzed according to the approaches taken.</a:t>
            </a:r>
            <a:endParaRPr sz="3800" b="1">
              <a:solidFill>
                <a:srgbClr val="123462"/>
              </a:solidFill>
              <a:uFill>
                <a:solidFill>
                  <a:srgbClr val="123462"/>
                </a:solidFill>
              </a:uFill>
            </a:endParaRPr>
          </a:p>
          <a:p>
            <a:pPr marL="400635" lvl="0" indent="-360947">
              <a:buClr>
                <a:srgbClr val="000000"/>
              </a:buClr>
              <a:buSzPct val="100000"/>
              <a:buChar char="•"/>
              <a:defRPr sz="1800" b="0">
                <a:solidFill>
                  <a:srgbClr val="000000"/>
                </a:solidFill>
                <a:uFillTx/>
              </a:defRPr>
            </a:pPr>
            <a:r>
              <a:rPr sz="4000" b="1">
                <a:solidFill>
                  <a:srgbClr val="123462"/>
                </a:solidFill>
                <a:uFill>
                  <a:solidFill>
                    <a:srgbClr val="123462"/>
                  </a:solidFill>
                </a:uFill>
              </a:rPr>
              <a:t>Teachers prepared formative feedback questions for students.</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Shape 230"/>
          <p:cNvSpPr>
            <a:spLocks noGrp="1"/>
          </p:cNvSpPr>
          <p:nvPr>
            <p:ph type="title"/>
          </p:nvPr>
        </p:nvSpPr>
        <p:spPr>
          <a:xfrm>
            <a:off x="647700" y="0"/>
            <a:ext cx="11709400" cy="1362076"/>
          </a:xfrm>
          <a:prstGeom prst="rect">
            <a:avLst/>
          </a:prstGeom>
        </p:spPr>
        <p:txBody>
          <a:bodyPr lIns="50800" tIns="50800" rIns="50800" bIns="50800"/>
          <a:lstStyle/>
          <a:p>
            <a:pPr lvl="0">
              <a:defRPr sz="1800" b="0">
                <a:solidFill>
                  <a:srgbClr val="000000"/>
                </a:solidFill>
                <a:uFillTx/>
              </a:defRPr>
            </a:pPr>
            <a:r>
              <a:rPr sz="4200" b="1">
                <a:solidFill>
                  <a:srgbClr val="B9262C"/>
                </a:solidFill>
                <a:uFill>
                  <a:solidFill>
                    <a:srgbClr val="B9262C"/>
                  </a:solidFill>
                </a:uFill>
              </a:rPr>
              <a:t>Issues arising from initial attempts</a:t>
            </a:r>
          </a:p>
        </p:txBody>
      </p:sp>
      <p:sp>
        <p:nvSpPr>
          <p:cNvPr id="231" name="Shape 231"/>
          <p:cNvSpPr>
            <a:spLocks noGrp="1"/>
          </p:cNvSpPr>
          <p:nvPr>
            <p:ph type="body" idx="1"/>
          </p:nvPr>
        </p:nvSpPr>
        <p:spPr>
          <a:xfrm>
            <a:off x="598487" y="1564382"/>
            <a:ext cx="11709401" cy="6934201"/>
          </a:xfrm>
          <a:prstGeom prst="rect">
            <a:avLst/>
          </a:prstGeom>
        </p:spPr>
        <p:txBody>
          <a:bodyPr lIns="0" tIns="0" rIns="0" bIns="0"/>
          <a:lstStyle/>
          <a:p>
            <a:pPr lvl="0">
              <a:buClr>
                <a:srgbClr val="000000"/>
              </a:buClr>
              <a:defRPr sz="1800" b="0">
                <a:solidFill>
                  <a:srgbClr val="000000"/>
                </a:solidFill>
                <a:uFillTx/>
              </a:defRPr>
            </a:pPr>
            <a:r>
              <a:rPr sz="3800" b="1">
                <a:solidFill>
                  <a:srgbClr val="123462"/>
                </a:solidFill>
                <a:uFill>
                  <a:solidFill>
                    <a:srgbClr val="123462"/>
                  </a:solidFill>
                </a:uFill>
              </a:rPr>
              <a:t>C</a:t>
            </a:r>
            <a:r>
              <a:rPr sz="3200" b="1">
                <a:solidFill>
                  <a:srgbClr val="123462"/>
                </a:solidFill>
                <a:uFill>
                  <a:solidFill>
                    <a:srgbClr val="123462"/>
                  </a:solidFill>
                </a:uFill>
              </a:rPr>
              <a:t>alculations before planning </a:t>
            </a:r>
          </a:p>
          <a:p>
            <a:pPr lvl="0">
              <a:buClr>
                <a:srgbClr val="000000"/>
              </a:buClr>
              <a:defRPr sz="1800" b="0">
                <a:solidFill>
                  <a:srgbClr val="000000"/>
                </a:solidFill>
                <a:uFillTx/>
              </a:defRPr>
            </a:pPr>
            <a:r>
              <a:rPr sz="3200" b="1">
                <a:solidFill>
                  <a:srgbClr val="123462"/>
                </a:solidFill>
                <a:uFill>
                  <a:solidFill>
                    <a:srgbClr val="123462"/>
                  </a:solidFill>
                </a:uFill>
              </a:rPr>
              <a:t>Ignoring constraints.</a:t>
            </a:r>
            <a:endParaRPr sz="3800" b="1">
              <a:solidFill>
                <a:srgbClr val="123462"/>
              </a:solidFill>
              <a:uFill>
                <a:solidFill>
                  <a:srgbClr val="123462"/>
                </a:solidFill>
              </a:uFill>
            </a:endParaRPr>
          </a:p>
          <a:p>
            <a:pPr lvl="0">
              <a:buClr>
                <a:srgbClr val="000000"/>
              </a:buClr>
              <a:defRPr sz="1800" b="0">
                <a:solidFill>
                  <a:srgbClr val="000000"/>
                </a:solidFill>
                <a:uFillTx/>
              </a:defRPr>
            </a:pPr>
            <a:r>
              <a:rPr sz="3200" b="1">
                <a:solidFill>
                  <a:srgbClr val="123462"/>
                </a:solidFill>
                <a:uFill>
                  <a:solidFill>
                    <a:srgbClr val="123462"/>
                  </a:solidFill>
                </a:uFill>
              </a:rPr>
              <a:t>Not justifying decisions made.</a:t>
            </a:r>
            <a:endParaRPr sz="3800" b="1">
              <a:solidFill>
                <a:srgbClr val="123462"/>
              </a:solidFill>
              <a:uFill>
                <a:solidFill>
                  <a:srgbClr val="123462"/>
                </a:solidFill>
              </a:uFill>
            </a:endParaRPr>
          </a:p>
          <a:p>
            <a:pPr lvl="0">
              <a:buClr>
                <a:srgbClr val="000000"/>
              </a:buClr>
              <a:defRPr sz="1800" b="0">
                <a:solidFill>
                  <a:srgbClr val="000000"/>
                </a:solidFill>
                <a:uFillTx/>
              </a:defRPr>
            </a:pPr>
            <a:r>
              <a:rPr sz="3200" b="1">
                <a:solidFill>
                  <a:srgbClr val="123462"/>
                </a:solidFill>
                <a:uFill>
                  <a:solidFill>
                    <a:srgbClr val="123462"/>
                  </a:solidFill>
                </a:uFill>
              </a:rPr>
              <a:t>Leaping to conclusions: </a:t>
            </a:r>
            <a:r>
              <a:rPr sz="2800" b="1">
                <a:solidFill>
                  <a:srgbClr val="123462"/>
                </a:solidFill>
                <a:uFill>
                  <a:solidFill>
                    <a:srgbClr val="123462"/>
                  </a:solidFill>
                </a:uFill>
              </a:rPr>
              <a:t>“Vaccine A is more effective so just use that”</a:t>
            </a:r>
            <a:endParaRPr sz="3800" b="1">
              <a:solidFill>
                <a:srgbClr val="123462"/>
              </a:solidFill>
              <a:uFill>
                <a:solidFill>
                  <a:srgbClr val="123462"/>
                </a:solidFill>
              </a:uFill>
            </a:endParaRPr>
          </a:p>
          <a:p>
            <a:pPr lvl="0">
              <a:buClr>
                <a:srgbClr val="000000"/>
              </a:buClr>
              <a:defRPr sz="1800" b="0">
                <a:solidFill>
                  <a:srgbClr val="000000"/>
                </a:solidFill>
                <a:uFillTx/>
              </a:defRPr>
            </a:pPr>
            <a:r>
              <a:rPr sz="3200" b="1">
                <a:solidFill>
                  <a:srgbClr val="123462"/>
                </a:solidFill>
                <a:uFill>
                  <a:solidFill>
                    <a:srgbClr val="123462"/>
                  </a:solidFill>
                </a:uFill>
              </a:rPr>
              <a:t>Not understanding concept of a budget</a:t>
            </a:r>
            <a:endParaRPr sz="3800" b="1">
              <a:solidFill>
                <a:srgbClr val="123462"/>
              </a:solidFill>
              <a:uFill>
                <a:solidFill>
                  <a:srgbClr val="123462"/>
                </a:solidFill>
              </a:uFill>
            </a:endParaRPr>
          </a:p>
          <a:p>
            <a:pPr lvl="0">
              <a:buClr>
                <a:srgbClr val="000000"/>
              </a:buClr>
              <a:defRPr sz="1800" b="0">
                <a:solidFill>
                  <a:srgbClr val="000000"/>
                </a:solidFill>
                <a:uFillTx/>
              </a:defRPr>
            </a:pPr>
            <a:r>
              <a:rPr sz="3200" b="1">
                <a:solidFill>
                  <a:srgbClr val="123462"/>
                </a:solidFill>
                <a:uFill>
                  <a:solidFill>
                    <a:srgbClr val="123462"/>
                  </a:solidFill>
                </a:uFill>
              </a:rPr>
              <a:t>Overwhelmed by large numbers</a:t>
            </a:r>
            <a:endParaRPr sz="3800" b="1">
              <a:solidFill>
                <a:srgbClr val="123462"/>
              </a:solidFill>
              <a:uFill>
                <a:solidFill>
                  <a:srgbClr val="123462"/>
                </a:solidFill>
              </a:uFill>
            </a:endParaRPr>
          </a:p>
          <a:p>
            <a:pPr lvl="0">
              <a:buClr>
                <a:srgbClr val="000000"/>
              </a:buClr>
              <a:defRPr sz="1800" b="0">
                <a:solidFill>
                  <a:srgbClr val="000000"/>
                </a:solidFill>
                <a:uFillTx/>
              </a:defRPr>
            </a:pPr>
            <a:r>
              <a:rPr sz="3200" b="1">
                <a:solidFill>
                  <a:srgbClr val="123462"/>
                </a:solidFill>
                <a:uFill>
                  <a:solidFill>
                    <a:srgbClr val="123462"/>
                  </a:solidFill>
                </a:uFill>
              </a:rPr>
              <a:t>Not grasping meaning of calculations</a:t>
            </a:r>
            <a:endParaRPr sz="3800" b="1">
              <a:solidFill>
                <a:srgbClr val="123462"/>
              </a:solidFill>
              <a:uFill>
                <a:solidFill>
                  <a:srgbClr val="123462"/>
                </a:solidFill>
              </a:uFill>
            </a:endParaRPr>
          </a:p>
          <a:p>
            <a:pPr lvl="0">
              <a:buClr>
                <a:srgbClr val="000000"/>
              </a:buClr>
              <a:defRPr sz="1800" b="0">
                <a:solidFill>
                  <a:srgbClr val="000000"/>
                </a:solidFill>
                <a:uFillTx/>
              </a:defRPr>
            </a:pPr>
            <a:r>
              <a:rPr sz="3200" b="1">
                <a:solidFill>
                  <a:srgbClr val="123462"/>
                </a:solidFill>
                <a:uFill>
                  <a:solidFill>
                    <a:srgbClr val="123462"/>
                  </a:solidFill>
                </a:uFill>
              </a:rPr>
              <a:t>Not understanding “effectiveness” of each vaccination: </a:t>
            </a:r>
          </a:p>
          <a:p>
            <a:pPr marL="686477" lvl="1" indent="-331893">
              <a:buClr>
                <a:srgbClr val="000000"/>
              </a:buClr>
              <a:buFont typeface="Arial"/>
              <a:defRPr sz="1800">
                <a:uFillTx/>
              </a:defRPr>
            </a:pPr>
            <a:r>
              <a:rPr sz="3200">
                <a:uFill>
                  <a:solidFill/>
                </a:uFill>
              </a:rPr>
              <a:t>“</a:t>
            </a:r>
            <a:r>
              <a:rPr sz="2600">
                <a:uFill>
                  <a:solidFill/>
                </a:uFill>
              </a:rPr>
              <a:t>70% effective so 70% must survive”.</a:t>
            </a:r>
            <a:endParaRPr sz="3000">
              <a:uFill>
                <a:solidFill/>
              </a:uFill>
            </a:endParaRPr>
          </a:p>
          <a:p>
            <a:pPr lvl="0">
              <a:buClr>
                <a:srgbClr val="000000"/>
              </a:buClr>
              <a:defRPr sz="1800" b="0">
                <a:solidFill>
                  <a:srgbClr val="000000"/>
                </a:solidFill>
                <a:uFillTx/>
              </a:defRPr>
            </a:pPr>
            <a:r>
              <a:rPr sz="3200" b="1">
                <a:solidFill>
                  <a:srgbClr val="123462"/>
                </a:solidFill>
                <a:uFill>
                  <a:solidFill>
                    <a:srgbClr val="123462"/>
                  </a:solidFill>
                </a:uFill>
              </a:rPr>
              <a:t>Becoming confused between numbers representing money or people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p:cNvSpPr>
          <p:nvPr>
            <p:ph type="title"/>
          </p:nvPr>
        </p:nvSpPr>
        <p:spPr>
          <a:prstGeom prst="rect">
            <a:avLst/>
          </a:prstGeom>
        </p:spPr>
        <p:txBody>
          <a:bodyPr lIns="50800" tIns="50800" rIns="50800" bIns="50800"/>
          <a:lstStyle/>
          <a:p>
            <a:pPr lvl="0">
              <a:defRPr sz="1800" b="0">
                <a:solidFill>
                  <a:srgbClr val="000000"/>
                </a:solidFill>
                <a:uFillTx/>
              </a:defRPr>
            </a:pPr>
            <a:r>
              <a:rPr sz="4200" b="1">
                <a:solidFill>
                  <a:srgbClr val="B9262C"/>
                </a:solidFill>
                <a:uFill>
                  <a:solidFill>
                    <a:srgbClr val="B9262C"/>
                  </a:solidFill>
                </a:uFill>
              </a:rPr>
              <a:t>Anticipated issues table</a:t>
            </a:r>
          </a:p>
        </p:txBody>
      </p:sp>
      <p:graphicFrame>
        <p:nvGraphicFramePr>
          <p:cNvPr id="234" name="Table 234"/>
          <p:cNvGraphicFramePr/>
          <p:nvPr/>
        </p:nvGraphicFramePr>
        <p:xfrm>
          <a:off x="741363" y="1630363"/>
          <a:ext cx="11709400" cy="7207250"/>
        </p:xfrm>
        <a:graphic>
          <a:graphicData uri="http://schemas.openxmlformats.org/drawingml/2006/table">
            <a:tbl>
              <a:tblPr firstRow="1" bandRow="1">
                <a:tableStyleId>{8F44A2F1-9E1F-4B54-A3A2-5F16C0AD49E2}</a:tableStyleId>
              </a:tblPr>
              <a:tblGrid>
                <a:gridCol w="2448272"/>
                <a:gridCol w="9261128"/>
              </a:tblGrid>
              <a:tr h="648134">
                <a:tc>
                  <a:txBody>
                    <a:bodyPr/>
                    <a:lstStyle/>
                    <a:p>
                      <a:pPr marR="57799" lvl="0" defTabSz="457200">
                        <a:tabLst>
                          <a:tab pos="1295400" algn="l"/>
                        </a:tabLst>
                        <a:defRPr sz="1800">
                          <a:uFillTx/>
                        </a:defRPr>
                      </a:pPr>
                      <a:r>
                        <a:rPr sz="2800">
                          <a:solidFill>
                            <a:srgbClr val="FFFFFF"/>
                          </a:solidFill>
                          <a:uFill>
                            <a:solidFill>
                              <a:srgbClr val="C996D6"/>
                            </a:solidFill>
                          </a:uFill>
                        </a:rPr>
                        <a:t>Key Issue</a:t>
                      </a:r>
                    </a:p>
                  </a:txBody>
                  <a:tcPr marL="38100" marR="38100" marT="38100" marB="38100" horzOverflow="overflow">
                    <a:lnL>
                      <a:solidFill>
                        <a:srgbClr val="000000"/>
                      </a:solidFill>
                      <a:round/>
                    </a:lnL>
                    <a:lnR>
                      <a:round/>
                    </a:lnR>
                    <a:lnT>
                      <a:solidFill>
                        <a:srgbClr val="000000"/>
                      </a:solidFill>
                      <a:round/>
                    </a:lnT>
                    <a:lnB w="19050">
                      <a:solidFill>
                        <a:srgbClr val="000000"/>
                      </a:solidFill>
                      <a:round/>
                    </a:lnB>
                    <a:solidFill>
                      <a:srgbClr val="275D90"/>
                    </a:solidFill>
                  </a:tcPr>
                </a:tc>
                <a:tc>
                  <a:txBody>
                    <a:bodyPr/>
                    <a:lstStyle/>
                    <a:p>
                      <a:pPr marR="57799" lvl="0" defTabSz="457200">
                        <a:tabLst>
                          <a:tab pos="1295400" algn="l"/>
                        </a:tabLst>
                        <a:defRPr sz="1800">
                          <a:uFillTx/>
                        </a:defRPr>
                      </a:pPr>
                      <a:r>
                        <a:rPr sz="2800">
                          <a:solidFill>
                            <a:srgbClr val="FFFFFF"/>
                          </a:solidFill>
                          <a:uFill>
                            <a:solidFill>
                              <a:srgbClr val="C996D6"/>
                            </a:solidFill>
                          </a:uFill>
                        </a:rPr>
                        <a:t>Suggested questions or prompts</a:t>
                      </a:r>
                    </a:p>
                  </a:txBody>
                  <a:tcPr marL="38100" marR="38100" marT="38100" marB="38100" horzOverflow="overflow">
                    <a:lnL>
                      <a:round/>
                    </a:lnL>
                    <a:lnR>
                      <a:solidFill>
                        <a:srgbClr val="000000"/>
                      </a:solidFill>
                      <a:round/>
                    </a:lnR>
                    <a:lnT>
                      <a:solidFill>
                        <a:srgbClr val="000000"/>
                      </a:solidFill>
                      <a:round/>
                    </a:lnT>
                    <a:lnB w="19050">
                      <a:solidFill>
                        <a:srgbClr val="000000"/>
                      </a:solidFill>
                      <a:round/>
                    </a:lnB>
                    <a:solidFill>
                      <a:srgbClr val="275D90"/>
                    </a:solidFill>
                  </a:tcPr>
                </a:tc>
              </a:tr>
              <a:tr h="1951170">
                <a:tc>
                  <a:txBody>
                    <a:bodyPr/>
                    <a:lstStyle/>
                    <a:p>
                      <a:pPr marR="57799" lvl="0" algn="l" defTabSz="457200">
                        <a:lnSpc>
                          <a:spcPct val="90000"/>
                        </a:lnSpc>
                        <a:tabLst>
                          <a:tab pos="1295400" algn="l"/>
                        </a:tabLst>
                        <a:defRPr sz="1800">
                          <a:uFillTx/>
                        </a:defRPr>
                      </a:pPr>
                      <a:r>
                        <a:rPr sz="2400" b="1">
                          <a:solidFill>
                            <a:srgbClr val="E32400"/>
                          </a:solidFill>
                          <a:uFill>
                            <a:solidFill/>
                          </a:uFill>
                        </a:rPr>
                        <a:t>Students start detailed calculations before planning an approach</a:t>
                      </a:r>
                    </a:p>
                  </a:txBody>
                  <a:tcPr marL="38100" marR="38100" marT="38100" marB="38100" anchor="ctr" horzOverflow="overflow">
                    <a:lnL w="19050">
                      <a:solidFill>
                        <a:srgbClr val="000000"/>
                      </a:solidFill>
                      <a:round/>
                    </a:lnL>
                    <a:lnR w="19050">
                      <a:solidFill>
                        <a:srgbClr val="000000"/>
                      </a:solidFill>
                      <a:round/>
                    </a:lnR>
                    <a:lnT w="19050">
                      <a:solidFill>
                        <a:srgbClr val="000000"/>
                      </a:solidFill>
                      <a:round/>
                    </a:lnT>
                    <a:lnB w="19050">
                      <a:solidFill>
                        <a:srgbClr val="000000"/>
                      </a:solidFill>
                      <a:round/>
                    </a:lnB>
                  </a:tcPr>
                </a:tc>
                <a:tc>
                  <a:txBody>
                    <a:bodyPr/>
                    <a:lstStyle/>
                    <a:p>
                      <a:pPr marL="457200" marR="57799" lvl="0" indent="-457200" algn="l" defTabSz="457200">
                        <a:lnSpc>
                          <a:spcPct val="90000"/>
                        </a:lnSpc>
                        <a:buClr>
                          <a:srgbClr val="000000"/>
                        </a:buClr>
                        <a:buSzPct val="100000"/>
                        <a:buFont typeface="Arial"/>
                        <a:buChar char="•"/>
                        <a:tabLst>
                          <a:tab pos="1295400" algn="l"/>
                        </a:tabLst>
                        <a:defRPr sz="1800">
                          <a:uFillTx/>
                        </a:defRPr>
                      </a:pPr>
                      <a:r>
                        <a:rPr sz="2400">
                          <a:uFill>
                            <a:solidFill/>
                          </a:uFill>
                        </a:rPr>
                        <a:t>Describe in words a plan for tackling this problem. </a:t>
                      </a:r>
                      <a:endParaRPr>
                        <a:uFill>
                          <a:solidFill>
                            <a:srgbClr val="C996D6"/>
                          </a:solidFill>
                        </a:uFill>
                      </a:endParaRPr>
                    </a:p>
                    <a:p>
                      <a:pPr marL="457200" marR="57799" lvl="0" indent="-457200" algn="l" defTabSz="457200">
                        <a:lnSpc>
                          <a:spcPct val="90000"/>
                        </a:lnSpc>
                        <a:buClr>
                          <a:srgbClr val="000000"/>
                        </a:buClr>
                        <a:buSzPct val="100000"/>
                        <a:buFont typeface="Arial"/>
                        <a:buChar char="•"/>
                        <a:tabLst>
                          <a:tab pos="1295400" algn="l"/>
                        </a:tabLst>
                        <a:defRPr sz="1800">
                          <a:uFillTx/>
                        </a:defRPr>
                      </a:pPr>
                      <a:r>
                        <a:rPr sz="2400">
                          <a:uFill>
                            <a:solidFill/>
                          </a:uFill>
                        </a:rPr>
                        <a:t>What are the key decisions you have to make?</a:t>
                      </a:r>
                      <a:endParaRPr>
                        <a:uFill>
                          <a:solidFill>
                            <a:srgbClr val="C996D6"/>
                          </a:solidFill>
                        </a:uFill>
                      </a:endParaRPr>
                    </a:p>
                    <a:p>
                      <a:pPr marL="457200" marR="57799" lvl="0" indent="-457200" algn="l" defTabSz="457200">
                        <a:lnSpc>
                          <a:spcPct val="90000"/>
                        </a:lnSpc>
                        <a:buClr>
                          <a:srgbClr val="000000"/>
                        </a:buClr>
                        <a:buSzPct val="100000"/>
                        <a:buFont typeface="Arial"/>
                        <a:buChar char="•"/>
                        <a:tabLst>
                          <a:tab pos="1295400" algn="l"/>
                        </a:tabLst>
                        <a:defRPr sz="1800">
                          <a:uFillTx/>
                        </a:defRPr>
                      </a:pPr>
                      <a:r>
                        <a:rPr sz="2400">
                          <a:uFill>
                            <a:solidFill/>
                          </a:uFill>
                        </a:rPr>
                        <a:t>Which information are you going to focus on at the start,  which will you ignore?</a:t>
                      </a:r>
                    </a:p>
                  </a:txBody>
                  <a:tcPr marL="38100" marR="38100" marT="38100" marB="38100" anchor="ctr" horzOverflow="overflow">
                    <a:lnL w="19050">
                      <a:solidFill>
                        <a:srgbClr val="000000"/>
                      </a:solidFill>
                      <a:round/>
                    </a:lnL>
                    <a:lnR w="19050">
                      <a:solidFill>
                        <a:srgbClr val="000000"/>
                      </a:solidFill>
                      <a:round/>
                    </a:lnR>
                    <a:lnT w="19050">
                      <a:solidFill>
                        <a:srgbClr val="000000"/>
                      </a:solidFill>
                      <a:round/>
                    </a:lnT>
                    <a:lnB w="19050">
                      <a:solidFill>
                        <a:srgbClr val="000000"/>
                      </a:solidFill>
                      <a:round/>
                    </a:lnB>
                  </a:tcPr>
                </a:tc>
              </a:tr>
              <a:tr h="1684913">
                <a:tc>
                  <a:txBody>
                    <a:bodyPr/>
                    <a:lstStyle/>
                    <a:p>
                      <a:pPr marR="57799" lvl="0" algn="l" defTabSz="457200">
                        <a:lnSpc>
                          <a:spcPct val="90000"/>
                        </a:lnSpc>
                        <a:tabLst>
                          <a:tab pos="1295400" algn="l"/>
                        </a:tabLst>
                        <a:defRPr sz="1800">
                          <a:uFillTx/>
                        </a:defRPr>
                      </a:pPr>
                      <a:r>
                        <a:rPr sz="2400" b="1">
                          <a:solidFill>
                            <a:srgbClr val="E32400"/>
                          </a:solidFill>
                          <a:uFill>
                            <a:solidFill/>
                          </a:uFill>
                        </a:rPr>
                        <a:t>Students ignore one or more constraints.</a:t>
                      </a:r>
                    </a:p>
                  </a:txBody>
                  <a:tcPr marL="38100" marR="38100" marT="38100" marB="38100" anchor="ctr" horzOverflow="overflow">
                    <a:lnL w="19050">
                      <a:solidFill>
                        <a:srgbClr val="000000"/>
                      </a:solidFill>
                      <a:round/>
                    </a:lnL>
                    <a:lnR w="19050">
                      <a:solidFill>
                        <a:srgbClr val="000000"/>
                      </a:solidFill>
                      <a:round/>
                    </a:lnR>
                    <a:lnT w="19050">
                      <a:solidFill>
                        <a:srgbClr val="000000"/>
                      </a:solidFill>
                      <a:round/>
                    </a:lnT>
                    <a:lnB w="19050">
                      <a:solidFill>
                        <a:srgbClr val="000000"/>
                      </a:solidFill>
                      <a:round/>
                    </a:lnB>
                    <a:noFill/>
                  </a:tcPr>
                </a:tc>
                <a:tc>
                  <a:txBody>
                    <a:bodyPr/>
                    <a:lstStyle/>
                    <a:p>
                      <a:pPr marL="457200" marR="57799" lvl="0" indent="-457200" algn="l" defTabSz="457200">
                        <a:lnSpc>
                          <a:spcPct val="90000"/>
                        </a:lnSpc>
                        <a:buClr>
                          <a:srgbClr val="000000"/>
                        </a:buClr>
                        <a:buSzPct val="100000"/>
                        <a:buFont typeface="Arial"/>
                        <a:buChar char="•"/>
                        <a:tabLst>
                          <a:tab pos="1295400" algn="l"/>
                        </a:tabLst>
                        <a:defRPr sz="1800">
                          <a:uFillTx/>
                        </a:defRPr>
                      </a:pPr>
                      <a:r>
                        <a:rPr sz="2400">
                          <a:uFill>
                            <a:solidFill/>
                          </a:uFill>
                        </a:rPr>
                        <a:t>Do you have enough resources for your solution?</a:t>
                      </a:r>
                      <a:endParaRPr>
                        <a:uFill>
                          <a:solidFill>
                            <a:srgbClr val="C996D6"/>
                          </a:solidFill>
                        </a:uFill>
                      </a:endParaRPr>
                    </a:p>
                    <a:p>
                      <a:pPr marL="457200" marR="57799" lvl="0" indent="-457200" algn="l" defTabSz="457200">
                        <a:lnSpc>
                          <a:spcPct val="90000"/>
                        </a:lnSpc>
                        <a:buClr>
                          <a:srgbClr val="000000"/>
                        </a:buClr>
                        <a:buSzPct val="100000"/>
                        <a:buFont typeface="Arial"/>
                        <a:buChar char="•"/>
                        <a:tabLst>
                          <a:tab pos="1295400" algn="l"/>
                        </a:tabLst>
                        <a:defRPr sz="1800">
                          <a:uFillTx/>
                        </a:defRPr>
                      </a:pPr>
                      <a:r>
                        <a:rPr sz="2400">
                          <a:uFill>
                            <a:solidFill/>
                          </a:uFill>
                        </a:rPr>
                        <a:t>Have you made enough vaccine for everyone?</a:t>
                      </a:r>
                      <a:endParaRPr>
                        <a:uFill>
                          <a:solidFill>
                            <a:srgbClr val="C996D6"/>
                          </a:solidFill>
                        </a:uFill>
                      </a:endParaRPr>
                    </a:p>
                    <a:p>
                      <a:pPr marL="457200" marR="57799" lvl="0" indent="-457200" algn="l" defTabSz="457200">
                        <a:lnSpc>
                          <a:spcPct val="90000"/>
                        </a:lnSpc>
                        <a:buClr>
                          <a:srgbClr val="000000"/>
                        </a:buClr>
                        <a:buSzPct val="100000"/>
                        <a:buFont typeface="Arial"/>
                        <a:buChar char="•"/>
                        <a:tabLst>
                          <a:tab pos="1295400" algn="l"/>
                        </a:tabLst>
                        <a:defRPr sz="1800">
                          <a:uFillTx/>
                        </a:defRPr>
                      </a:pPr>
                      <a:r>
                        <a:rPr sz="2400">
                          <a:uFill>
                            <a:solidFill/>
                          </a:uFill>
                        </a:rPr>
                        <a:t>Have you wasted any money?</a:t>
                      </a:r>
                      <a:endParaRPr>
                        <a:uFill>
                          <a:solidFill>
                            <a:srgbClr val="C996D6"/>
                          </a:solidFill>
                        </a:uFill>
                      </a:endParaRPr>
                    </a:p>
                    <a:p>
                      <a:pPr marL="457200" marR="57799" lvl="0" indent="-457200" algn="l" defTabSz="457200">
                        <a:lnSpc>
                          <a:spcPct val="90000"/>
                        </a:lnSpc>
                        <a:buClr>
                          <a:srgbClr val="000000"/>
                        </a:buClr>
                        <a:buSzPct val="100000"/>
                        <a:buFont typeface="Arial"/>
                        <a:buChar char="•"/>
                        <a:tabLst>
                          <a:tab pos="1295400" algn="l"/>
                        </a:tabLst>
                        <a:defRPr sz="1800">
                          <a:uFillTx/>
                        </a:defRPr>
                      </a:pPr>
                      <a:r>
                        <a:rPr sz="2400">
                          <a:uFill>
                            <a:solidFill/>
                          </a:uFill>
                        </a:rPr>
                        <a:t>Have you wasted any vaccine?</a:t>
                      </a:r>
                    </a:p>
                  </a:txBody>
                  <a:tcPr marL="38100" marR="38100" marT="38100" marB="38100" anchor="ctr" horzOverflow="overflow">
                    <a:lnL w="19050">
                      <a:solidFill>
                        <a:srgbClr val="000000"/>
                      </a:solidFill>
                      <a:round/>
                    </a:lnL>
                    <a:lnR w="19050">
                      <a:solidFill>
                        <a:srgbClr val="000000"/>
                      </a:solidFill>
                      <a:round/>
                    </a:lnR>
                    <a:lnT w="19050">
                      <a:solidFill>
                        <a:srgbClr val="000000"/>
                      </a:solidFill>
                      <a:round/>
                    </a:lnT>
                    <a:lnB w="19050">
                      <a:solidFill>
                        <a:srgbClr val="000000"/>
                      </a:solidFill>
                      <a:round/>
                    </a:lnB>
                    <a:noFill/>
                  </a:tcPr>
                </a:tc>
              </a:tr>
              <a:tr h="1238120">
                <a:tc>
                  <a:txBody>
                    <a:bodyPr/>
                    <a:lstStyle/>
                    <a:p>
                      <a:pPr marR="57799" lvl="0" algn="l" defTabSz="457200">
                        <a:lnSpc>
                          <a:spcPct val="90000"/>
                        </a:lnSpc>
                        <a:tabLst>
                          <a:tab pos="1295400" algn="l"/>
                        </a:tabLst>
                        <a:defRPr sz="1800">
                          <a:uFillTx/>
                        </a:defRPr>
                      </a:pPr>
                      <a:r>
                        <a:rPr sz="2400" b="1">
                          <a:solidFill>
                            <a:srgbClr val="E32400"/>
                          </a:solidFill>
                          <a:uFill>
                            <a:solidFill/>
                          </a:uFill>
                        </a:rPr>
                        <a:t>Students do not justify decisions made. </a:t>
                      </a:r>
                    </a:p>
                  </a:txBody>
                  <a:tcPr marL="38100" marR="38100" marT="38100" marB="38100" anchor="ctr" horzOverflow="overflow">
                    <a:lnL w="19050">
                      <a:solidFill>
                        <a:srgbClr val="000000"/>
                      </a:solidFill>
                      <a:round/>
                    </a:lnL>
                    <a:lnR w="19050">
                      <a:solidFill>
                        <a:srgbClr val="000000"/>
                      </a:solidFill>
                      <a:round/>
                    </a:lnR>
                    <a:lnT w="19050">
                      <a:solidFill>
                        <a:srgbClr val="000000"/>
                      </a:solidFill>
                      <a:round/>
                    </a:lnT>
                    <a:lnB w="19050">
                      <a:solidFill>
                        <a:srgbClr val="000000"/>
                      </a:solidFill>
                      <a:round/>
                    </a:lnB>
                  </a:tcPr>
                </a:tc>
                <a:tc>
                  <a:txBody>
                    <a:bodyPr/>
                    <a:lstStyle/>
                    <a:p>
                      <a:pPr marL="457200" marR="57799" lvl="0" indent="-457200" algn="l" defTabSz="457200">
                        <a:lnSpc>
                          <a:spcPct val="90000"/>
                        </a:lnSpc>
                        <a:buClr>
                          <a:srgbClr val="000000"/>
                        </a:buClr>
                        <a:buSzPct val="100000"/>
                        <a:buFont typeface="Arial"/>
                        <a:buChar char="•"/>
                        <a:tabLst>
                          <a:tab pos="1295400" algn="l"/>
                        </a:tabLst>
                        <a:defRPr sz="1800">
                          <a:uFillTx/>
                        </a:defRPr>
                      </a:pPr>
                      <a:r>
                        <a:rPr sz="2400">
                          <a:uFill>
                            <a:solidFill/>
                          </a:uFill>
                        </a:rPr>
                        <a:t>Why have you chosen to allocate the vaccines in this way? </a:t>
                      </a:r>
                      <a:endParaRPr>
                        <a:uFill>
                          <a:solidFill>
                            <a:srgbClr val="C996D6"/>
                          </a:solidFill>
                        </a:uFill>
                      </a:endParaRPr>
                    </a:p>
                    <a:p>
                      <a:pPr marL="457200" marR="57799" lvl="0" indent="-457200" algn="l" defTabSz="457200">
                        <a:lnSpc>
                          <a:spcPct val="90000"/>
                        </a:lnSpc>
                        <a:buClr>
                          <a:srgbClr val="000000"/>
                        </a:buClr>
                        <a:buSzPct val="100000"/>
                        <a:buFont typeface="Arial"/>
                        <a:buChar char="•"/>
                        <a:tabLst>
                          <a:tab pos="1295400" algn="l"/>
                        </a:tabLst>
                        <a:defRPr sz="1800">
                          <a:uFillTx/>
                        </a:defRPr>
                      </a:pPr>
                      <a:r>
                        <a:rPr sz="2400">
                          <a:uFill>
                            <a:solidFill/>
                          </a:uFill>
                        </a:rPr>
                        <a:t>How can you be sure this is the best solution?</a:t>
                      </a:r>
                    </a:p>
                  </a:txBody>
                  <a:tcPr marL="38100" marR="38100" marT="38100" marB="38100" anchor="ctr" horzOverflow="overflow">
                    <a:lnL w="19050">
                      <a:solidFill>
                        <a:srgbClr val="000000"/>
                      </a:solidFill>
                      <a:round/>
                    </a:lnL>
                    <a:lnR w="19050">
                      <a:solidFill>
                        <a:srgbClr val="000000"/>
                      </a:solidFill>
                      <a:round/>
                    </a:lnR>
                    <a:lnT w="19050">
                      <a:solidFill>
                        <a:srgbClr val="000000"/>
                      </a:solidFill>
                      <a:round/>
                    </a:lnT>
                    <a:lnB w="19050">
                      <a:solidFill>
                        <a:srgbClr val="000000"/>
                      </a:solidFill>
                      <a:round/>
                    </a:lnB>
                  </a:tcPr>
                </a:tc>
              </a:tr>
              <a:tr h="1684913">
                <a:tc>
                  <a:txBody>
                    <a:bodyPr/>
                    <a:lstStyle/>
                    <a:p>
                      <a:pPr marR="57799" lvl="0" algn="l" defTabSz="457200">
                        <a:lnSpc>
                          <a:spcPct val="90000"/>
                        </a:lnSpc>
                        <a:tabLst>
                          <a:tab pos="1295400" algn="l"/>
                        </a:tabLst>
                        <a:defRPr sz="1800">
                          <a:uFillTx/>
                        </a:defRPr>
                      </a:pPr>
                      <a:r>
                        <a:rPr sz="2400" b="1">
                          <a:solidFill>
                            <a:srgbClr val="E32400"/>
                          </a:solidFill>
                          <a:uFill>
                            <a:solidFill/>
                          </a:uFill>
                        </a:rPr>
                        <a:t>Students leap to conclusions</a:t>
                      </a:r>
                    </a:p>
                  </a:txBody>
                  <a:tcPr marL="38100" marR="38100" marT="38100" marB="38100" anchor="ctr" horzOverflow="overflow">
                    <a:lnL w="19050">
                      <a:solidFill>
                        <a:srgbClr val="000000"/>
                      </a:solidFill>
                      <a:round/>
                    </a:lnL>
                    <a:lnR w="19050">
                      <a:solidFill>
                        <a:srgbClr val="000000"/>
                      </a:solidFill>
                      <a:round/>
                    </a:lnR>
                    <a:lnT w="19050">
                      <a:solidFill>
                        <a:srgbClr val="000000"/>
                      </a:solidFill>
                      <a:round/>
                    </a:lnT>
                    <a:lnB w="19050">
                      <a:solidFill>
                        <a:srgbClr val="000000"/>
                      </a:solidFill>
                      <a:round/>
                    </a:lnB>
                    <a:noFill/>
                  </a:tcPr>
                </a:tc>
                <a:tc>
                  <a:txBody>
                    <a:bodyPr/>
                    <a:lstStyle/>
                    <a:p>
                      <a:pPr marL="457200" marR="57799" lvl="0" indent="-457200" algn="l" defTabSz="457200">
                        <a:lnSpc>
                          <a:spcPct val="90000"/>
                        </a:lnSpc>
                        <a:buClr>
                          <a:srgbClr val="000000"/>
                        </a:buClr>
                        <a:buSzPct val="100000"/>
                        <a:buFont typeface="Arial"/>
                        <a:buChar char="•"/>
                        <a:tabLst>
                          <a:tab pos="1295400" algn="l"/>
                        </a:tabLst>
                        <a:defRPr sz="1800">
                          <a:uFillTx/>
                        </a:defRPr>
                      </a:pPr>
                      <a:r>
                        <a:rPr sz="2400">
                          <a:uFill>
                            <a:solidFill/>
                          </a:uFill>
                        </a:rPr>
                        <a:t>Have you taken all the issues into account?</a:t>
                      </a:r>
                      <a:endParaRPr>
                        <a:uFill>
                          <a:solidFill>
                            <a:srgbClr val="C996D6"/>
                          </a:solidFill>
                        </a:uFill>
                      </a:endParaRPr>
                    </a:p>
                    <a:p>
                      <a:pPr marL="457200" marR="57799" lvl="0" indent="-457200" algn="l" defTabSz="457200">
                        <a:lnSpc>
                          <a:spcPct val="90000"/>
                        </a:lnSpc>
                        <a:buClr>
                          <a:srgbClr val="000000"/>
                        </a:buClr>
                        <a:buSzPct val="100000"/>
                        <a:buFont typeface="Arial"/>
                        <a:buChar char="•"/>
                        <a:tabLst>
                          <a:tab pos="1295400" algn="l"/>
                        </a:tabLst>
                        <a:defRPr sz="1800">
                          <a:uFillTx/>
                        </a:defRPr>
                      </a:pPr>
                      <a:r>
                        <a:rPr sz="2400">
                          <a:uFill>
                            <a:solidFill/>
                          </a:uFill>
                        </a:rPr>
                        <a:t>Could you vaccinate more people if you used some of vaccine B?</a:t>
                      </a:r>
                      <a:endParaRPr>
                        <a:uFill>
                          <a:solidFill>
                            <a:srgbClr val="C996D6"/>
                          </a:solidFill>
                        </a:uFill>
                      </a:endParaRPr>
                    </a:p>
                    <a:p>
                      <a:pPr marL="457200" marR="57799" lvl="0" indent="-457200" algn="l" defTabSz="457200">
                        <a:lnSpc>
                          <a:spcPct val="90000"/>
                        </a:lnSpc>
                        <a:buClr>
                          <a:srgbClr val="000000"/>
                        </a:buClr>
                        <a:buSzPct val="100000"/>
                        <a:buFont typeface="Arial"/>
                        <a:buChar char="•"/>
                        <a:tabLst>
                          <a:tab pos="1295400" algn="l"/>
                        </a:tabLst>
                        <a:defRPr sz="1800">
                          <a:uFillTx/>
                        </a:defRPr>
                      </a:pPr>
                      <a:r>
                        <a:rPr sz="2400">
                          <a:uFill>
                            <a:solidFill/>
                          </a:uFill>
                        </a:rPr>
                        <a:t>Could you save more lives if you used more of vaccine A? </a:t>
                      </a:r>
                    </a:p>
                  </a:txBody>
                  <a:tcPr marL="38100" marR="38100" marT="38100" marB="38100" anchor="ctr" horzOverflow="overflow">
                    <a:lnL w="19050">
                      <a:solidFill>
                        <a:srgbClr val="000000"/>
                      </a:solidFill>
                      <a:round/>
                    </a:lnL>
                    <a:lnR w="19050">
                      <a:solidFill>
                        <a:srgbClr val="000000"/>
                      </a:solidFill>
                      <a:round/>
                    </a:lnR>
                    <a:lnT w="19050">
                      <a:solidFill>
                        <a:srgbClr val="000000"/>
                      </a:solidFill>
                      <a:round/>
                    </a:lnT>
                    <a:lnB w="19050">
                      <a:solidFill>
                        <a:srgbClr val="000000"/>
                      </a:solidFill>
                      <a:round/>
                    </a:lnB>
                    <a:noFill/>
                  </a:tcPr>
                </a:tc>
              </a:tr>
            </a:tbl>
          </a:graphicData>
        </a:graphic>
      </p:graphicFrame>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 name="Table 236"/>
          <p:cNvGraphicFramePr/>
          <p:nvPr/>
        </p:nvGraphicFramePr>
        <p:xfrm>
          <a:off x="309711" y="184595"/>
          <a:ext cx="12268198" cy="9156695"/>
        </p:xfrm>
        <a:graphic>
          <a:graphicData uri="http://schemas.openxmlformats.org/drawingml/2006/table">
            <a:tbl>
              <a:tblPr firstRow="1" firstCol="1" bandRow="1">
                <a:tableStyleId>{8F44A2F1-9E1F-4B54-A3A2-5F16C0AD49E2}</a:tableStyleId>
              </a:tblPr>
              <a:tblGrid>
                <a:gridCol w="1980389"/>
                <a:gridCol w="4969227"/>
                <a:gridCol w="5318582"/>
              </a:tblGrid>
              <a:tr h="717150">
                <a:tc>
                  <a:txBody>
                    <a:bodyPr/>
                    <a:lstStyle/>
                    <a:p>
                      <a:pPr marR="57799" lvl="0" defTabSz="457200">
                        <a:tabLst>
                          <a:tab pos="1295400" algn="l"/>
                        </a:tabLst>
                        <a:defRPr sz="2400" b="1">
                          <a:solidFill>
                            <a:srgbClr val="FFFFFF"/>
                          </a:solidFill>
                          <a:uFill>
                            <a:solidFill>
                              <a:srgbClr val="C996D6"/>
                            </a:solidFill>
                          </a:uFill>
                        </a:defRPr>
                      </a:pPr>
                      <a:endParaRPr/>
                    </a:p>
                  </a:txBody>
                  <a:tcPr marL="38100" marR="38100" marT="38100" marB="3810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275D90"/>
                    </a:solidFill>
                  </a:tcPr>
                </a:tc>
                <a:tc>
                  <a:txBody>
                    <a:bodyPr/>
                    <a:lstStyle/>
                    <a:p>
                      <a:pPr marR="57799" lvl="0" defTabSz="457200">
                        <a:tabLst>
                          <a:tab pos="1295400" algn="l"/>
                        </a:tabLst>
                        <a:defRPr sz="1800">
                          <a:uFillTx/>
                        </a:defRPr>
                      </a:pPr>
                      <a:r>
                        <a:rPr sz="2400" b="1">
                          <a:solidFill>
                            <a:srgbClr val="FFFFFF"/>
                          </a:solidFill>
                          <a:uFill>
                            <a:solidFill>
                              <a:srgbClr val="C996D6"/>
                            </a:solidFill>
                          </a:uFill>
                        </a:rPr>
                        <a:t>Strategic  planning</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275D90"/>
                    </a:solidFill>
                  </a:tcPr>
                </a:tc>
                <a:tc>
                  <a:txBody>
                    <a:bodyPr/>
                    <a:lstStyle/>
                    <a:p>
                      <a:pPr marR="57799" lvl="0" defTabSz="457200">
                        <a:tabLst>
                          <a:tab pos="1295400" algn="l"/>
                        </a:tabLst>
                        <a:defRPr sz="1800">
                          <a:uFillTx/>
                        </a:defRPr>
                      </a:pPr>
                      <a:r>
                        <a:rPr sz="2400" b="1">
                          <a:solidFill>
                            <a:srgbClr val="FFFFFF"/>
                          </a:solidFill>
                          <a:uFill>
                            <a:solidFill>
                              <a:srgbClr val="C996D6"/>
                            </a:solidFill>
                          </a:uFill>
                        </a:rPr>
                        <a:t>Monitoring work</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275D90"/>
                    </a:solidFill>
                  </a:tcPr>
                </a:tc>
              </a:tr>
              <a:tr h="1458031">
                <a:tc>
                  <a:txBody>
                    <a:bodyPr/>
                    <a:lstStyle/>
                    <a:p>
                      <a:pPr marR="57799" lvl="0" algn="l" defTabSz="457200">
                        <a:tabLst>
                          <a:tab pos="1295400" algn="l"/>
                        </a:tabLst>
                        <a:defRPr sz="1800">
                          <a:uFillTx/>
                        </a:defRPr>
                      </a:pPr>
                      <a:r>
                        <a:rPr sz="2400" b="1">
                          <a:solidFill>
                            <a:srgbClr val="FFFFFF"/>
                          </a:solidFill>
                          <a:uFill>
                            <a:solidFill>
                              <a:srgbClr val="C996D6"/>
                            </a:solidFill>
                          </a:uFill>
                        </a:rPr>
                        <a:t>Little progress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275D90"/>
                    </a:solidFill>
                  </a:tcPr>
                </a:tc>
                <a:tc>
                  <a:txBody>
                    <a:bodyPr/>
                    <a:lstStyle/>
                    <a:p>
                      <a:pPr marR="57799" lvl="0" algn="l" defTabSz="457200">
                        <a:tabLst>
                          <a:tab pos="1295400" algn="l"/>
                        </a:tabLst>
                        <a:defRPr sz="1800">
                          <a:uFillTx/>
                        </a:defRPr>
                      </a:pPr>
                      <a:r>
                        <a:rPr>
                          <a:uFill>
                            <a:solidFill>
                              <a:srgbClr val="C996D6"/>
                            </a:solidFill>
                          </a:uFill>
                        </a:rPr>
                        <a:t>Attempts to work towards a solution by carrying out operations with figures but shows little strategic awareness that will lead to a solution
</a:t>
                      </a:r>
                    </a:p>
                  </a:txBody>
                  <a:tcPr marL="38100" marR="38100" marT="38100" marB="3810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EBEBEB"/>
                    </a:solidFill>
                  </a:tcPr>
                </a:tc>
                <a:tc>
                  <a:txBody>
                    <a:bodyPr/>
                    <a:lstStyle/>
                    <a:p>
                      <a:pPr marR="57799" lvl="0" algn="l" defTabSz="457200">
                        <a:tabLst>
                          <a:tab pos="1295400" algn="l"/>
                        </a:tabLst>
                        <a:defRPr sz="1800">
                          <a:uFillTx/>
                        </a:defRPr>
                      </a:pPr>
                      <a:r>
                        <a:rPr>
                          <a:uFill>
                            <a:solidFill>
                              <a:srgbClr val="C996D6"/>
                            </a:solidFill>
                          </a:uFill>
                        </a:rPr>
                        <a:t>Carries out own calculations without ever stopping to reflect or think about what is being achieved.
Does not stop to consider alternative approaches.</a:t>
                      </a:r>
                    </a:p>
                  </a:txBody>
                  <a:tcPr marL="38100" marR="38100" marT="38100" marB="3810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EBEBEB"/>
                    </a:solidFill>
                  </a:tcPr>
                </a:tc>
              </a:tr>
              <a:tr h="1179476">
                <a:tc>
                  <a:txBody>
                    <a:bodyPr/>
                    <a:lstStyle/>
                    <a:p>
                      <a:pPr marR="57799" lvl="0" algn="l" defTabSz="457200">
                        <a:tabLst>
                          <a:tab pos="1295400" algn="l"/>
                        </a:tabLst>
                        <a:defRPr sz="1800">
                          <a:uFillTx/>
                        </a:defRPr>
                      </a:pPr>
                      <a:r>
                        <a:rPr sz="2400" b="1" i="1">
                          <a:solidFill>
                            <a:srgbClr val="FF2600"/>
                          </a:solidFill>
                          <a:uFill>
                            <a:solidFill>
                              <a:srgbClr val="FF2600"/>
                            </a:solidFill>
                          </a:uFill>
                        </a:rPr>
                        <a:t>Questions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275D90"/>
                    </a:solidFill>
                  </a:tcPr>
                </a:tc>
                <a:tc>
                  <a:txBody>
                    <a:bodyPr/>
                    <a:lstStyle/>
                    <a:p>
                      <a:pPr marR="57799" lvl="0" algn="l" defTabSz="457200">
                        <a:tabLst>
                          <a:tab pos="1295400" algn="l"/>
                        </a:tabLst>
                        <a:defRPr sz="1800">
                          <a:uFillTx/>
                        </a:defRPr>
                      </a:pPr>
                      <a:r>
                        <a:rPr sz="2000" i="1">
                          <a:solidFill>
                            <a:srgbClr val="FF2600"/>
                          </a:solidFill>
                          <a:uFill>
                            <a:solidFill>
                              <a:srgbClr val="FF2600"/>
                            </a:solidFill>
                          </a:uFill>
                        </a:rPr>
                        <a:t>Can you write down a plan for completing the task? What other pieces of information must you consider?</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FFFF"/>
                    </a:solidFill>
                  </a:tcPr>
                </a:tc>
                <a:tc>
                  <a:txBody>
                    <a:bodyPr/>
                    <a:lstStyle/>
                    <a:p>
                      <a:pPr marR="57799" lvl="0" algn="l" defTabSz="457200">
                        <a:buClr>
                          <a:srgbClr val="FF2600"/>
                        </a:buClr>
                        <a:tabLst>
                          <a:tab pos="1295400" algn="l"/>
                        </a:tabLst>
                        <a:defRPr sz="1800">
                          <a:uFillTx/>
                        </a:defRPr>
                      </a:pPr>
                      <a:r>
                        <a:rPr sz="2000" i="1">
                          <a:solidFill>
                            <a:srgbClr val="FF2600"/>
                          </a:solidFill>
                          <a:uFill>
                            <a:solidFill>
                              <a:srgbClr val="FF2600"/>
                            </a:solidFill>
                          </a:uFill>
                        </a:rPr>
                        <a:t>When you have finished this calculation, what will you do next?</a:t>
                      </a:r>
                    </a:p>
                    <a:p>
                      <a:pPr marR="57799" lvl="0" algn="l" defTabSz="457200">
                        <a:buClr>
                          <a:srgbClr val="FF2600"/>
                        </a:buClr>
                        <a:tabLst>
                          <a:tab pos="1295400" algn="l"/>
                        </a:tabLst>
                        <a:defRPr sz="1800">
                          <a:uFillTx/>
                        </a:defRPr>
                      </a:pPr>
                      <a:r>
                        <a:rPr sz="2000" i="1">
                          <a:solidFill>
                            <a:srgbClr val="FF2600"/>
                          </a:solidFill>
                          <a:uFill>
                            <a:solidFill>
                              <a:srgbClr val="FF2600"/>
                            </a:solidFill>
                          </a:uFill>
                        </a:rPr>
                        <a:t>How will you organise your work?</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FFFF"/>
                    </a:solidFill>
                  </a:tcPr>
                </a:tc>
              </a:tr>
              <a:tr h="1093526">
                <a:tc>
                  <a:txBody>
                    <a:bodyPr/>
                    <a:lstStyle/>
                    <a:p>
                      <a:pPr marR="57799" lvl="0" algn="l" defTabSz="457200">
                        <a:tabLst>
                          <a:tab pos="1295400" algn="l"/>
                        </a:tabLst>
                        <a:defRPr sz="1800">
                          <a:uFillTx/>
                        </a:defRPr>
                      </a:pPr>
                      <a:r>
                        <a:rPr sz="2400" b="1">
                          <a:solidFill>
                            <a:srgbClr val="FFFFFF"/>
                          </a:solidFill>
                          <a:uFill>
                            <a:solidFill>
                              <a:srgbClr val="C996D6"/>
                            </a:solidFill>
                          </a:uFill>
                        </a:rPr>
                        <a:t>Some progress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275D90"/>
                    </a:solidFill>
                  </a:tcPr>
                </a:tc>
                <a:tc>
                  <a:txBody>
                    <a:bodyPr/>
                    <a:lstStyle/>
                    <a:p>
                      <a:pPr marR="57799" lvl="0" algn="l" defTabSz="457200">
                        <a:tabLst>
                          <a:tab pos="1295400" algn="l"/>
                        </a:tabLst>
                        <a:defRPr sz="1800">
                          <a:uFillTx/>
                        </a:defRPr>
                      </a:pPr>
                      <a:r>
                        <a:rPr sz="2000">
                          <a:uFill>
                            <a:solidFill>
                              <a:srgbClr val="C996D6"/>
                            </a:solidFill>
                          </a:uFill>
                        </a:rPr>
                        <a:t>Carries out appropriate and correct calculations but does not take constraints into account.</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EBEBEB"/>
                    </a:solidFill>
                  </a:tcPr>
                </a:tc>
                <a:tc>
                  <a:txBody>
                    <a:bodyPr/>
                    <a:lstStyle/>
                    <a:p>
                      <a:pPr marR="57799" lvl="0" algn="l" defTabSz="457200">
                        <a:tabLst>
                          <a:tab pos="1295400" algn="l"/>
                        </a:tabLst>
                        <a:defRPr sz="1800">
                          <a:uFillTx/>
                        </a:defRPr>
                      </a:pPr>
                      <a:r>
                        <a:rPr>
                          <a:uFill>
                            <a:solidFill>
                              <a:srgbClr val="C996D6"/>
                            </a:solidFill>
                          </a:uFill>
                        </a:rPr>
                        <a:t>Considers alternative approaches by comparing own method with others, but this has no impact on own approach. Pursue an inefficient approach.</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EBEBEB"/>
                    </a:solidFill>
                  </a:tcPr>
                </a:tc>
              </a:tr>
              <a:tr h="979765">
                <a:tc>
                  <a:txBody>
                    <a:bodyPr/>
                    <a:lstStyle/>
                    <a:p>
                      <a:pPr marR="57799" lvl="0" algn="l" defTabSz="457200">
                        <a:tabLst>
                          <a:tab pos="1295400" algn="l"/>
                        </a:tabLst>
                        <a:defRPr sz="1800">
                          <a:uFillTx/>
                        </a:defRPr>
                      </a:pPr>
                      <a:r>
                        <a:rPr sz="2400" b="1" i="1">
                          <a:solidFill>
                            <a:srgbClr val="FF2600"/>
                          </a:solidFill>
                          <a:uFill>
                            <a:solidFill>
                              <a:srgbClr val="FF2600"/>
                            </a:solidFill>
                          </a:uFill>
                        </a:rPr>
                        <a:t>Questions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275D90"/>
                    </a:solidFill>
                  </a:tcPr>
                </a:tc>
                <a:tc>
                  <a:txBody>
                    <a:bodyPr/>
                    <a:lstStyle/>
                    <a:p>
                      <a:pPr marR="57799" lvl="0" algn="l" defTabSz="457200">
                        <a:tabLst>
                          <a:tab pos="1295400" algn="l"/>
                        </a:tabLst>
                        <a:defRPr sz="1800">
                          <a:uFillTx/>
                        </a:defRPr>
                      </a:pPr>
                      <a:r>
                        <a:rPr sz="2000" i="1">
                          <a:solidFill>
                            <a:srgbClr val="FF2600"/>
                          </a:solidFill>
                          <a:uFill>
                            <a:solidFill>
                              <a:srgbClr val="FF2600"/>
                            </a:solidFill>
                          </a:uFill>
                        </a:rPr>
                        <a:t>Are there other pieces of information you have not thought about?</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FFFF"/>
                    </a:solidFill>
                  </a:tcPr>
                </a:tc>
                <a:tc>
                  <a:txBody>
                    <a:bodyPr/>
                    <a:lstStyle/>
                    <a:p>
                      <a:pPr marR="57799" lvl="0" algn="l" defTabSz="457200">
                        <a:buClr>
                          <a:srgbClr val="FF2600"/>
                        </a:buClr>
                        <a:tabLst>
                          <a:tab pos="1295400" algn="l"/>
                        </a:tabLst>
                        <a:defRPr sz="1800">
                          <a:uFillTx/>
                        </a:defRPr>
                      </a:pPr>
                      <a:r>
                        <a:rPr sz="2000" i="1">
                          <a:solidFill>
                            <a:srgbClr val="FF2600"/>
                          </a:solidFill>
                          <a:uFill>
                            <a:solidFill>
                              <a:srgbClr val="FF2600"/>
                            </a:solidFill>
                          </a:uFill>
                        </a:rPr>
                        <a:t>Look carefully at your partner’s work?</a:t>
                      </a:r>
                    </a:p>
                    <a:p>
                      <a:pPr marR="57799" lvl="0" algn="l" defTabSz="457200">
                        <a:buClr>
                          <a:srgbClr val="FF2600"/>
                        </a:buClr>
                        <a:tabLst>
                          <a:tab pos="1295400" algn="l"/>
                        </a:tabLst>
                        <a:defRPr sz="1800">
                          <a:uFillTx/>
                        </a:defRPr>
                      </a:pPr>
                      <a:r>
                        <a:rPr sz="2000" i="1">
                          <a:solidFill>
                            <a:srgbClr val="FF2600"/>
                          </a:solidFill>
                          <a:uFill>
                            <a:solidFill>
                              <a:srgbClr val="FF2600"/>
                            </a:solidFill>
                          </a:uFill>
                        </a:rPr>
                        <a:t>What ideas does it contain that will help you?</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FFFF"/>
                    </a:solidFill>
                  </a:tcPr>
                </a:tc>
              </a:tr>
              <a:tr h="1447791">
                <a:tc>
                  <a:txBody>
                    <a:bodyPr/>
                    <a:lstStyle/>
                    <a:p>
                      <a:pPr marR="57799" lvl="0" algn="l" defTabSz="457200">
                        <a:tabLst>
                          <a:tab pos="1295400" algn="l"/>
                        </a:tabLst>
                        <a:defRPr sz="1800">
                          <a:uFillTx/>
                        </a:defRPr>
                      </a:pPr>
                      <a:r>
                        <a:rPr sz="2400" b="1">
                          <a:solidFill>
                            <a:srgbClr val="FFFFFF"/>
                          </a:solidFill>
                          <a:uFill>
                            <a:solidFill>
                              <a:srgbClr val="C996D6"/>
                            </a:solidFill>
                          </a:uFill>
                        </a:rPr>
                        <a:t>Substantial progress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275D90"/>
                    </a:solidFill>
                  </a:tcPr>
                </a:tc>
                <a:tc>
                  <a:txBody>
                    <a:bodyPr/>
                    <a:lstStyle/>
                    <a:p>
                      <a:pPr marR="57799" lvl="0" algn="l" defTabSz="457200">
                        <a:tabLst>
                          <a:tab pos="1295400" algn="l"/>
                        </a:tabLst>
                        <a:defRPr sz="1800">
                          <a:uFillTx/>
                        </a:defRPr>
                      </a:pPr>
                      <a:r>
                        <a:rPr sz="2000">
                          <a:uFill>
                            <a:solidFill>
                              <a:srgbClr val="C996D6"/>
                            </a:solidFill>
                          </a:uFill>
                        </a:rPr>
                        <a:t>Works towards a solution logically reaching a viable solution</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EBEBEB"/>
                    </a:solidFill>
                  </a:tcPr>
                </a:tc>
                <a:tc>
                  <a:txBody>
                    <a:bodyPr/>
                    <a:lstStyle/>
                    <a:p>
                      <a:pPr marR="57799" lvl="0" algn="l" defTabSz="457200">
                        <a:tabLst>
                          <a:tab pos="1295400" algn="l"/>
                        </a:tabLst>
                        <a:defRPr sz="1800">
                          <a:uFillTx/>
                        </a:defRPr>
                      </a:pPr>
                      <a:r>
                        <a:rPr>
                          <a:uFill>
                            <a:solidFill>
                              <a:srgbClr val="C996D6"/>
                            </a:solidFill>
                          </a:uFill>
                        </a:rPr>
                        <a:t>Considers the work of others.  Compares this approach and tries to make use of it.  Finds it difficult to discriminate efficient/ inefficient approaches.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EBEBEB"/>
                    </a:solidFill>
                  </a:tcPr>
                </a:tc>
              </a:tr>
              <a:tr h="1354024">
                <a:tc>
                  <a:txBody>
                    <a:bodyPr/>
                    <a:lstStyle/>
                    <a:p>
                      <a:pPr marR="57799" lvl="0" algn="l" defTabSz="457200">
                        <a:tabLst>
                          <a:tab pos="1295400" algn="l"/>
                        </a:tabLst>
                        <a:defRPr sz="1800">
                          <a:uFillTx/>
                        </a:defRPr>
                      </a:pPr>
                      <a:r>
                        <a:rPr sz="2400" b="1" i="1">
                          <a:solidFill>
                            <a:srgbClr val="FF2600"/>
                          </a:solidFill>
                          <a:uFill>
                            <a:solidFill>
                              <a:srgbClr val="FF2600"/>
                            </a:solidFill>
                          </a:uFill>
                        </a:rPr>
                        <a:t>Questions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275D90"/>
                    </a:solidFill>
                  </a:tcPr>
                </a:tc>
                <a:tc>
                  <a:txBody>
                    <a:bodyPr/>
                    <a:lstStyle/>
                    <a:p>
                      <a:pPr marR="57799" lvl="0" algn="l" defTabSz="457200">
                        <a:tabLst>
                          <a:tab pos="1295400" algn="l"/>
                        </a:tabLst>
                        <a:defRPr sz="1800">
                          <a:uFillTx/>
                        </a:defRPr>
                      </a:pPr>
                      <a:r>
                        <a:rPr sz="2000" i="1">
                          <a:solidFill>
                            <a:srgbClr val="FF2600"/>
                          </a:solidFill>
                          <a:uFill>
                            <a:solidFill>
                              <a:srgbClr val="FF2600"/>
                            </a:solidFill>
                          </a:uFill>
                        </a:rPr>
                        <a:t>Can you think of an alternative approach to solving this problem? What be the effect on the outcome?</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FFFF"/>
                    </a:solidFill>
                  </a:tcPr>
                </a:tc>
                <a:tc>
                  <a:txBody>
                    <a:bodyPr/>
                    <a:lstStyle/>
                    <a:p>
                      <a:pPr marR="57799" lvl="0" algn="l" defTabSz="457200">
                        <a:buClr>
                          <a:srgbClr val="FF2600"/>
                        </a:buClr>
                        <a:tabLst>
                          <a:tab pos="1295400" algn="l"/>
                        </a:tabLst>
                        <a:defRPr sz="1800">
                          <a:uFillTx/>
                        </a:defRPr>
                      </a:pPr>
                      <a:r>
                        <a:rPr sz="2000" i="1">
                          <a:solidFill>
                            <a:srgbClr val="FF2600"/>
                          </a:solidFill>
                          <a:uFill>
                            <a:solidFill>
                              <a:srgbClr val="FF2600"/>
                            </a:solidFill>
                          </a:uFill>
                        </a:rPr>
                        <a:t>Which of these two ideas is more powerful?</a:t>
                      </a:r>
                    </a:p>
                    <a:p>
                      <a:pPr marR="57799" lvl="0" algn="l" defTabSz="457200">
                        <a:buClr>
                          <a:srgbClr val="FF2600"/>
                        </a:buClr>
                        <a:tabLst>
                          <a:tab pos="1295400" algn="l"/>
                        </a:tabLst>
                        <a:defRPr sz="1800">
                          <a:uFillTx/>
                        </a:defRPr>
                      </a:pPr>
                      <a:r>
                        <a:rPr sz="2000" i="1">
                          <a:solidFill>
                            <a:srgbClr val="FF2600"/>
                          </a:solidFill>
                          <a:uFill>
                            <a:solidFill>
                              <a:srgbClr val="FF2600"/>
                            </a:solidFill>
                          </a:uFill>
                        </a:rPr>
                        <a:t>Why is this?</a:t>
                      </a:r>
                    </a:p>
                    <a:p>
                      <a:pPr marR="57799" lvl="0" algn="l" defTabSz="457200">
                        <a:buClr>
                          <a:srgbClr val="FF2600"/>
                        </a:buClr>
                        <a:tabLst>
                          <a:tab pos="1295400" algn="l"/>
                        </a:tabLst>
                        <a:defRPr sz="1800">
                          <a:uFillTx/>
                        </a:defRPr>
                      </a:pPr>
                      <a:r>
                        <a:rPr sz="2000" i="1">
                          <a:solidFill>
                            <a:srgbClr val="FF2600"/>
                          </a:solidFill>
                          <a:uFill>
                            <a:solidFill>
                              <a:srgbClr val="FF2600"/>
                            </a:solidFill>
                          </a:uFill>
                        </a:rPr>
                        <a:t>Which approach would still work if we changed the numbers in the problem?</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FFFF"/>
                    </a:solidFill>
                  </a:tcPr>
                </a:tc>
              </a:tr>
              <a:tr h="926932">
                <a:tc>
                  <a:txBody>
                    <a:bodyPr/>
                    <a:lstStyle/>
                    <a:p>
                      <a:pPr marR="57799" lvl="0" algn="l" defTabSz="457200">
                        <a:tabLst>
                          <a:tab pos="1295400" algn="l"/>
                        </a:tabLst>
                        <a:defRPr sz="1800">
                          <a:uFillTx/>
                        </a:defRPr>
                      </a:pPr>
                      <a:r>
                        <a:rPr sz="2400" b="1">
                          <a:solidFill>
                            <a:srgbClr val="FFFFFF"/>
                          </a:solidFill>
                          <a:uFill>
                            <a:solidFill>
                              <a:srgbClr val="C996D6"/>
                            </a:solidFill>
                          </a:uFill>
                        </a:rPr>
                        <a:t>Task accomplished</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275D90"/>
                    </a:solidFill>
                  </a:tcPr>
                </a:tc>
                <a:tc>
                  <a:txBody>
                    <a:bodyPr/>
                    <a:lstStyle/>
                    <a:p>
                      <a:pPr marR="57799" lvl="0" algn="l" defTabSz="457200">
                        <a:tabLst>
                          <a:tab pos="1295400" algn="l"/>
                        </a:tabLst>
                        <a:defRPr sz="1800">
                          <a:uFillTx/>
                        </a:defRPr>
                      </a:pPr>
                      <a:r>
                        <a:rPr sz="2000">
                          <a:uFill>
                            <a:solidFill>
                              <a:srgbClr val="C996D6"/>
                            </a:solidFill>
                          </a:uFill>
                        </a:rPr>
                        <a:t>Arrives at a solution having considered alternatives.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EBEBEB"/>
                    </a:solidFill>
                  </a:tcPr>
                </a:tc>
                <a:tc>
                  <a:txBody>
                    <a:bodyPr/>
                    <a:lstStyle/>
                    <a:p>
                      <a:pPr marR="57799" lvl="0" algn="l" defTabSz="457200">
                        <a:tabLst>
                          <a:tab pos="1295400" algn="l"/>
                        </a:tabLst>
                        <a:defRPr sz="1800">
                          <a:uFillTx/>
                        </a:defRPr>
                      </a:pPr>
                      <a:r>
                        <a:rPr>
                          <a:uFill>
                            <a:solidFill>
                              <a:srgbClr val="C996D6"/>
                            </a:solidFill>
                          </a:uFill>
                        </a:rPr>
                        <a:t>Engages thoughtfully with the work of others. Selects and uses powerful approaches.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EBEBEB"/>
                    </a:solidFill>
                  </a:tcPr>
                </a:tc>
              </a:tr>
            </a:tbl>
          </a:graphicData>
        </a:graphic>
      </p:graphicFrame>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p:cNvSpPr>
          <p:nvPr>
            <p:ph type="title"/>
          </p:nvPr>
        </p:nvSpPr>
        <p:spPr>
          <a:prstGeom prst="rect">
            <a:avLst/>
          </a:prstGeom>
        </p:spPr>
        <p:txBody>
          <a:bodyPr/>
          <a:lstStyle/>
          <a:p>
            <a:pPr lvl="0">
              <a:defRPr sz="1800" b="0">
                <a:solidFill>
                  <a:srgbClr val="000000"/>
                </a:solidFill>
                <a:uFillTx/>
              </a:defRPr>
            </a:pPr>
            <a:r>
              <a:rPr sz="4400" b="1">
                <a:solidFill>
                  <a:srgbClr val="123462"/>
                </a:solidFill>
                <a:uFill>
                  <a:solidFill>
                    <a:srgbClr val="123462"/>
                  </a:solidFill>
                </a:uFill>
              </a:rPr>
              <a:t>What is a problem?</a:t>
            </a:r>
          </a:p>
        </p:txBody>
      </p:sp>
      <p:sp>
        <p:nvSpPr>
          <p:cNvPr id="51" name="Shape 51"/>
          <p:cNvSpPr>
            <a:spLocks noGrp="1"/>
          </p:cNvSpPr>
          <p:nvPr>
            <p:ph type="body" idx="1"/>
          </p:nvPr>
        </p:nvSpPr>
        <p:spPr>
          <a:xfrm>
            <a:off x="647700" y="1612900"/>
            <a:ext cx="11709400" cy="8496300"/>
          </a:xfrm>
          <a:prstGeom prst="rect">
            <a:avLst/>
          </a:prstGeom>
        </p:spPr>
        <p:txBody>
          <a:bodyPr/>
          <a:lstStyle/>
          <a:p>
            <a:pPr marL="545479" lvl="0" indent="-487680">
              <a:lnSpc>
                <a:spcPct val="90000"/>
              </a:lnSpc>
              <a:buClr>
                <a:srgbClr val="000000"/>
              </a:buClr>
              <a:defRPr sz="1800" b="0">
                <a:solidFill>
                  <a:srgbClr val="000000"/>
                </a:solidFill>
                <a:uFillTx/>
              </a:defRPr>
            </a:pPr>
            <a:r>
              <a:rPr sz="3800" b="1">
                <a:solidFill>
                  <a:srgbClr val="030001"/>
                </a:solidFill>
                <a:uFill>
                  <a:solidFill>
                    <a:srgbClr val="030001"/>
                  </a:solidFill>
                </a:uFill>
              </a:rPr>
              <a:t>“</a:t>
            </a:r>
            <a:r>
              <a:rPr sz="3800">
                <a:solidFill>
                  <a:srgbClr val="030001"/>
                </a:solidFill>
                <a:uFill>
                  <a:solidFill>
                    <a:srgbClr val="030001"/>
                  </a:solidFill>
                </a:uFill>
              </a:rPr>
              <a:t>  A problem is a task that the individual wants to achieve, and for which he or she does not have access to a straightforward means of solution.” 		</a:t>
            </a:r>
          </a:p>
          <a:p>
            <a:pPr marL="545479" lvl="0" indent="-487680">
              <a:lnSpc>
                <a:spcPct val="90000"/>
              </a:lnSpc>
              <a:buClr>
                <a:srgbClr val="000000"/>
              </a:buClr>
              <a:defRPr sz="1800" b="0">
                <a:solidFill>
                  <a:srgbClr val="000000"/>
                </a:solidFill>
                <a:uFillTx/>
              </a:defRPr>
            </a:pPr>
            <a:r>
              <a:rPr sz="3800">
                <a:solidFill>
                  <a:srgbClr val="030001"/>
                </a:solidFill>
                <a:uFill>
                  <a:solidFill>
                    <a:srgbClr val="030001"/>
                  </a:solidFill>
                </a:uFill>
              </a:rPr>
              <a:t>					(Schoenfeld, 1985)</a:t>
            </a:r>
          </a:p>
          <a:p>
            <a:pPr marL="545479" lvl="0" indent="-487680">
              <a:lnSpc>
                <a:spcPct val="90000"/>
              </a:lnSpc>
              <a:buClr>
                <a:srgbClr val="000000"/>
              </a:buClr>
              <a:defRPr sz="1800" b="0">
                <a:solidFill>
                  <a:srgbClr val="000000"/>
                </a:solidFill>
                <a:uFillTx/>
              </a:defRPr>
            </a:pPr>
            <a:endParaRPr sz="3800">
              <a:solidFill>
                <a:srgbClr val="030001"/>
              </a:solidFill>
              <a:uFill>
                <a:solidFill>
                  <a:srgbClr val="030001"/>
                </a:solidFill>
              </a:uFill>
            </a:endParaRPr>
          </a:p>
          <a:p>
            <a:pPr marL="545479" lvl="0" indent="-487680">
              <a:lnSpc>
                <a:spcPct val="90000"/>
              </a:lnSpc>
              <a:buClr>
                <a:srgbClr val="000000"/>
              </a:buClr>
              <a:defRPr sz="1800" b="0">
                <a:solidFill>
                  <a:srgbClr val="000000"/>
                </a:solidFill>
                <a:uFillTx/>
              </a:defRPr>
            </a:pPr>
            <a:r>
              <a:rPr sz="3800">
                <a:solidFill>
                  <a:srgbClr val="030001"/>
                </a:solidFill>
                <a:uFill>
                  <a:solidFill>
                    <a:srgbClr val="030001"/>
                  </a:solidFill>
                </a:uFill>
              </a:rPr>
              <a:t>“  .... problems should relate both to the application of mathematics to everyday situations within the pupils' experience, and also to situations which are unfamiliar.”		</a:t>
            </a:r>
          </a:p>
          <a:p>
            <a:pPr marL="545479" lvl="0" indent="-487680">
              <a:lnSpc>
                <a:spcPct val="90000"/>
              </a:lnSpc>
              <a:buClr>
                <a:srgbClr val="000000"/>
              </a:buClr>
              <a:defRPr sz="1800" b="0">
                <a:solidFill>
                  <a:srgbClr val="000000"/>
                </a:solidFill>
                <a:uFillTx/>
              </a:defRPr>
            </a:pPr>
            <a:r>
              <a:rPr sz="3800">
                <a:solidFill>
                  <a:srgbClr val="030001"/>
                </a:solidFill>
                <a:uFill>
                  <a:solidFill>
                    <a:srgbClr val="030001"/>
                  </a:solidFill>
                </a:uFill>
              </a:rPr>
              <a:t>					(Cockcroft, 1982, para 249)</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4-02 at 13.12.26.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7707" y="871690"/>
            <a:ext cx="12293717" cy="6948623"/>
          </a:xfrm>
          <a:prstGeom prst="rect">
            <a:avLst/>
          </a:prstGeom>
        </p:spPr>
      </p:pic>
      <p:sp>
        <p:nvSpPr>
          <p:cNvPr id="4" name="TextBox 3"/>
          <p:cNvSpPr txBox="1"/>
          <p:nvPr/>
        </p:nvSpPr>
        <p:spPr>
          <a:xfrm>
            <a:off x="1743104" y="8780522"/>
            <a:ext cx="8541209" cy="5950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rgbClr val="DCDEE0"/>
                </a:solidFill>
                <a:effectLst/>
                <a:uFillTx/>
                <a:latin typeface="Helvetica"/>
                <a:ea typeface="Helvetica"/>
                <a:cs typeface="Helvetica"/>
                <a:sym typeface="Helvetica"/>
              </a:rPr>
              <a:t>See Case</a:t>
            </a:r>
            <a:r>
              <a:rPr kumimoji="0" lang="en-US" sz="3200" b="0" i="0" u="none" strike="noStrike" cap="none" spc="0" normalizeH="0" dirty="0" smtClean="0">
                <a:ln>
                  <a:noFill/>
                </a:ln>
                <a:solidFill>
                  <a:srgbClr val="DCDEE0"/>
                </a:solidFill>
                <a:effectLst/>
                <a:uFillTx/>
                <a:latin typeface="Helvetica"/>
                <a:ea typeface="Helvetica"/>
                <a:cs typeface="Helvetica"/>
                <a:sym typeface="Helvetica"/>
              </a:rPr>
              <a:t> Study</a:t>
            </a:r>
            <a:endParaRPr kumimoji="0" lang="en-US" sz="3200" b="0" i="0" u="none" strike="noStrike" cap="none" spc="0" normalizeH="0" baseline="0" dirty="0">
              <a:ln>
                <a:noFill/>
              </a:ln>
              <a:solidFill>
                <a:srgbClr val="DCDEE0"/>
              </a:solidFill>
              <a:effectLst/>
              <a:uFillTx/>
              <a:latin typeface="Helvetica"/>
              <a:ea typeface="Helvetica"/>
              <a:cs typeface="Helvetica"/>
              <a:sym typeface="Helvetica"/>
            </a:endParaRPr>
          </a:p>
        </p:txBody>
      </p:sp>
    </p:spTree>
  </p:cSld>
  <p:clrMapOvr>
    <a:masterClrMapping/>
  </p:clrMapOvr>
  <p:transition spd="med">
    <p:fade thruBlk="1"/>
  </p:transition>
  <p:timing>
    <p:tnLst>
      <p:par>
        <p:cTn id="1" dur="indefinite" restart="never" fill="hold"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p:cNvSpPr>
          <p:nvPr>
            <p:ph type="title"/>
          </p:nvPr>
        </p:nvSpPr>
        <p:spPr>
          <a:xfrm>
            <a:off x="647700" y="173848"/>
            <a:ext cx="11709400" cy="1696434"/>
          </a:xfrm>
          <a:prstGeom prst="rect">
            <a:avLst/>
          </a:prstGeom>
        </p:spPr>
        <p:txBody>
          <a:bodyPr/>
          <a:lstStyle>
            <a:lvl1pPr>
              <a:defRPr>
                <a:solidFill>
                  <a:srgbClr val="400058"/>
                </a:solidFill>
                <a:uFill>
                  <a:solidFill>
                    <a:srgbClr val="BC80CC"/>
                  </a:solidFill>
                </a:uFill>
              </a:defRPr>
            </a:lvl1pPr>
          </a:lstStyle>
          <a:p>
            <a:pPr lvl="0">
              <a:defRPr sz="1800" b="0">
                <a:solidFill>
                  <a:srgbClr val="000000"/>
                </a:solidFill>
                <a:uFillTx/>
              </a:defRPr>
            </a:pPr>
            <a:r>
              <a:rPr sz="4400" b="1">
                <a:solidFill>
                  <a:srgbClr val="400058"/>
                </a:solidFill>
                <a:uFill>
                  <a:solidFill>
                    <a:srgbClr val="BC80CC"/>
                  </a:solidFill>
                </a:uFill>
              </a:rPr>
              <a:t>What are the characteristics of effective professional development?</a:t>
            </a:r>
          </a:p>
        </p:txBody>
      </p:sp>
      <p:grpSp>
        <p:nvGrpSpPr>
          <p:cNvPr id="243" name="Group 243" descr="Screen Shot 2013-07-30 at 15.20.36.png"/>
          <p:cNvGrpSpPr/>
          <p:nvPr/>
        </p:nvGrpSpPr>
        <p:grpSpPr>
          <a:xfrm>
            <a:off x="8438833" y="1999897"/>
            <a:ext cx="3713334" cy="3982902"/>
            <a:chOff x="0" y="0"/>
            <a:chExt cx="3713333" cy="3982901"/>
          </a:xfrm>
        </p:grpSpPr>
        <p:sp>
          <p:nvSpPr>
            <p:cNvPr id="241" name="Shape 241"/>
            <p:cNvSpPr/>
            <p:nvPr/>
          </p:nvSpPr>
          <p:spPr>
            <a:xfrm rot="2004042">
              <a:off x="704791" y="365568"/>
              <a:ext cx="2303752" cy="3251765"/>
            </a:xfrm>
            <a:prstGeom prst="rect">
              <a:avLst/>
            </a:prstGeom>
            <a:noFill/>
            <a:ln w="12700" cap="flat">
              <a:solidFill>
                <a:srgbClr val="000000"/>
              </a:solidFill>
              <a:prstDash val="solid"/>
              <a:bevel/>
            </a:ln>
            <a:effectLst/>
          </p:spPr>
          <p:txBody>
            <a:bodyPr wrap="square" lIns="65023" tIns="65023" rIns="65023" bIns="65023" numCol="1" anchor="ctr">
              <a:noAutofit/>
            </a:bodyPr>
            <a:lstStyle/>
            <a:p>
              <a:pPr lvl="0" defTabSz="914400">
                <a:defRPr sz="2400">
                  <a:latin typeface="+mn-lt"/>
                  <a:ea typeface="+mn-ea"/>
                  <a:cs typeface="+mn-cs"/>
                  <a:sym typeface="Calibri"/>
                </a:defRPr>
              </a:pPr>
              <a:endParaRPr/>
            </a:p>
          </p:txBody>
        </p:sp>
        <p:pic>
          <p:nvPicPr>
            <p:cNvPr id="242" name="image9.png"/>
            <p:cNvPicPr/>
            <p:nvPr/>
          </p:nvPicPr>
          <p:blipFill>
            <a:blip r:embed="rId2" cstate="print">
              <a:alphaModFix amt="56000"/>
              <a:extLst/>
            </a:blip>
            <a:stretch>
              <a:fillRect/>
            </a:stretch>
          </p:blipFill>
          <p:spPr>
            <a:xfrm rot="2004042">
              <a:off x="711564" y="372341"/>
              <a:ext cx="2290205" cy="3238219"/>
            </a:xfrm>
            <a:prstGeom prst="rect">
              <a:avLst/>
            </a:prstGeom>
            <a:ln w="12700" cap="flat">
              <a:noFill/>
              <a:miter lim="400000"/>
            </a:ln>
            <a:effectLst/>
          </p:spPr>
        </p:pic>
      </p:grpSp>
      <p:sp>
        <p:nvSpPr>
          <p:cNvPr id="244" name="Shape 244"/>
          <p:cNvSpPr/>
          <p:nvPr/>
        </p:nvSpPr>
        <p:spPr>
          <a:xfrm>
            <a:off x="325119" y="2709333"/>
            <a:ext cx="12186956" cy="46766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p>
            <a:pPr lvl="0" defTabSz="914400">
              <a:defRPr sz="1800"/>
            </a:pPr>
            <a:r>
              <a:rPr sz="3800">
                <a:latin typeface="+mn-lt"/>
                <a:ea typeface="+mn-ea"/>
                <a:cs typeface="+mn-cs"/>
                <a:sym typeface="Calibri"/>
              </a:rPr>
              <a:t>It is:</a:t>
            </a:r>
          </a:p>
          <a:p>
            <a:pPr marL="965200" lvl="0" indent="-965200" defTabSz="914400">
              <a:buSzPct val="100000"/>
              <a:buFont typeface="Wingdings"/>
              <a:buChar char="❑"/>
              <a:defRPr sz="1800"/>
            </a:pPr>
            <a:r>
              <a:rPr sz="3800">
                <a:latin typeface="+mn-lt"/>
                <a:ea typeface="+mn-ea"/>
                <a:cs typeface="+mn-cs"/>
                <a:sym typeface="Calibri"/>
              </a:rPr>
              <a:t>sustained over substantial periods of time</a:t>
            </a:r>
          </a:p>
          <a:p>
            <a:pPr marL="965200" lvl="0" indent="-965200" defTabSz="914400">
              <a:buSzPct val="100000"/>
              <a:buFont typeface="Wingdings"/>
              <a:buChar char="❑"/>
              <a:defRPr sz="1800"/>
            </a:pPr>
            <a:r>
              <a:rPr sz="3800">
                <a:latin typeface="+mn-lt"/>
                <a:ea typeface="+mn-ea"/>
                <a:cs typeface="+mn-cs"/>
                <a:sym typeface="Calibri"/>
              </a:rPr>
              <a:t>collaborative within mathematics departments/teams</a:t>
            </a:r>
          </a:p>
          <a:p>
            <a:pPr marL="965200" lvl="0" indent="-965200" defTabSz="914400">
              <a:buSzPct val="100000"/>
              <a:buFont typeface="Wingdings"/>
              <a:buChar char="❑"/>
              <a:defRPr sz="1800"/>
            </a:pPr>
            <a:r>
              <a:rPr sz="3800">
                <a:latin typeface="+mn-lt"/>
                <a:ea typeface="+mn-ea"/>
                <a:cs typeface="+mn-cs"/>
                <a:sym typeface="Calibri"/>
              </a:rPr>
              <a:t>informed by outside expertise</a:t>
            </a:r>
          </a:p>
          <a:p>
            <a:pPr marL="965200" lvl="0" indent="-965200" defTabSz="914400">
              <a:buSzPct val="100000"/>
              <a:buFont typeface="Wingdings"/>
              <a:buChar char="❑"/>
              <a:defRPr sz="1800"/>
            </a:pPr>
            <a:r>
              <a:rPr sz="3800">
                <a:latin typeface="+mn-lt"/>
                <a:ea typeface="+mn-ea"/>
                <a:cs typeface="+mn-cs"/>
                <a:sym typeface="Calibri"/>
              </a:rPr>
              <a:t>evidence-based/research-informed</a:t>
            </a:r>
          </a:p>
          <a:p>
            <a:pPr marL="965200" lvl="0" indent="-965200" defTabSz="914400">
              <a:buSzPct val="100000"/>
              <a:buFont typeface="Wingdings"/>
              <a:buChar char="❑"/>
              <a:defRPr sz="1800"/>
            </a:pPr>
            <a:r>
              <a:rPr sz="3800">
                <a:latin typeface="+mn-lt"/>
                <a:ea typeface="+mn-ea"/>
                <a:cs typeface="+mn-cs"/>
                <a:sym typeface="Calibri"/>
              </a:rPr>
              <a:t>attentive to the development of the mathematics itself. </a:t>
            </a:r>
          </a:p>
          <a:p>
            <a:pPr lvl="0" algn="r" defTabSz="914400">
              <a:defRPr sz="1800"/>
            </a:pPr>
            <a:r>
              <a:rPr sz="3400">
                <a:solidFill>
                  <a:srgbClr val="808080"/>
                </a:solidFill>
                <a:latin typeface="+mn-lt"/>
                <a:ea typeface="+mn-ea"/>
                <a:cs typeface="+mn-cs"/>
                <a:sym typeface="Calibri"/>
              </a:rPr>
              <a:t>(RECME, 2009)</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p:cNvSpPr>
          <p:nvPr>
            <p:ph type="title"/>
          </p:nvPr>
        </p:nvSpPr>
        <p:spPr>
          <a:prstGeom prst="rect">
            <a:avLst/>
          </a:prstGeom>
        </p:spPr>
        <p:txBody>
          <a:bodyPr/>
          <a:lstStyle>
            <a:lvl1pPr>
              <a:defRPr>
                <a:solidFill>
                  <a:srgbClr val="400058"/>
                </a:solidFill>
                <a:uFill>
                  <a:solidFill>
                    <a:srgbClr val="BC80CC"/>
                  </a:solidFill>
                </a:uFill>
              </a:defRPr>
            </a:lvl1pPr>
          </a:lstStyle>
          <a:p>
            <a:pPr lvl="0">
              <a:defRPr sz="1800" b="0">
                <a:solidFill>
                  <a:srgbClr val="000000"/>
                </a:solidFill>
                <a:uFillTx/>
              </a:defRPr>
            </a:pPr>
            <a:r>
              <a:rPr sz="4400" b="1">
                <a:solidFill>
                  <a:srgbClr val="400058"/>
                </a:solidFill>
                <a:uFill>
                  <a:solidFill>
                    <a:srgbClr val="BC80CC"/>
                  </a:solidFill>
                </a:uFill>
              </a:rPr>
              <a:t>Lesson Study</a:t>
            </a:r>
          </a:p>
        </p:txBody>
      </p:sp>
      <p:sp>
        <p:nvSpPr>
          <p:cNvPr id="247" name="Shape 247"/>
          <p:cNvSpPr/>
          <p:nvPr/>
        </p:nvSpPr>
        <p:spPr>
          <a:xfrm>
            <a:off x="228652" y="1598675"/>
            <a:ext cx="12186956" cy="65562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p>
            <a:pPr lvl="0" defTabSz="914400">
              <a:defRPr sz="1800"/>
            </a:pPr>
            <a:r>
              <a:rPr sz="3800">
                <a:latin typeface="+mn-lt"/>
                <a:ea typeface="+mn-ea"/>
                <a:cs typeface="+mn-cs"/>
                <a:sym typeface="Calibri"/>
              </a:rPr>
              <a:t>The project takes a distinctive view of lesson study: </a:t>
            </a:r>
          </a:p>
          <a:p>
            <a:pPr marL="965200" lvl="0" indent="-965200" defTabSz="914400">
              <a:buSzPct val="100000"/>
              <a:buFont typeface="Wingdings"/>
              <a:buChar char="▪"/>
              <a:defRPr sz="1800"/>
            </a:pPr>
            <a:r>
              <a:rPr sz="3800">
                <a:latin typeface="+mn-lt"/>
                <a:ea typeface="+mn-ea"/>
                <a:cs typeface="+mn-cs"/>
                <a:sym typeface="Calibri"/>
              </a:rPr>
              <a:t>it should be embedded in a culture of teacher research/inquiry into professional practice </a:t>
            </a:r>
          </a:p>
          <a:p>
            <a:pPr marL="965200" lvl="0" indent="-965200" defTabSz="914400">
              <a:buSzPct val="100000"/>
              <a:buFont typeface="Wingdings"/>
              <a:buChar char="▪"/>
              <a:defRPr sz="1800"/>
            </a:pPr>
            <a:r>
              <a:rPr sz="3800">
                <a:latin typeface="+mn-lt"/>
                <a:ea typeface="+mn-ea"/>
                <a:cs typeface="+mn-cs"/>
                <a:sym typeface="Calibri"/>
              </a:rPr>
              <a:t>it should have the support of mathematics education expertise, typically found in universities.</a:t>
            </a:r>
          </a:p>
          <a:p>
            <a:pPr lvl="0" defTabSz="914400">
              <a:defRPr sz="1800"/>
            </a:pPr>
            <a:endParaRPr sz="3800">
              <a:latin typeface="+mn-lt"/>
              <a:ea typeface="+mn-ea"/>
              <a:cs typeface="+mn-cs"/>
              <a:sym typeface="Calibri"/>
            </a:endParaRPr>
          </a:p>
          <a:p>
            <a:pPr lvl="0" defTabSz="914400">
              <a:defRPr sz="1800"/>
            </a:pPr>
            <a:r>
              <a:rPr sz="3800">
                <a:latin typeface="+mn-lt"/>
                <a:ea typeface="+mn-ea"/>
                <a:cs typeface="+mn-cs"/>
                <a:sym typeface="Calibri"/>
              </a:rPr>
              <a:t>The project concerns </a:t>
            </a:r>
            <a:r>
              <a:rPr sz="3800" i="1">
                <a:latin typeface="+mn-lt"/>
                <a:ea typeface="+mn-ea"/>
                <a:cs typeface="+mn-cs"/>
                <a:sym typeface="Calibri"/>
              </a:rPr>
              <a:t>problem solving</a:t>
            </a:r>
            <a:r>
              <a:rPr sz="3800">
                <a:latin typeface="+mn-lt"/>
                <a:ea typeface="+mn-ea"/>
                <a:cs typeface="+mn-cs"/>
                <a:sym typeface="Calibri"/>
              </a:rPr>
              <a:t> in mathematics, </a:t>
            </a:r>
            <a:r>
              <a:rPr sz="3800">
                <a:solidFill>
                  <a:srgbClr val="808080"/>
                </a:solidFill>
                <a:latin typeface="+mn-lt"/>
                <a:ea typeface="+mn-ea"/>
                <a:cs typeface="+mn-cs"/>
                <a:sym typeface="Calibri"/>
              </a:rPr>
              <a:t>that is, </a:t>
            </a:r>
            <a:r>
              <a:rPr sz="3800" i="1">
                <a:solidFill>
                  <a:srgbClr val="808080"/>
                </a:solidFill>
                <a:latin typeface="+mn-lt"/>
                <a:ea typeface="+mn-ea"/>
                <a:cs typeface="+mn-cs"/>
                <a:sym typeface="Calibri"/>
              </a:rPr>
              <a:t>the process of tackling extended, unstructured problems that require students to model situations with mathematics, make reasoned assumptions, construct chains of reasoning and interpret solutions in context</a:t>
            </a:r>
            <a:r>
              <a:rPr sz="3800">
                <a:solidFill>
                  <a:srgbClr val="808080"/>
                </a:solidFill>
                <a:latin typeface="+mn-lt"/>
                <a:ea typeface="+mn-ea"/>
                <a:cs typeface="+mn-cs"/>
                <a:sym typeface="Calibri"/>
              </a:rPr>
              <a:t>.</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4-02 at 13.10.46.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5544" y="1544138"/>
            <a:ext cx="11918550" cy="6724474"/>
          </a:xfrm>
          <a:prstGeom prst="rect">
            <a:avLst/>
          </a:prstGeom>
        </p:spPr>
      </p:pic>
      <p:sp>
        <p:nvSpPr>
          <p:cNvPr id="3" name="TextBox 2"/>
          <p:cNvSpPr txBox="1"/>
          <p:nvPr/>
        </p:nvSpPr>
        <p:spPr>
          <a:xfrm>
            <a:off x="1743104" y="8780522"/>
            <a:ext cx="8541209" cy="5950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rgbClr val="DCDEE0"/>
                </a:solidFill>
                <a:effectLst/>
                <a:uFillTx/>
                <a:latin typeface="Helvetica"/>
                <a:ea typeface="Helvetica"/>
                <a:cs typeface="Helvetica"/>
                <a:sym typeface="Helvetica"/>
              </a:rPr>
              <a:t>See Case</a:t>
            </a:r>
            <a:r>
              <a:rPr kumimoji="0" lang="en-US" sz="3200" b="0" i="0" u="none" strike="noStrike" cap="none" spc="0" normalizeH="0" dirty="0" smtClean="0">
                <a:ln>
                  <a:noFill/>
                </a:ln>
                <a:solidFill>
                  <a:srgbClr val="DCDEE0"/>
                </a:solidFill>
                <a:effectLst/>
                <a:uFillTx/>
                <a:latin typeface="Helvetica"/>
                <a:ea typeface="Helvetica"/>
                <a:cs typeface="Helvetica"/>
                <a:sym typeface="Helvetica"/>
              </a:rPr>
              <a:t> Study</a:t>
            </a:r>
            <a:endParaRPr kumimoji="0" lang="en-US" sz="3200" b="0" i="0" u="none" strike="noStrike" cap="none" spc="0" normalizeH="0" baseline="0" dirty="0">
              <a:ln>
                <a:noFill/>
              </a:ln>
              <a:solidFill>
                <a:srgbClr val="DCDEE0"/>
              </a:solidFill>
              <a:effectLst/>
              <a:uFillTx/>
              <a:latin typeface="Helvetica"/>
              <a:ea typeface="Helvetica"/>
              <a:cs typeface="Helvetica"/>
              <a:sym typeface="Helvetica"/>
            </a:endParaRPr>
          </a:p>
        </p:txBody>
      </p:sp>
    </p:spTree>
  </p:cSld>
  <p:clrMapOvr>
    <a:masterClrMapping/>
  </p:clrMapOvr>
  <p:transition spd="med"/>
  <p:timing>
    <p:tnLst>
      <p:par>
        <p:cTn id="1" dur="indefinite" restart="never" fill="hold"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p:cNvSpPr>
          <p:nvPr>
            <p:ph type="title"/>
          </p:nvPr>
        </p:nvSpPr>
        <p:spPr>
          <a:prstGeom prst="rect">
            <a:avLst/>
          </a:prstGeom>
        </p:spPr>
        <p:txBody>
          <a:bodyPr/>
          <a:lstStyle/>
          <a:p>
            <a:pPr lvl="0">
              <a:defRPr sz="1800" b="0">
                <a:solidFill>
                  <a:srgbClr val="000000"/>
                </a:solidFill>
                <a:uFillTx/>
              </a:defRPr>
            </a:pPr>
            <a:r>
              <a:rPr sz="4400" b="1">
                <a:solidFill>
                  <a:srgbClr val="123462"/>
                </a:solidFill>
                <a:uFill>
                  <a:solidFill>
                    <a:srgbClr val="123462"/>
                  </a:solidFill>
                </a:uFill>
              </a:rPr>
              <a:t>Timeline</a:t>
            </a:r>
          </a:p>
        </p:txBody>
      </p:sp>
      <p:sp>
        <p:nvSpPr>
          <p:cNvPr id="252" name="Shape 252"/>
          <p:cNvSpPr/>
          <p:nvPr/>
        </p:nvSpPr>
        <p:spPr>
          <a:xfrm>
            <a:off x="4966229" y="4906433"/>
            <a:ext cx="7066386" cy="1"/>
          </a:xfrm>
          <a:prstGeom prst="line">
            <a:avLst/>
          </a:prstGeom>
          <a:ln w="419100">
            <a:solidFill>
              <a:srgbClr val="5E0083"/>
            </a:solidFill>
          </a:ln>
          <a:effectLst>
            <a:outerShdw blurRad="50800" dist="25400" dir="5400000" rotWithShape="0">
              <a:srgbClr val="000000">
                <a:alpha val="38000"/>
              </a:srgbClr>
            </a:outerShdw>
          </a:effectLst>
        </p:spPr>
        <p:txBody>
          <a:bodyPr lIns="65023" tIns="65023" rIns="65023" bIns="65023"/>
          <a:lstStyle/>
          <a:p>
            <a:pPr lvl="0">
              <a:defRPr sz="1600"/>
            </a:pPr>
            <a:endParaRPr/>
          </a:p>
        </p:txBody>
      </p:sp>
      <p:sp>
        <p:nvSpPr>
          <p:cNvPr id="253" name="Shape 253"/>
          <p:cNvSpPr/>
          <p:nvPr/>
        </p:nvSpPr>
        <p:spPr>
          <a:xfrm>
            <a:off x="4966229" y="4003322"/>
            <a:ext cx="7066386" cy="1"/>
          </a:xfrm>
          <a:prstGeom prst="line">
            <a:avLst/>
          </a:prstGeom>
          <a:ln w="419100">
            <a:solidFill>
              <a:srgbClr val="5E0083"/>
            </a:solidFill>
          </a:ln>
          <a:effectLst>
            <a:outerShdw blurRad="50800" dist="25400" dir="5400000" rotWithShape="0">
              <a:srgbClr val="000000">
                <a:alpha val="38000"/>
              </a:srgbClr>
            </a:outerShdw>
          </a:effectLst>
        </p:spPr>
        <p:txBody>
          <a:bodyPr lIns="65023" tIns="65023" rIns="65023" bIns="65023"/>
          <a:lstStyle/>
          <a:p>
            <a:pPr lvl="0">
              <a:defRPr sz="1600"/>
            </a:pPr>
            <a:endParaRPr/>
          </a:p>
        </p:txBody>
      </p:sp>
      <p:sp>
        <p:nvSpPr>
          <p:cNvPr id="254" name="Shape 254"/>
          <p:cNvSpPr/>
          <p:nvPr/>
        </p:nvSpPr>
        <p:spPr>
          <a:xfrm>
            <a:off x="869774" y="3015509"/>
            <a:ext cx="3789221" cy="1"/>
          </a:xfrm>
          <a:prstGeom prst="line">
            <a:avLst/>
          </a:prstGeom>
          <a:ln w="419100">
            <a:solidFill>
              <a:srgbClr val="5E0083"/>
            </a:solidFill>
          </a:ln>
          <a:effectLst>
            <a:outerShdw blurRad="50800" dist="25400" dir="5400000" rotWithShape="0">
              <a:srgbClr val="000000">
                <a:alpha val="38000"/>
              </a:srgbClr>
            </a:outerShdw>
          </a:effectLst>
        </p:spPr>
        <p:txBody>
          <a:bodyPr lIns="65023" tIns="65023" rIns="65023" bIns="65023"/>
          <a:lstStyle/>
          <a:p>
            <a:pPr lvl="0">
              <a:defRPr sz="1600"/>
            </a:pPr>
            <a:endParaRPr/>
          </a:p>
        </p:txBody>
      </p:sp>
      <p:sp>
        <p:nvSpPr>
          <p:cNvPr id="255" name="Shape 255"/>
          <p:cNvSpPr/>
          <p:nvPr/>
        </p:nvSpPr>
        <p:spPr>
          <a:xfrm>
            <a:off x="562539" y="2093806"/>
            <a:ext cx="1331349" cy="6888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p>
            <a:pPr lvl="0" algn="ctr" defTabSz="914400">
              <a:defRPr sz="1800"/>
            </a:pPr>
            <a:r>
              <a:rPr>
                <a:latin typeface="+mn-lt"/>
                <a:ea typeface="+mn-ea"/>
                <a:cs typeface="+mn-cs"/>
                <a:sym typeface="Calibri"/>
              </a:rPr>
              <a:t>July</a:t>
            </a:r>
          </a:p>
          <a:p>
            <a:pPr lvl="0" algn="ctr" defTabSz="914400">
              <a:defRPr sz="1800"/>
            </a:pPr>
            <a:r>
              <a:rPr>
                <a:latin typeface="+mn-lt"/>
                <a:ea typeface="+mn-ea"/>
                <a:cs typeface="+mn-cs"/>
                <a:sym typeface="Calibri"/>
              </a:rPr>
              <a:t>2012</a:t>
            </a:r>
          </a:p>
        </p:txBody>
      </p:sp>
      <p:sp>
        <p:nvSpPr>
          <p:cNvPr id="256" name="Shape 256"/>
          <p:cNvSpPr/>
          <p:nvPr/>
        </p:nvSpPr>
        <p:spPr>
          <a:xfrm>
            <a:off x="3942115" y="2093806"/>
            <a:ext cx="1740995" cy="6888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p>
            <a:pPr lvl="0" algn="ctr" defTabSz="914400">
              <a:defRPr sz="1800"/>
            </a:pPr>
            <a:r>
              <a:rPr>
                <a:latin typeface="+mn-lt"/>
                <a:ea typeface="+mn-ea"/>
                <a:cs typeface="+mn-cs"/>
                <a:sym typeface="Calibri"/>
              </a:rPr>
              <a:t>December</a:t>
            </a:r>
          </a:p>
          <a:p>
            <a:pPr lvl="0" algn="ctr" defTabSz="914400">
              <a:defRPr sz="1800"/>
            </a:pPr>
            <a:r>
              <a:rPr>
                <a:latin typeface="+mn-lt"/>
                <a:ea typeface="+mn-ea"/>
                <a:cs typeface="+mn-cs"/>
                <a:sym typeface="Calibri"/>
              </a:rPr>
              <a:t>2013</a:t>
            </a:r>
          </a:p>
        </p:txBody>
      </p:sp>
      <p:sp>
        <p:nvSpPr>
          <p:cNvPr id="257" name="Shape 257"/>
          <p:cNvSpPr/>
          <p:nvPr/>
        </p:nvSpPr>
        <p:spPr>
          <a:xfrm>
            <a:off x="4966229" y="3015509"/>
            <a:ext cx="7066386" cy="1"/>
          </a:xfrm>
          <a:prstGeom prst="line">
            <a:avLst/>
          </a:prstGeom>
          <a:ln w="419100">
            <a:solidFill>
              <a:srgbClr val="5E0083"/>
            </a:solidFill>
          </a:ln>
          <a:effectLst>
            <a:outerShdw blurRad="50800" dist="25400" dir="5400000" rotWithShape="0">
              <a:srgbClr val="000000">
                <a:alpha val="38000"/>
              </a:srgbClr>
            </a:outerShdw>
          </a:effectLst>
        </p:spPr>
        <p:txBody>
          <a:bodyPr lIns="65023" tIns="65023" rIns="65023" bIns="65023"/>
          <a:lstStyle/>
          <a:p>
            <a:pPr lvl="0">
              <a:defRPr sz="1600"/>
            </a:pPr>
            <a:endParaRPr/>
          </a:p>
        </p:txBody>
      </p:sp>
      <p:sp>
        <p:nvSpPr>
          <p:cNvPr id="258" name="Shape 258"/>
          <p:cNvSpPr/>
          <p:nvPr/>
        </p:nvSpPr>
        <p:spPr>
          <a:xfrm>
            <a:off x="10906090" y="2093806"/>
            <a:ext cx="1740994" cy="6888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p>
            <a:pPr lvl="0" algn="ctr" defTabSz="914400">
              <a:defRPr sz="1800"/>
            </a:pPr>
            <a:r>
              <a:rPr>
                <a:latin typeface="+mn-lt"/>
                <a:ea typeface="+mn-ea"/>
                <a:cs typeface="+mn-cs"/>
                <a:sym typeface="Calibri"/>
              </a:rPr>
              <a:t>December</a:t>
            </a:r>
          </a:p>
          <a:p>
            <a:pPr lvl="0" algn="ctr" defTabSz="914400">
              <a:defRPr sz="1800"/>
            </a:pPr>
            <a:r>
              <a:rPr>
                <a:latin typeface="+mn-lt"/>
                <a:ea typeface="+mn-ea"/>
                <a:cs typeface="+mn-cs"/>
                <a:sym typeface="Calibri"/>
              </a:rPr>
              <a:t>2015</a:t>
            </a:r>
          </a:p>
        </p:txBody>
      </p:sp>
      <p:sp>
        <p:nvSpPr>
          <p:cNvPr id="259" name="Shape 259"/>
          <p:cNvSpPr/>
          <p:nvPr/>
        </p:nvSpPr>
        <p:spPr>
          <a:xfrm>
            <a:off x="972185" y="1888984"/>
            <a:ext cx="3584399" cy="8666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p>
            <a:pPr lvl="0" algn="ctr" defTabSz="914400">
              <a:defRPr sz="1800"/>
            </a:pPr>
            <a:r>
              <a:rPr sz="2400" b="1">
                <a:latin typeface="+mn-lt"/>
                <a:ea typeface="+mn-ea"/>
                <a:cs typeface="+mn-cs"/>
                <a:sym typeface="Calibri"/>
              </a:rPr>
              <a:t>Exploratory phase /</a:t>
            </a:r>
          </a:p>
          <a:p>
            <a:pPr lvl="0" algn="ctr" defTabSz="914400">
              <a:defRPr sz="1800"/>
            </a:pPr>
            <a:r>
              <a:rPr sz="2400" b="1">
                <a:latin typeface="+mn-lt"/>
                <a:ea typeface="+mn-ea"/>
                <a:cs typeface="+mn-cs"/>
                <a:sym typeface="Calibri"/>
              </a:rPr>
              <a:t>Pilot study</a:t>
            </a:r>
          </a:p>
        </p:txBody>
      </p:sp>
      <p:sp>
        <p:nvSpPr>
          <p:cNvPr id="260" name="Shape 260"/>
          <p:cNvSpPr/>
          <p:nvPr/>
        </p:nvSpPr>
        <p:spPr>
          <a:xfrm>
            <a:off x="6297577" y="2196218"/>
            <a:ext cx="3584399" cy="4983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algn="ctr" defTabSz="914400">
              <a:defRPr sz="2400" b="1">
                <a:latin typeface="+mn-lt"/>
                <a:ea typeface="+mn-ea"/>
                <a:cs typeface="+mn-cs"/>
                <a:sym typeface="Calibri"/>
              </a:defRPr>
            </a:lvl1pPr>
          </a:lstStyle>
          <a:p>
            <a:pPr lvl="0">
              <a:defRPr sz="1800" b="0"/>
            </a:pPr>
            <a:r>
              <a:rPr sz="2400" b="1"/>
              <a:t>R &amp; D</a:t>
            </a:r>
          </a:p>
        </p:txBody>
      </p:sp>
      <p:sp>
        <p:nvSpPr>
          <p:cNvPr id="261" name="Shape 261"/>
          <p:cNvSpPr/>
          <p:nvPr/>
        </p:nvSpPr>
        <p:spPr>
          <a:xfrm>
            <a:off x="4966229" y="3732388"/>
            <a:ext cx="6963975" cy="4983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algn="ctr" defTabSz="914400">
              <a:defRPr sz="2400">
                <a:solidFill>
                  <a:srgbClr val="EEECE1"/>
                </a:solidFill>
                <a:latin typeface="+mn-lt"/>
                <a:ea typeface="+mn-ea"/>
                <a:cs typeface="+mn-cs"/>
                <a:sym typeface="Calibri"/>
              </a:defRPr>
            </a:lvl1pPr>
          </a:lstStyle>
          <a:p>
            <a:pPr lvl="0">
              <a:defRPr sz="1800">
                <a:solidFill>
                  <a:srgbClr val="000000"/>
                </a:solidFill>
              </a:defRPr>
            </a:pPr>
            <a:r>
              <a:rPr sz="2400">
                <a:solidFill>
                  <a:srgbClr val="EEECE1"/>
                </a:solidFill>
              </a:rPr>
              <a:t>Research: sustainability and scalability</a:t>
            </a:r>
          </a:p>
        </p:txBody>
      </p:sp>
      <p:sp>
        <p:nvSpPr>
          <p:cNvPr id="262" name="Shape 262"/>
          <p:cNvSpPr/>
          <p:nvPr/>
        </p:nvSpPr>
        <p:spPr>
          <a:xfrm>
            <a:off x="4966229" y="4589024"/>
            <a:ext cx="6963975" cy="4983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algn="ctr" defTabSz="914400">
              <a:defRPr sz="2400">
                <a:solidFill>
                  <a:srgbClr val="EEECE1"/>
                </a:solidFill>
                <a:latin typeface="+mn-lt"/>
                <a:ea typeface="+mn-ea"/>
                <a:cs typeface="+mn-cs"/>
                <a:sym typeface="Calibri"/>
              </a:defRPr>
            </a:lvl1pPr>
          </a:lstStyle>
          <a:p>
            <a:pPr lvl="0">
              <a:defRPr sz="1800">
                <a:solidFill>
                  <a:srgbClr val="000000"/>
                </a:solidFill>
              </a:defRPr>
            </a:pPr>
            <a:r>
              <a:rPr sz="2400">
                <a:solidFill>
                  <a:srgbClr val="EEECE1"/>
                </a:solidFill>
              </a:rPr>
              <a:t>Design: lesson study community toolkit</a:t>
            </a:r>
          </a:p>
        </p:txBody>
      </p:sp>
      <p:sp>
        <p:nvSpPr>
          <p:cNvPr id="263" name="Shape 263"/>
          <p:cNvSpPr/>
          <p:nvPr/>
        </p:nvSpPr>
        <p:spPr>
          <a:xfrm>
            <a:off x="562539" y="3527566"/>
            <a:ext cx="4096457" cy="34447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p>
            <a:pPr marL="381000" lvl="0" indent="-381000" defTabSz="914400">
              <a:buSzPct val="100000"/>
              <a:buFont typeface="Wingdings"/>
              <a:buChar char="▪"/>
              <a:defRPr sz="1800"/>
            </a:pPr>
            <a:r>
              <a:rPr sz="2400">
                <a:latin typeface="+mn-lt"/>
                <a:ea typeface="+mn-ea"/>
                <a:cs typeface="+mn-cs"/>
                <a:sym typeface="Calibri"/>
              </a:rPr>
              <a:t>9 schools </a:t>
            </a:r>
          </a:p>
          <a:p>
            <a:pPr marL="381000" lvl="0" indent="-381000" defTabSz="914400">
              <a:buSzPct val="100000"/>
              <a:buFont typeface="Wingdings"/>
              <a:buChar char="▪"/>
              <a:defRPr sz="1800"/>
            </a:pPr>
            <a:r>
              <a:rPr sz="2400">
                <a:latin typeface="+mn-lt"/>
                <a:ea typeface="+mn-ea"/>
                <a:cs typeface="+mn-cs"/>
                <a:sym typeface="Calibri"/>
              </a:rPr>
              <a:t>2 clusters (London and Nottingham) </a:t>
            </a:r>
          </a:p>
          <a:p>
            <a:pPr marL="381000" lvl="0" indent="-381000" defTabSz="914400">
              <a:buSzPct val="100000"/>
              <a:buFont typeface="Wingdings"/>
              <a:buChar char="▪"/>
              <a:defRPr sz="1800"/>
            </a:pPr>
            <a:r>
              <a:rPr sz="2400">
                <a:latin typeface="+mn-lt"/>
                <a:ea typeface="+mn-ea"/>
                <a:cs typeface="+mn-cs"/>
                <a:sym typeface="Calibri"/>
              </a:rPr>
              <a:t>3 teachers in each school.</a:t>
            </a:r>
          </a:p>
          <a:p>
            <a:pPr marL="381000" lvl="0" indent="-381000" defTabSz="914400">
              <a:buSzPct val="100000"/>
              <a:buFont typeface="Wingdings"/>
              <a:buChar char="▪"/>
              <a:defRPr sz="1800"/>
            </a:pPr>
            <a:r>
              <a:rPr sz="2400">
                <a:latin typeface="+mn-lt"/>
                <a:ea typeface="+mn-ea"/>
                <a:cs typeface="+mn-cs"/>
                <a:sym typeface="Calibri"/>
              </a:rPr>
              <a:t>1 research lesson per term per school with joint observations and analysis across schools within their cluster (27 lessons in total)</a:t>
            </a:r>
          </a:p>
        </p:txBody>
      </p:sp>
      <p:grpSp>
        <p:nvGrpSpPr>
          <p:cNvPr id="271" name="Group 271"/>
          <p:cNvGrpSpPr/>
          <p:nvPr/>
        </p:nvGrpSpPr>
        <p:grpSpPr>
          <a:xfrm>
            <a:off x="4863817" y="5780616"/>
            <a:ext cx="7168798" cy="2150639"/>
            <a:chOff x="0" y="0"/>
            <a:chExt cx="7168796" cy="2150637"/>
          </a:xfrm>
        </p:grpSpPr>
        <p:grpSp>
          <p:nvGrpSpPr>
            <p:cNvPr id="269" name="Group 269"/>
            <p:cNvGrpSpPr/>
            <p:nvPr/>
          </p:nvGrpSpPr>
          <p:grpSpPr>
            <a:xfrm>
              <a:off x="0" y="0"/>
              <a:ext cx="7168797" cy="2150638"/>
              <a:chOff x="0" y="0"/>
              <a:chExt cx="7168796" cy="2150637"/>
            </a:xfrm>
          </p:grpSpPr>
          <p:sp>
            <p:nvSpPr>
              <p:cNvPr id="264" name="Shape 264"/>
              <p:cNvSpPr/>
              <p:nvPr/>
            </p:nvSpPr>
            <p:spPr>
              <a:xfrm>
                <a:off x="0" y="-1"/>
                <a:ext cx="2253051" cy="2150639"/>
              </a:xfrm>
              <a:prstGeom prst="rect">
                <a:avLst/>
              </a:prstGeom>
              <a:solidFill>
                <a:srgbClr val="5E0083"/>
              </a:solidFill>
              <a:ln w="12700" cap="flat">
                <a:solidFill>
                  <a:srgbClr val="4A7EBB"/>
                </a:solidFill>
                <a:prstDash val="solid"/>
                <a:bevel/>
              </a:ln>
              <a:effectLst>
                <a:outerShdw blurRad="63500" dist="50800" dir="2700000" rotWithShape="0">
                  <a:srgbClr val="000000">
                    <a:alpha val="40000"/>
                  </a:srgbClr>
                </a:outerShdw>
              </a:effectLst>
            </p:spPr>
            <p:txBody>
              <a:bodyPr wrap="square" lIns="65023" tIns="65023" rIns="65023" bIns="65023" numCol="1" anchor="ctr">
                <a:noAutofit/>
              </a:bodyPr>
              <a:lstStyle/>
              <a:p>
                <a:pPr lvl="0" algn="ctr" defTabSz="914400">
                  <a:defRPr sz="2400">
                    <a:solidFill>
                      <a:srgbClr val="FFFFFF"/>
                    </a:solidFill>
                    <a:latin typeface="+mn-lt"/>
                    <a:ea typeface="+mn-ea"/>
                    <a:cs typeface="+mn-cs"/>
                    <a:sym typeface="Calibri"/>
                  </a:defRPr>
                </a:pPr>
                <a:endParaRPr/>
              </a:p>
            </p:txBody>
          </p:sp>
          <p:sp>
            <p:nvSpPr>
              <p:cNvPr id="265" name="Shape 265"/>
              <p:cNvSpPr/>
              <p:nvPr/>
            </p:nvSpPr>
            <p:spPr>
              <a:xfrm>
                <a:off x="2457873" y="-1"/>
                <a:ext cx="2253051" cy="2150639"/>
              </a:xfrm>
              <a:prstGeom prst="rect">
                <a:avLst/>
              </a:prstGeom>
              <a:solidFill>
                <a:srgbClr val="5E0083"/>
              </a:solidFill>
              <a:ln w="12700" cap="flat">
                <a:solidFill>
                  <a:srgbClr val="4A7EBB"/>
                </a:solidFill>
                <a:prstDash val="solid"/>
                <a:bevel/>
              </a:ln>
              <a:effectLst>
                <a:outerShdw blurRad="63500" dist="50800" dir="2700000" rotWithShape="0">
                  <a:srgbClr val="000000">
                    <a:alpha val="40000"/>
                  </a:srgbClr>
                </a:outerShdw>
              </a:effectLst>
            </p:spPr>
            <p:txBody>
              <a:bodyPr wrap="square" lIns="65023" tIns="65023" rIns="65023" bIns="65023" numCol="1" anchor="ctr">
                <a:noAutofit/>
              </a:bodyPr>
              <a:lstStyle/>
              <a:p>
                <a:pPr lvl="0" algn="ctr" defTabSz="914400">
                  <a:defRPr sz="2400">
                    <a:solidFill>
                      <a:srgbClr val="FFFFFF"/>
                    </a:solidFill>
                    <a:latin typeface="+mn-lt"/>
                    <a:ea typeface="+mn-ea"/>
                    <a:cs typeface="+mn-cs"/>
                    <a:sym typeface="Calibri"/>
                  </a:defRPr>
                </a:pPr>
                <a:endParaRPr/>
              </a:p>
            </p:txBody>
          </p:sp>
          <p:sp>
            <p:nvSpPr>
              <p:cNvPr id="266" name="Shape 266"/>
              <p:cNvSpPr/>
              <p:nvPr/>
            </p:nvSpPr>
            <p:spPr>
              <a:xfrm>
                <a:off x="4915746" y="-1"/>
                <a:ext cx="2253051" cy="2150639"/>
              </a:xfrm>
              <a:prstGeom prst="rect">
                <a:avLst/>
              </a:prstGeom>
              <a:solidFill>
                <a:srgbClr val="5E0083"/>
              </a:solidFill>
              <a:ln w="12700" cap="flat">
                <a:solidFill>
                  <a:srgbClr val="4A7EBB"/>
                </a:solidFill>
                <a:prstDash val="solid"/>
                <a:bevel/>
              </a:ln>
              <a:effectLst>
                <a:outerShdw blurRad="63500" dist="50800" dir="2700000" rotWithShape="0">
                  <a:srgbClr val="000000">
                    <a:alpha val="40000"/>
                  </a:srgbClr>
                </a:outerShdw>
              </a:effectLst>
            </p:spPr>
            <p:txBody>
              <a:bodyPr wrap="square" lIns="65023" tIns="65023" rIns="65023" bIns="65023" numCol="1" anchor="ctr">
                <a:noAutofit/>
              </a:bodyPr>
              <a:lstStyle/>
              <a:p>
                <a:pPr lvl="0" algn="ctr" defTabSz="914400">
                  <a:defRPr sz="2400">
                    <a:solidFill>
                      <a:srgbClr val="FFFFFF"/>
                    </a:solidFill>
                    <a:latin typeface="+mn-lt"/>
                    <a:ea typeface="+mn-ea"/>
                    <a:cs typeface="+mn-cs"/>
                    <a:sym typeface="Calibri"/>
                  </a:defRPr>
                </a:pPr>
                <a:endParaRPr/>
              </a:p>
            </p:txBody>
          </p:sp>
          <p:sp>
            <p:nvSpPr>
              <p:cNvPr id="267" name="Shape 267"/>
              <p:cNvSpPr/>
              <p:nvPr/>
            </p:nvSpPr>
            <p:spPr>
              <a:xfrm>
                <a:off x="102411" y="102411"/>
                <a:ext cx="2150640" cy="1603249"/>
              </a:xfrm>
              <a:prstGeom prst="rect">
                <a:avLst/>
              </a:prstGeom>
              <a:solidFill>
                <a:srgbClr val="5E0083"/>
              </a:solidFill>
              <a:ln w="12700" cap="flat">
                <a:noFill/>
                <a:miter lim="400000"/>
              </a:ln>
              <a:effectLst/>
              <a:extLst>
                <a:ext uri="{C572A759-6A51-4108-AA02-DFA0A04FC94B}">
                  <ma14:wrappingTextBoxFlag xmlns:ma14="http://schemas.microsoft.com/office/mac/drawingml/2011/main" xmlns="" val="1"/>
                </a:ext>
              </a:extLst>
            </p:spPr>
            <p:txBody>
              <a:bodyPr wrap="square" lIns="65023" tIns="65023" rIns="65023" bIns="65023" numCol="1" anchor="t">
                <a:spAutoFit/>
              </a:bodyPr>
              <a:lstStyle/>
              <a:p>
                <a:pPr lvl="0" defTabSz="914400">
                  <a:defRPr sz="1800"/>
                </a:pPr>
                <a:r>
                  <a:rPr sz="2400" b="1">
                    <a:solidFill>
                      <a:srgbClr val="EEECE1"/>
                    </a:solidFill>
                    <a:latin typeface="+mn-lt"/>
                    <a:ea typeface="+mn-ea"/>
                    <a:cs typeface="+mn-cs"/>
                    <a:sym typeface="Calibri"/>
                  </a:rPr>
                  <a:t>System level: systems and structures</a:t>
                </a:r>
                <a:endParaRPr sz="2400">
                  <a:solidFill>
                    <a:srgbClr val="EEECE1"/>
                  </a:solidFill>
                  <a:latin typeface="+mn-lt"/>
                  <a:ea typeface="+mn-ea"/>
                  <a:cs typeface="+mn-cs"/>
                  <a:sym typeface="Calibri"/>
                </a:endParaRPr>
              </a:p>
              <a:p>
                <a:pPr lvl="0" defTabSz="914400">
                  <a:defRPr sz="1800"/>
                </a:pPr>
                <a:r>
                  <a:rPr sz="2400">
                    <a:latin typeface="+mn-lt"/>
                    <a:ea typeface="+mn-ea"/>
                    <a:cs typeface="+mn-cs"/>
                    <a:sym typeface="Calibri"/>
                  </a:rPr>
                  <a:t> </a:t>
                </a:r>
              </a:p>
            </p:txBody>
          </p:sp>
          <p:sp>
            <p:nvSpPr>
              <p:cNvPr id="268" name="Shape 268"/>
              <p:cNvSpPr/>
              <p:nvPr/>
            </p:nvSpPr>
            <p:spPr>
              <a:xfrm>
                <a:off x="2457873" y="49550"/>
                <a:ext cx="2150640" cy="1895349"/>
              </a:xfrm>
              <a:prstGeom prst="rect">
                <a:avLst/>
              </a:prstGeom>
              <a:solidFill>
                <a:srgbClr val="5E0083"/>
              </a:solidFill>
              <a:ln w="12700" cap="flat">
                <a:noFill/>
                <a:miter lim="400000"/>
              </a:ln>
              <a:effectLst/>
              <a:extLst>
                <a:ext uri="{C572A759-6A51-4108-AA02-DFA0A04FC94B}">
                  <ma14:wrappingTextBoxFlag xmlns:ma14="http://schemas.microsoft.com/office/mac/drawingml/2011/main" xmlns="" val="1"/>
                </a:ext>
              </a:extLst>
            </p:spPr>
            <p:txBody>
              <a:bodyPr wrap="square" lIns="65023" tIns="65023" rIns="65023" bIns="65023" numCol="1" anchor="t">
                <a:spAutoFit/>
              </a:bodyPr>
              <a:lstStyle/>
              <a:p>
                <a:pPr lvl="0" defTabSz="914400">
                  <a:defRPr sz="1800"/>
                </a:pPr>
                <a:r>
                  <a:rPr sz="2400" b="1">
                    <a:solidFill>
                      <a:srgbClr val="EEECE1"/>
                    </a:solidFill>
                    <a:latin typeface="+mn-lt"/>
                    <a:ea typeface="+mn-ea"/>
                    <a:cs typeface="+mn-cs"/>
                    <a:sym typeface="Calibri"/>
                  </a:rPr>
                  <a:t>School level: </a:t>
                </a:r>
                <a:r>
                  <a:rPr sz="2200" b="1">
                    <a:solidFill>
                      <a:srgbClr val="EEECE1"/>
                    </a:solidFill>
                    <a:latin typeface="+mn-lt"/>
                    <a:ea typeface="+mn-ea"/>
                    <a:cs typeface="+mn-cs"/>
                    <a:sym typeface="Calibri"/>
                  </a:rPr>
                  <a:t>Teacher groups (working across schools)</a:t>
                </a:r>
                <a:endParaRPr sz="2200">
                  <a:solidFill>
                    <a:srgbClr val="EEECE1"/>
                  </a:solidFill>
                  <a:latin typeface="+mn-lt"/>
                  <a:ea typeface="+mn-ea"/>
                  <a:cs typeface="+mn-cs"/>
                  <a:sym typeface="Calibri"/>
                </a:endParaRPr>
              </a:p>
              <a:p>
                <a:pPr lvl="0" defTabSz="914400">
                  <a:defRPr sz="1800"/>
                </a:pPr>
                <a:r>
                  <a:rPr sz="2400">
                    <a:latin typeface="+mn-lt"/>
                    <a:ea typeface="+mn-ea"/>
                    <a:cs typeface="+mn-cs"/>
                    <a:sym typeface="Calibri"/>
                  </a:rPr>
                  <a:t> </a:t>
                </a:r>
              </a:p>
            </p:txBody>
          </p:sp>
        </p:grpSp>
        <p:sp>
          <p:nvSpPr>
            <p:cNvPr id="270" name="Shape 270"/>
            <p:cNvSpPr/>
            <p:nvPr/>
          </p:nvSpPr>
          <p:spPr>
            <a:xfrm>
              <a:off x="5018157" y="0"/>
              <a:ext cx="2150640" cy="192074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5023" tIns="65023" rIns="65023" bIns="65023" numCol="1" anchor="t">
              <a:spAutoFit/>
            </a:bodyPr>
            <a:lstStyle/>
            <a:p>
              <a:pPr lvl="0" defTabSz="914400">
                <a:defRPr sz="1800"/>
              </a:pPr>
              <a:r>
                <a:rPr sz="2400" b="1">
                  <a:solidFill>
                    <a:srgbClr val="EEECE1"/>
                  </a:solidFill>
                  <a:latin typeface="+mn-lt"/>
                  <a:ea typeface="+mn-ea"/>
                  <a:cs typeface="+mn-cs"/>
                  <a:sym typeface="Calibri"/>
                </a:rPr>
                <a:t>Classroom level: </a:t>
              </a:r>
              <a:r>
                <a:rPr sz="2200" b="1">
                  <a:solidFill>
                    <a:srgbClr val="EEECE1"/>
                  </a:solidFill>
                  <a:latin typeface="+mn-lt"/>
                  <a:ea typeface="+mn-ea"/>
                  <a:cs typeface="+mn-cs"/>
                  <a:sym typeface="Calibri"/>
                </a:rPr>
                <a:t>pedagogies for problem solving</a:t>
              </a:r>
              <a:endParaRPr sz="2200">
                <a:solidFill>
                  <a:srgbClr val="EEECE1"/>
                </a:solidFill>
                <a:latin typeface="+mn-lt"/>
                <a:ea typeface="+mn-ea"/>
                <a:cs typeface="+mn-cs"/>
                <a:sym typeface="Calibri"/>
              </a:endParaRPr>
            </a:p>
            <a:p>
              <a:pPr lvl="0" defTabSz="914400">
                <a:defRPr sz="1800"/>
              </a:pPr>
              <a:r>
                <a:rPr sz="2400">
                  <a:latin typeface="+mn-lt"/>
                  <a:ea typeface="+mn-ea"/>
                  <a:cs typeface="+mn-cs"/>
                  <a:sym typeface="Calibri"/>
                </a:rPr>
                <a:t> </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271"/>
                                        </p:tgtEl>
                                        <p:attrNameLst>
                                          <p:attrName>style.visibility</p:attrName>
                                        </p:attrNameLst>
                                      </p:cBhvr>
                                      <p:to>
                                        <p:strVal val="visible"/>
                                      </p:to>
                                    </p:set>
                                    <p:animEffect transition="in" filter="fade">
                                      <p:cBhvr>
                                        <p:cTn id="7" dur="5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 grpId="1"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p:cNvSpPr>
          <p:nvPr>
            <p:ph type="title"/>
          </p:nvPr>
        </p:nvSpPr>
        <p:spPr>
          <a:prstGeom prst="rect">
            <a:avLst/>
          </a:prstGeom>
        </p:spPr>
        <p:txBody>
          <a:bodyPr/>
          <a:lstStyle/>
          <a:p>
            <a:pPr lvl="0">
              <a:defRPr sz="1800" b="0">
                <a:solidFill>
                  <a:srgbClr val="000000"/>
                </a:solidFill>
                <a:uFillTx/>
              </a:defRPr>
            </a:pPr>
            <a:r>
              <a:rPr sz="4400" b="1">
                <a:solidFill>
                  <a:srgbClr val="123462"/>
                </a:solidFill>
                <a:uFill>
                  <a:solidFill>
                    <a:srgbClr val="123462"/>
                  </a:solidFill>
                </a:uFill>
              </a:rPr>
              <a:t>Timeline</a:t>
            </a:r>
          </a:p>
        </p:txBody>
      </p:sp>
      <p:sp>
        <p:nvSpPr>
          <p:cNvPr id="274" name="Shape 274"/>
          <p:cNvSpPr/>
          <p:nvPr/>
        </p:nvSpPr>
        <p:spPr>
          <a:xfrm>
            <a:off x="4966229" y="4906433"/>
            <a:ext cx="7066386" cy="1"/>
          </a:xfrm>
          <a:prstGeom prst="line">
            <a:avLst/>
          </a:prstGeom>
          <a:ln w="419100">
            <a:solidFill>
              <a:srgbClr val="5E0083"/>
            </a:solidFill>
          </a:ln>
          <a:effectLst>
            <a:outerShdw blurRad="50800" dist="25400" dir="5400000" rotWithShape="0">
              <a:srgbClr val="000000">
                <a:alpha val="38000"/>
              </a:srgbClr>
            </a:outerShdw>
          </a:effectLst>
        </p:spPr>
        <p:txBody>
          <a:bodyPr lIns="65023" tIns="65023" rIns="65023" bIns="65023"/>
          <a:lstStyle/>
          <a:p>
            <a:pPr lvl="0">
              <a:defRPr sz="1600"/>
            </a:pPr>
            <a:endParaRPr/>
          </a:p>
        </p:txBody>
      </p:sp>
      <p:sp>
        <p:nvSpPr>
          <p:cNvPr id="275" name="Shape 275"/>
          <p:cNvSpPr/>
          <p:nvPr/>
        </p:nvSpPr>
        <p:spPr>
          <a:xfrm>
            <a:off x="4966229" y="4003322"/>
            <a:ext cx="7066386" cy="1"/>
          </a:xfrm>
          <a:prstGeom prst="line">
            <a:avLst/>
          </a:prstGeom>
          <a:ln w="419100">
            <a:solidFill>
              <a:srgbClr val="5E0083"/>
            </a:solidFill>
          </a:ln>
          <a:effectLst>
            <a:outerShdw blurRad="50800" dist="25400" dir="5400000" rotWithShape="0">
              <a:srgbClr val="000000">
                <a:alpha val="38000"/>
              </a:srgbClr>
            </a:outerShdw>
          </a:effectLst>
        </p:spPr>
        <p:txBody>
          <a:bodyPr lIns="65023" tIns="65023" rIns="65023" bIns="65023"/>
          <a:lstStyle/>
          <a:p>
            <a:pPr lvl="0">
              <a:defRPr sz="1600"/>
            </a:pPr>
            <a:endParaRPr/>
          </a:p>
        </p:txBody>
      </p:sp>
      <p:sp>
        <p:nvSpPr>
          <p:cNvPr id="276" name="Shape 276"/>
          <p:cNvSpPr/>
          <p:nvPr/>
        </p:nvSpPr>
        <p:spPr>
          <a:xfrm>
            <a:off x="3942115" y="2093806"/>
            <a:ext cx="1740995" cy="6888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p>
            <a:pPr lvl="0" algn="ctr" defTabSz="914400">
              <a:defRPr sz="1800"/>
            </a:pPr>
            <a:r>
              <a:rPr>
                <a:latin typeface="+mn-lt"/>
                <a:ea typeface="+mn-ea"/>
                <a:cs typeface="+mn-cs"/>
                <a:sym typeface="Calibri"/>
              </a:rPr>
              <a:t>December</a:t>
            </a:r>
          </a:p>
          <a:p>
            <a:pPr lvl="0" algn="ctr" defTabSz="914400">
              <a:defRPr sz="1800"/>
            </a:pPr>
            <a:r>
              <a:rPr>
                <a:latin typeface="+mn-lt"/>
                <a:ea typeface="+mn-ea"/>
                <a:cs typeface="+mn-cs"/>
                <a:sym typeface="Calibri"/>
              </a:rPr>
              <a:t>2013</a:t>
            </a:r>
          </a:p>
        </p:txBody>
      </p:sp>
      <p:sp>
        <p:nvSpPr>
          <p:cNvPr id="277" name="Shape 277"/>
          <p:cNvSpPr/>
          <p:nvPr/>
        </p:nvSpPr>
        <p:spPr>
          <a:xfrm>
            <a:off x="4966229" y="3015509"/>
            <a:ext cx="7066386" cy="1"/>
          </a:xfrm>
          <a:prstGeom prst="line">
            <a:avLst/>
          </a:prstGeom>
          <a:ln w="419100">
            <a:solidFill>
              <a:srgbClr val="5E0083"/>
            </a:solidFill>
          </a:ln>
          <a:effectLst>
            <a:outerShdw blurRad="50800" dist="25400" dir="5400000" rotWithShape="0">
              <a:srgbClr val="000000">
                <a:alpha val="38000"/>
              </a:srgbClr>
            </a:outerShdw>
          </a:effectLst>
        </p:spPr>
        <p:txBody>
          <a:bodyPr lIns="65023" tIns="65023" rIns="65023" bIns="65023"/>
          <a:lstStyle/>
          <a:p>
            <a:pPr lvl="0">
              <a:defRPr sz="1600"/>
            </a:pPr>
            <a:endParaRPr/>
          </a:p>
        </p:txBody>
      </p:sp>
      <p:sp>
        <p:nvSpPr>
          <p:cNvPr id="278" name="Shape 278"/>
          <p:cNvSpPr/>
          <p:nvPr/>
        </p:nvSpPr>
        <p:spPr>
          <a:xfrm>
            <a:off x="10906090" y="2093806"/>
            <a:ext cx="1740994" cy="6888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p>
            <a:pPr lvl="0" algn="ctr" defTabSz="914400">
              <a:defRPr sz="1800"/>
            </a:pPr>
            <a:r>
              <a:rPr>
                <a:latin typeface="+mn-lt"/>
                <a:ea typeface="+mn-ea"/>
                <a:cs typeface="+mn-cs"/>
                <a:sym typeface="Calibri"/>
              </a:rPr>
              <a:t>December</a:t>
            </a:r>
          </a:p>
          <a:p>
            <a:pPr lvl="0" algn="ctr" defTabSz="914400">
              <a:defRPr sz="1800"/>
            </a:pPr>
            <a:r>
              <a:rPr>
                <a:latin typeface="+mn-lt"/>
                <a:ea typeface="+mn-ea"/>
                <a:cs typeface="+mn-cs"/>
                <a:sym typeface="Calibri"/>
              </a:rPr>
              <a:t>2015</a:t>
            </a:r>
          </a:p>
        </p:txBody>
      </p:sp>
      <p:sp>
        <p:nvSpPr>
          <p:cNvPr id="279" name="Shape 279"/>
          <p:cNvSpPr/>
          <p:nvPr/>
        </p:nvSpPr>
        <p:spPr>
          <a:xfrm>
            <a:off x="6297577" y="2196218"/>
            <a:ext cx="3584399" cy="4983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algn="ctr" defTabSz="914400">
              <a:defRPr sz="2400" b="1">
                <a:latin typeface="+mn-lt"/>
                <a:ea typeface="+mn-ea"/>
                <a:cs typeface="+mn-cs"/>
                <a:sym typeface="Calibri"/>
              </a:defRPr>
            </a:lvl1pPr>
          </a:lstStyle>
          <a:p>
            <a:pPr lvl="0">
              <a:defRPr sz="1800" b="0"/>
            </a:pPr>
            <a:r>
              <a:rPr sz="2400" b="1"/>
              <a:t>R &amp; D</a:t>
            </a:r>
          </a:p>
        </p:txBody>
      </p:sp>
      <p:sp>
        <p:nvSpPr>
          <p:cNvPr id="280" name="Shape 280"/>
          <p:cNvSpPr/>
          <p:nvPr/>
        </p:nvSpPr>
        <p:spPr>
          <a:xfrm>
            <a:off x="4966229" y="3732388"/>
            <a:ext cx="6963975" cy="4983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algn="ctr" defTabSz="914400">
              <a:defRPr sz="2400">
                <a:solidFill>
                  <a:srgbClr val="EEECE1"/>
                </a:solidFill>
                <a:latin typeface="+mn-lt"/>
                <a:ea typeface="+mn-ea"/>
                <a:cs typeface="+mn-cs"/>
                <a:sym typeface="Calibri"/>
              </a:defRPr>
            </a:lvl1pPr>
          </a:lstStyle>
          <a:p>
            <a:pPr lvl="0">
              <a:defRPr sz="1800">
                <a:solidFill>
                  <a:srgbClr val="000000"/>
                </a:solidFill>
              </a:defRPr>
            </a:pPr>
            <a:r>
              <a:rPr sz="2400">
                <a:solidFill>
                  <a:srgbClr val="EEECE1"/>
                </a:solidFill>
              </a:rPr>
              <a:t>Research: sustainability and scalability</a:t>
            </a:r>
          </a:p>
        </p:txBody>
      </p:sp>
      <p:sp>
        <p:nvSpPr>
          <p:cNvPr id="281" name="Shape 281"/>
          <p:cNvSpPr/>
          <p:nvPr/>
        </p:nvSpPr>
        <p:spPr>
          <a:xfrm>
            <a:off x="4966229" y="4589024"/>
            <a:ext cx="6963975" cy="4983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algn="ctr" defTabSz="914400">
              <a:defRPr sz="2400">
                <a:solidFill>
                  <a:srgbClr val="EEECE1"/>
                </a:solidFill>
                <a:latin typeface="+mn-lt"/>
                <a:ea typeface="+mn-ea"/>
                <a:cs typeface="+mn-cs"/>
                <a:sym typeface="Calibri"/>
              </a:defRPr>
            </a:lvl1pPr>
          </a:lstStyle>
          <a:p>
            <a:pPr lvl="0">
              <a:defRPr sz="1800">
                <a:solidFill>
                  <a:srgbClr val="000000"/>
                </a:solidFill>
              </a:defRPr>
            </a:pPr>
            <a:r>
              <a:rPr sz="2400">
                <a:solidFill>
                  <a:srgbClr val="EEECE1"/>
                </a:solidFill>
              </a:rPr>
              <a:t>Design: lesson study toolkit</a:t>
            </a:r>
          </a:p>
        </p:txBody>
      </p:sp>
      <p:sp>
        <p:nvSpPr>
          <p:cNvPr id="282" name="Shape 282"/>
          <p:cNvSpPr/>
          <p:nvPr/>
        </p:nvSpPr>
        <p:spPr>
          <a:xfrm>
            <a:off x="562539" y="2209023"/>
            <a:ext cx="4096457" cy="56545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p>
            <a:pPr lvl="0" defTabSz="914400">
              <a:defRPr sz="1800"/>
            </a:pPr>
            <a:r>
              <a:rPr sz="2400" b="1">
                <a:latin typeface="+mn-lt"/>
                <a:ea typeface="+mn-ea"/>
                <a:cs typeface="+mn-cs"/>
                <a:sym typeface="Calibri"/>
              </a:rPr>
              <a:t>Year 1 (2014)</a:t>
            </a:r>
          </a:p>
          <a:p>
            <a:pPr marL="381000" lvl="0" indent="-381000" defTabSz="914400">
              <a:buSzPct val="100000"/>
              <a:buFont typeface="Wingdings"/>
              <a:buChar char="▪"/>
              <a:defRPr sz="1800"/>
            </a:pPr>
            <a:r>
              <a:rPr sz="2400">
                <a:latin typeface="+mn-lt"/>
                <a:ea typeface="+mn-ea"/>
                <a:cs typeface="+mn-cs"/>
                <a:sym typeface="Calibri"/>
              </a:rPr>
              <a:t>8-10 clusters of schools</a:t>
            </a:r>
          </a:p>
          <a:p>
            <a:pPr marL="381000" lvl="0" indent="-381000" defTabSz="914400">
              <a:buSzPct val="100000"/>
              <a:buFont typeface="Wingdings"/>
              <a:buChar char="▪"/>
              <a:defRPr sz="1800"/>
            </a:pPr>
            <a:r>
              <a:rPr sz="2400">
                <a:latin typeface="+mn-lt"/>
                <a:ea typeface="+mn-ea"/>
                <a:cs typeface="+mn-cs"/>
                <a:sym typeface="Calibri"/>
              </a:rPr>
              <a:t>Approx 3 teachers in each school</a:t>
            </a:r>
          </a:p>
          <a:p>
            <a:pPr marL="381000" lvl="0" indent="-381000" defTabSz="914400">
              <a:buSzPct val="100000"/>
              <a:buFont typeface="Wingdings"/>
              <a:buChar char="▪"/>
              <a:defRPr sz="1800"/>
            </a:pPr>
            <a:r>
              <a:rPr sz="2400">
                <a:latin typeface="+mn-lt"/>
                <a:ea typeface="+mn-ea"/>
                <a:cs typeface="+mn-cs"/>
                <a:sym typeface="Calibri"/>
              </a:rPr>
              <a:t>HE link</a:t>
            </a:r>
          </a:p>
          <a:p>
            <a:pPr marL="381000" lvl="0" indent="-381000" defTabSz="914400">
              <a:buSzPct val="100000"/>
              <a:buFont typeface="Wingdings"/>
              <a:buChar char="▪"/>
              <a:defRPr sz="1800"/>
            </a:pPr>
            <a:r>
              <a:rPr sz="2400">
                <a:latin typeface="+mn-lt"/>
                <a:ea typeface="+mn-ea"/>
                <a:cs typeface="+mn-cs"/>
                <a:sym typeface="Calibri"/>
              </a:rPr>
              <a:t>1 research lesson per term per school with joint observations and analysis across schools</a:t>
            </a:r>
          </a:p>
          <a:p>
            <a:pPr marL="381000" lvl="0" indent="-381000" defTabSz="914400">
              <a:buSzPct val="100000"/>
              <a:buFont typeface="Wingdings"/>
              <a:buChar char="▪"/>
              <a:defRPr sz="1800"/>
            </a:pPr>
            <a:r>
              <a:rPr sz="2400">
                <a:latin typeface="+mn-lt"/>
                <a:ea typeface="+mn-ea"/>
                <a:cs typeface="+mn-cs"/>
                <a:sym typeface="Calibri"/>
              </a:rPr>
              <a:t>1 workshop per term </a:t>
            </a:r>
          </a:p>
          <a:p>
            <a:pPr lvl="0" defTabSz="914400">
              <a:defRPr sz="1800"/>
            </a:pPr>
            <a:endParaRPr sz="2400">
              <a:latin typeface="+mn-lt"/>
              <a:ea typeface="+mn-ea"/>
              <a:cs typeface="+mn-cs"/>
              <a:sym typeface="Calibri"/>
            </a:endParaRPr>
          </a:p>
          <a:p>
            <a:pPr lvl="0" defTabSz="914400">
              <a:defRPr sz="1800"/>
            </a:pPr>
            <a:r>
              <a:rPr sz="2400" b="1">
                <a:latin typeface="+mn-lt"/>
                <a:ea typeface="+mn-ea"/>
                <a:cs typeface="+mn-cs"/>
                <a:sym typeface="Calibri"/>
              </a:rPr>
              <a:t>Year 2 (2014)</a:t>
            </a:r>
          </a:p>
          <a:p>
            <a:pPr marL="381000" lvl="0" indent="-381000" defTabSz="914400">
              <a:buSzPct val="100000"/>
              <a:buFont typeface="Wingdings"/>
              <a:buChar char="▪"/>
              <a:defRPr sz="1800"/>
            </a:pPr>
            <a:r>
              <a:rPr sz="2400">
                <a:latin typeface="+mn-lt"/>
                <a:ea typeface="+mn-ea"/>
                <a:cs typeface="+mn-cs"/>
                <a:sym typeface="Calibri"/>
              </a:rPr>
              <a:t>Additional 4 clusters of schools (approx)</a:t>
            </a:r>
          </a:p>
        </p:txBody>
      </p:sp>
      <p:grpSp>
        <p:nvGrpSpPr>
          <p:cNvPr id="290" name="Group 290"/>
          <p:cNvGrpSpPr/>
          <p:nvPr/>
        </p:nvGrpSpPr>
        <p:grpSpPr>
          <a:xfrm>
            <a:off x="4863817" y="5780616"/>
            <a:ext cx="7168798" cy="2150639"/>
            <a:chOff x="0" y="0"/>
            <a:chExt cx="7168796" cy="2150637"/>
          </a:xfrm>
        </p:grpSpPr>
        <p:grpSp>
          <p:nvGrpSpPr>
            <p:cNvPr id="288" name="Group 288"/>
            <p:cNvGrpSpPr/>
            <p:nvPr/>
          </p:nvGrpSpPr>
          <p:grpSpPr>
            <a:xfrm>
              <a:off x="0" y="0"/>
              <a:ext cx="7168797" cy="2150638"/>
              <a:chOff x="0" y="0"/>
              <a:chExt cx="7168796" cy="2150637"/>
            </a:xfrm>
          </p:grpSpPr>
          <p:sp>
            <p:nvSpPr>
              <p:cNvPr id="283" name="Shape 283"/>
              <p:cNvSpPr/>
              <p:nvPr/>
            </p:nvSpPr>
            <p:spPr>
              <a:xfrm>
                <a:off x="0" y="-1"/>
                <a:ext cx="2253051" cy="2150639"/>
              </a:xfrm>
              <a:prstGeom prst="rect">
                <a:avLst/>
              </a:prstGeom>
              <a:solidFill>
                <a:srgbClr val="5E0083"/>
              </a:solidFill>
              <a:ln w="12700" cap="flat">
                <a:solidFill>
                  <a:srgbClr val="4A7EBB"/>
                </a:solidFill>
                <a:prstDash val="solid"/>
                <a:bevel/>
              </a:ln>
              <a:effectLst>
                <a:outerShdw blurRad="63500" dist="50800" dir="2700000" rotWithShape="0">
                  <a:srgbClr val="000000">
                    <a:alpha val="40000"/>
                  </a:srgbClr>
                </a:outerShdw>
              </a:effectLst>
            </p:spPr>
            <p:txBody>
              <a:bodyPr wrap="square" lIns="65023" tIns="65023" rIns="65023" bIns="65023" numCol="1" anchor="ctr">
                <a:noAutofit/>
              </a:bodyPr>
              <a:lstStyle/>
              <a:p>
                <a:pPr lvl="0" algn="ctr" defTabSz="914400">
                  <a:defRPr sz="2400">
                    <a:solidFill>
                      <a:srgbClr val="FFFFFF"/>
                    </a:solidFill>
                    <a:latin typeface="+mn-lt"/>
                    <a:ea typeface="+mn-ea"/>
                    <a:cs typeface="+mn-cs"/>
                    <a:sym typeface="Calibri"/>
                  </a:defRPr>
                </a:pPr>
                <a:endParaRPr/>
              </a:p>
            </p:txBody>
          </p:sp>
          <p:sp>
            <p:nvSpPr>
              <p:cNvPr id="284" name="Shape 284"/>
              <p:cNvSpPr/>
              <p:nvPr/>
            </p:nvSpPr>
            <p:spPr>
              <a:xfrm>
                <a:off x="2457873" y="-1"/>
                <a:ext cx="2253051" cy="2150639"/>
              </a:xfrm>
              <a:prstGeom prst="rect">
                <a:avLst/>
              </a:prstGeom>
              <a:solidFill>
                <a:srgbClr val="5E0083"/>
              </a:solidFill>
              <a:ln w="12700" cap="flat">
                <a:solidFill>
                  <a:srgbClr val="4A7EBB"/>
                </a:solidFill>
                <a:prstDash val="solid"/>
                <a:bevel/>
              </a:ln>
              <a:effectLst>
                <a:outerShdw blurRad="63500" dist="50800" dir="2700000" rotWithShape="0">
                  <a:srgbClr val="000000">
                    <a:alpha val="40000"/>
                  </a:srgbClr>
                </a:outerShdw>
              </a:effectLst>
            </p:spPr>
            <p:txBody>
              <a:bodyPr wrap="square" lIns="65023" tIns="65023" rIns="65023" bIns="65023" numCol="1" anchor="ctr">
                <a:noAutofit/>
              </a:bodyPr>
              <a:lstStyle/>
              <a:p>
                <a:pPr lvl="0" algn="ctr" defTabSz="914400">
                  <a:defRPr sz="2400">
                    <a:solidFill>
                      <a:srgbClr val="FFFFFF"/>
                    </a:solidFill>
                    <a:latin typeface="+mn-lt"/>
                    <a:ea typeface="+mn-ea"/>
                    <a:cs typeface="+mn-cs"/>
                    <a:sym typeface="Calibri"/>
                  </a:defRPr>
                </a:pPr>
                <a:endParaRPr/>
              </a:p>
            </p:txBody>
          </p:sp>
          <p:sp>
            <p:nvSpPr>
              <p:cNvPr id="285" name="Shape 285"/>
              <p:cNvSpPr/>
              <p:nvPr/>
            </p:nvSpPr>
            <p:spPr>
              <a:xfrm>
                <a:off x="4915746" y="-1"/>
                <a:ext cx="2253051" cy="2150639"/>
              </a:xfrm>
              <a:prstGeom prst="rect">
                <a:avLst/>
              </a:prstGeom>
              <a:solidFill>
                <a:srgbClr val="5E0083"/>
              </a:solidFill>
              <a:ln w="12700" cap="flat">
                <a:solidFill>
                  <a:srgbClr val="4A7EBB"/>
                </a:solidFill>
                <a:prstDash val="solid"/>
                <a:bevel/>
              </a:ln>
              <a:effectLst>
                <a:outerShdw blurRad="63500" dist="50800" dir="2700000" rotWithShape="0">
                  <a:srgbClr val="000000">
                    <a:alpha val="40000"/>
                  </a:srgbClr>
                </a:outerShdw>
              </a:effectLst>
            </p:spPr>
            <p:txBody>
              <a:bodyPr wrap="square" lIns="65023" tIns="65023" rIns="65023" bIns="65023" numCol="1" anchor="ctr">
                <a:noAutofit/>
              </a:bodyPr>
              <a:lstStyle/>
              <a:p>
                <a:pPr lvl="0" algn="ctr" defTabSz="914400">
                  <a:defRPr sz="2400">
                    <a:solidFill>
                      <a:srgbClr val="FFFFFF"/>
                    </a:solidFill>
                    <a:latin typeface="+mn-lt"/>
                    <a:ea typeface="+mn-ea"/>
                    <a:cs typeface="+mn-cs"/>
                    <a:sym typeface="Calibri"/>
                  </a:defRPr>
                </a:pPr>
                <a:endParaRPr/>
              </a:p>
            </p:txBody>
          </p:sp>
          <p:sp>
            <p:nvSpPr>
              <p:cNvPr id="286" name="Shape 286"/>
              <p:cNvSpPr/>
              <p:nvPr/>
            </p:nvSpPr>
            <p:spPr>
              <a:xfrm>
                <a:off x="102411" y="102411"/>
                <a:ext cx="2150640" cy="1603249"/>
              </a:xfrm>
              <a:prstGeom prst="rect">
                <a:avLst/>
              </a:prstGeom>
              <a:solidFill>
                <a:srgbClr val="5E0083"/>
              </a:solidFill>
              <a:ln w="12700" cap="flat">
                <a:noFill/>
                <a:miter lim="400000"/>
              </a:ln>
              <a:effectLst/>
              <a:extLst>
                <a:ext uri="{C572A759-6A51-4108-AA02-DFA0A04FC94B}">
                  <ma14:wrappingTextBoxFlag xmlns:ma14="http://schemas.microsoft.com/office/mac/drawingml/2011/main" xmlns="" val="1"/>
                </a:ext>
              </a:extLst>
            </p:spPr>
            <p:txBody>
              <a:bodyPr wrap="square" lIns="65023" tIns="65023" rIns="65023" bIns="65023" numCol="1" anchor="t">
                <a:spAutoFit/>
              </a:bodyPr>
              <a:lstStyle/>
              <a:p>
                <a:pPr lvl="0" defTabSz="914400">
                  <a:defRPr sz="1800"/>
                </a:pPr>
                <a:r>
                  <a:rPr sz="2400" b="1">
                    <a:solidFill>
                      <a:srgbClr val="EEECE1"/>
                    </a:solidFill>
                    <a:latin typeface="+mn-lt"/>
                    <a:ea typeface="+mn-ea"/>
                    <a:cs typeface="+mn-cs"/>
                    <a:sym typeface="Calibri"/>
                  </a:rPr>
                  <a:t>System level: systems and structures</a:t>
                </a:r>
                <a:endParaRPr sz="2400">
                  <a:solidFill>
                    <a:srgbClr val="EEECE1"/>
                  </a:solidFill>
                  <a:latin typeface="+mn-lt"/>
                  <a:ea typeface="+mn-ea"/>
                  <a:cs typeface="+mn-cs"/>
                  <a:sym typeface="Calibri"/>
                </a:endParaRPr>
              </a:p>
              <a:p>
                <a:pPr lvl="0" defTabSz="914400">
                  <a:defRPr sz="1800"/>
                </a:pPr>
                <a:r>
                  <a:rPr sz="2400">
                    <a:latin typeface="+mn-lt"/>
                    <a:ea typeface="+mn-ea"/>
                    <a:cs typeface="+mn-cs"/>
                    <a:sym typeface="Calibri"/>
                  </a:rPr>
                  <a:t> </a:t>
                </a:r>
              </a:p>
            </p:txBody>
          </p:sp>
          <p:sp>
            <p:nvSpPr>
              <p:cNvPr id="287" name="Shape 287"/>
              <p:cNvSpPr/>
              <p:nvPr/>
            </p:nvSpPr>
            <p:spPr>
              <a:xfrm>
                <a:off x="2457873" y="49550"/>
                <a:ext cx="2150640" cy="1895349"/>
              </a:xfrm>
              <a:prstGeom prst="rect">
                <a:avLst/>
              </a:prstGeom>
              <a:solidFill>
                <a:srgbClr val="5E0083"/>
              </a:solidFill>
              <a:ln w="12700" cap="flat">
                <a:noFill/>
                <a:miter lim="400000"/>
              </a:ln>
              <a:effectLst/>
              <a:extLst>
                <a:ext uri="{C572A759-6A51-4108-AA02-DFA0A04FC94B}">
                  <ma14:wrappingTextBoxFlag xmlns:ma14="http://schemas.microsoft.com/office/mac/drawingml/2011/main" xmlns="" val="1"/>
                </a:ext>
              </a:extLst>
            </p:spPr>
            <p:txBody>
              <a:bodyPr wrap="square" lIns="65023" tIns="65023" rIns="65023" bIns="65023" numCol="1" anchor="t">
                <a:spAutoFit/>
              </a:bodyPr>
              <a:lstStyle/>
              <a:p>
                <a:pPr lvl="0" defTabSz="914400">
                  <a:defRPr sz="1800"/>
                </a:pPr>
                <a:r>
                  <a:rPr sz="2400" b="1">
                    <a:solidFill>
                      <a:srgbClr val="EEECE1"/>
                    </a:solidFill>
                    <a:latin typeface="+mn-lt"/>
                    <a:ea typeface="+mn-ea"/>
                    <a:cs typeface="+mn-cs"/>
                    <a:sym typeface="Calibri"/>
                  </a:rPr>
                  <a:t>School level: </a:t>
                </a:r>
                <a:r>
                  <a:rPr sz="2200" b="1">
                    <a:solidFill>
                      <a:srgbClr val="EEECE1"/>
                    </a:solidFill>
                    <a:latin typeface="+mn-lt"/>
                    <a:ea typeface="+mn-ea"/>
                    <a:cs typeface="+mn-cs"/>
                    <a:sym typeface="Calibri"/>
                  </a:rPr>
                  <a:t>Teacher groups (working across schools)</a:t>
                </a:r>
                <a:endParaRPr sz="2200">
                  <a:solidFill>
                    <a:srgbClr val="EEECE1"/>
                  </a:solidFill>
                  <a:latin typeface="+mn-lt"/>
                  <a:ea typeface="+mn-ea"/>
                  <a:cs typeface="+mn-cs"/>
                  <a:sym typeface="Calibri"/>
                </a:endParaRPr>
              </a:p>
              <a:p>
                <a:pPr lvl="0" defTabSz="914400">
                  <a:defRPr sz="1800"/>
                </a:pPr>
                <a:r>
                  <a:rPr sz="2400">
                    <a:latin typeface="+mn-lt"/>
                    <a:ea typeface="+mn-ea"/>
                    <a:cs typeface="+mn-cs"/>
                    <a:sym typeface="Calibri"/>
                  </a:rPr>
                  <a:t> </a:t>
                </a:r>
              </a:p>
            </p:txBody>
          </p:sp>
        </p:grpSp>
        <p:sp>
          <p:nvSpPr>
            <p:cNvPr id="289" name="Shape 289"/>
            <p:cNvSpPr/>
            <p:nvPr/>
          </p:nvSpPr>
          <p:spPr>
            <a:xfrm>
              <a:off x="5018157" y="0"/>
              <a:ext cx="2150640" cy="192074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5023" tIns="65023" rIns="65023" bIns="65023" numCol="1" anchor="t">
              <a:spAutoFit/>
            </a:bodyPr>
            <a:lstStyle/>
            <a:p>
              <a:pPr lvl="0" defTabSz="914400">
                <a:defRPr sz="1800"/>
              </a:pPr>
              <a:r>
                <a:rPr sz="2400" b="1">
                  <a:solidFill>
                    <a:srgbClr val="EEECE1"/>
                  </a:solidFill>
                  <a:latin typeface="+mn-lt"/>
                  <a:ea typeface="+mn-ea"/>
                  <a:cs typeface="+mn-cs"/>
                  <a:sym typeface="Calibri"/>
                </a:rPr>
                <a:t>Classroom level: </a:t>
              </a:r>
              <a:r>
                <a:rPr sz="2200" b="1">
                  <a:solidFill>
                    <a:srgbClr val="EEECE1"/>
                  </a:solidFill>
                  <a:latin typeface="+mn-lt"/>
                  <a:ea typeface="+mn-ea"/>
                  <a:cs typeface="+mn-cs"/>
                  <a:sym typeface="Calibri"/>
                </a:rPr>
                <a:t>pedagogies for problem solving</a:t>
              </a:r>
              <a:endParaRPr sz="2200">
                <a:solidFill>
                  <a:srgbClr val="EEECE1"/>
                </a:solidFill>
                <a:latin typeface="+mn-lt"/>
                <a:ea typeface="+mn-ea"/>
                <a:cs typeface="+mn-cs"/>
                <a:sym typeface="Calibri"/>
              </a:endParaRPr>
            </a:p>
            <a:p>
              <a:pPr lvl="0" defTabSz="914400">
                <a:defRPr sz="1800"/>
              </a:pPr>
              <a:r>
                <a:rPr sz="2400">
                  <a:latin typeface="+mn-lt"/>
                  <a:ea typeface="+mn-ea"/>
                  <a:cs typeface="+mn-cs"/>
                  <a:sym typeface="Calibri"/>
                </a:rPr>
                <a:t> </a:t>
              </a:r>
            </a:p>
          </p:txBody>
        </p:sp>
      </p:gr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a:spLocks noGrp="1"/>
          </p:cNvSpPr>
          <p:nvPr>
            <p:ph type="title"/>
          </p:nvPr>
        </p:nvSpPr>
        <p:spPr>
          <a:prstGeom prst="rect">
            <a:avLst/>
          </a:prstGeom>
        </p:spPr>
        <p:txBody>
          <a:bodyPr/>
          <a:lstStyle>
            <a:lvl1pPr>
              <a:defRPr>
                <a:solidFill>
                  <a:srgbClr val="400058"/>
                </a:solidFill>
                <a:uFill>
                  <a:solidFill>
                    <a:srgbClr val="BC80CC"/>
                  </a:solidFill>
                </a:uFill>
              </a:defRPr>
            </a:lvl1pPr>
          </a:lstStyle>
          <a:p>
            <a:pPr lvl="0">
              <a:defRPr sz="1800" b="0">
                <a:solidFill>
                  <a:srgbClr val="000000"/>
                </a:solidFill>
                <a:uFillTx/>
              </a:defRPr>
            </a:pPr>
            <a:r>
              <a:rPr sz="4400" b="1">
                <a:solidFill>
                  <a:srgbClr val="400058"/>
                </a:solidFill>
                <a:uFill>
                  <a:solidFill>
                    <a:srgbClr val="BC80CC"/>
                  </a:solidFill>
                </a:uFill>
              </a:rPr>
              <a:t>Challenges</a:t>
            </a:r>
          </a:p>
        </p:txBody>
      </p:sp>
      <p:sp>
        <p:nvSpPr>
          <p:cNvPr id="293" name="Shape 293"/>
          <p:cNvSpPr/>
          <p:nvPr/>
        </p:nvSpPr>
        <p:spPr>
          <a:xfrm>
            <a:off x="228652" y="1598675"/>
            <a:ext cx="12186956" cy="71404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p>
            <a:pPr marL="720725" lvl="1" indent="-301625" defTabSz="914400">
              <a:buSzPct val="100000"/>
              <a:buChar char="•"/>
              <a:defRPr sz="1800"/>
            </a:pPr>
            <a:r>
              <a:rPr sz="3800">
                <a:latin typeface="+mn-lt"/>
                <a:ea typeface="+mn-ea"/>
                <a:cs typeface="+mn-cs"/>
                <a:sym typeface="Calibri"/>
              </a:rPr>
              <a:t>Understanding of problem solving</a:t>
            </a:r>
          </a:p>
          <a:p>
            <a:pPr lvl="0" defTabSz="914400">
              <a:defRPr sz="1800"/>
            </a:pPr>
            <a:endParaRPr sz="3800">
              <a:latin typeface="+mn-lt"/>
              <a:ea typeface="+mn-ea"/>
              <a:cs typeface="+mn-cs"/>
              <a:sym typeface="Calibri"/>
            </a:endParaRPr>
          </a:p>
          <a:p>
            <a:pPr marL="720725" lvl="1" indent="-301625" defTabSz="914400">
              <a:buSzPct val="100000"/>
              <a:buChar char="•"/>
              <a:defRPr sz="1800"/>
            </a:pPr>
            <a:r>
              <a:rPr sz="3800">
                <a:latin typeface="+mn-lt"/>
                <a:ea typeface="+mn-ea"/>
                <a:cs typeface="+mn-cs"/>
                <a:sym typeface="Calibri"/>
              </a:rPr>
              <a:t>Developing collaborative lesson study groups in a climate of competition between schools</a:t>
            </a:r>
          </a:p>
          <a:p>
            <a:pPr lvl="0" defTabSz="914400">
              <a:defRPr sz="1800"/>
            </a:pPr>
            <a:endParaRPr sz="3800">
              <a:latin typeface="+mn-lt"/>
              <a:ea typeface="+mn-ea"/>
              <a:cs typeface="+mn-cs"/>
              <a:sym typeface="Calibri"/>
            </a:endParaRPr>
          </a:p>
          <a:p>
            <a:pPr marL="720725" lvl="1" indent="-301625" defTabSz="914400">
              <a:buSzPct val="100000"/>
              <a:buChar char="•"/>
              <a:defRPr sz="1800"/>
            </a:pPr>
            <a:r>
              <a:rPr sz="3800">
                <a:latin typeface="+mn-lt"/>
                <a:ea typeface="+mn-ea"/>
                <a:cs typeface="+mn-cs"/>
                <a:sym typeface="Calibri"/>
              </a:rPr>
              <a:t>Ensuring the involvement of outside expertise</a:t>
            </a:r>
          </a:p>
          <a:p>
            <a:pPr lvl="0" defTabSz="914400">
              <a:defRPr sz="1800"/>
            </a:pPr>
            <a:endParaRPr sz="3800">
              <a:latin typeface="+mn-lt"/>
              <a:ea typeface="+mn-ea"/>
              <a:cs typeface="+mn-cs"/>
              <a:sym typeface="Calibri"/>
            </a:endParaRPr>
          </a:p>
          <a:p>
            <a:pPr marL="720725" lvl="1" indent="-301625" defTabSz="914400">
              <a:buSzPct val="100000"/>
              <a:buChar char="•"/>
              <a:defRPr sz="1800"/>
            </a:pPr>
            <a:r>
              <a:rPr sz="3800">
                <a:latin typeface="+mn-lt"/>
                <a:ea typeface="+mn-ea"/>
                <a:cs typeface="+mn-cs"/>
                <a:sym typeface="Calibri"/>
              </a:rPr>
              <a:t>Supporting lesson study group “leaders”</a:t>
            </a:r>
          </a:p>
          <a:p>
            <a:pPr lvl="0" defTabSz="914400">
              <a:defRPr sz="1800"/>
            </a:pPr>
            <a:endParaRPr sz="3800">
              <a:latin typeface="+mn-lt"/>
              <a:ea typeface="+mn-ea"/>
              <a:cs typeface="+mn-cs"/>
              <a:sym typeface="Calibri"/>
            </a:endParaRPr>
          </a:p>
          <a:p>
            <a:pPr marL="720725" lvl="1" indent="-301625" defTabSz="914400">
              <a:buSzPct val="100000"/>
              <a:buChar char="•"/>
              <a:defRPr sz="1800"/>
            </a:pPr>
            <a:r>
              <a:rPr sz="3800">
                <a:latin typeface="+mn-lt"/>
                <a:ea typeface="+mn-ea"/>
                <a:cs typeface="+mn-cs"/>
                <a:sym typeface="Calibri"/>
              </a:rPr>
              <a:t>Planning for sustainability</a:t>
            </a:r>
          </a:p>
          <a:p>
            <a:pPr lvl="0" defTabSz="914400">
              <a:defRPr sz="1800"/>
            </a:pPr>
            <a:endParaRPr sz="3800">
              <a:latin typeface="+mn-lt"/>
              <a:ea typeface="+mn-ea"/>
              <a:cs typeface="+mn-cs"/>
              <a:sym typeface="Calibri"/>
            </a:endParaRPr>
          </a:p>
          <a:p>
            <a:pPr marL="720725" lvl="1" indent="-301625" defTabSz="914400">
              <a:buSzPct val="100000"/>
              <a:buChar char="•"/>
              <a:defRPr sz="1800"/>
            </a:pPr>
            <a:r>
              <a:rPr sz="3800">
                <a:latin typeface="+mn-lt"/>
                <a:ea typeface="+mn-ea"/>
                <a:cs typeface="+mn-cs"/>
                <a:sym typeface="Calibri"/>
              </a:rPr>
              <a:t>Potential rapid growth</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 name="Bar_header_Blue.jpg"/>
          <p:cNvPicPr/>
          <p:nvPr/>
        </p:nvPicPr>
        <p:blipFill>
          <a:blip r:embed="rId2" cstate="print">
            <a:extLst/>
          </a:blip>
          <a:stretch>
            <a:fillRect/>
          </a:stretch>
        </p:blipFill>
        <p:spPr>
          <a:xfrm>
            <a:off x="-12700" y="0"/>
            <a:ext cx="13042900" cy="1422401"/>
          </a:xfrm>
          <a:prstGeom prst="rect">
            <a:avLst/>
          </a:prstGeom>
          <a:ln w="12700">
            <a:miter lim="400000"/>
          </a:ln>
        </p:spPr>
      </p:pic>
      <p:sp>
        <p:nvSpPr>
          <p:cNvPr id="296" name="Shape 296"/>
          <p:cNvSpPr>
            <a:spLocks noGrp="1"/>
          </p:cNvSpPr>
          <p:nvPr>
            <p:ph type="body" idx="1"/>
          </p:nvPr>
        </p:nvSpPr>
        <p:spPr>
          <a:xfrm>
            <a:off x="1219200" y="2298700"/>
            <a:ext cx="10553700" cy="5791200"/>
          </a:xfrm>
          <a:prstGeom prst="rect">
            <a:avLst/>
          </a:prstGeom>
        </p:spPr>
        <p:txBody>
          <a:bodyPr>
            <a:normAutofit/>
          </a:bodyPr>
          <a:lstStyle/>
          <a:p>
            <a:pPr lvl="0">
              <a:defRPr sz="1800" b="0">
                <a:solidFill>
                  <a:srgbClr val="000000"/>
                </a:solidFill>
                <a:uFillTx/>
              </a:defRPr>
            </a:pPr>
            <a:endParaRPr sz="4400" b="1" dirty="0">
              <a:solidFill>
                <a:srgbClr val="FFFFFF"/>
              </a:solidFill>
              <a:uFill>
                <a:solidFill>
                  <a:srgbClr val="FFFFFF"/>
                </a:solidFill>
              </a:uFill>
            </a:endParaRPr>
          </a:p>
          <a:p>
            <a:pPr lvl="0">
              <a:defRPr sz="1800" b="0">
                <a:solidFill>
                  <a:srgbClr val="000000"/>
                </a:solidFill>
                <a:uFillTx/>
              </a:defRPr>
            </a:pPr>
            <a:r>
              <a:rPr sz="4400" b="1" dirty="0">
                <a:solidFill>
                  <a:srgbClr val="FFFFFF"/>
                </a:solidFill>
                <a:uFill>
                  <a:solidFill>
                    <a:srgbClr val="FFFFFF"/>
                  </a:solidFill>
                </a:uFill>
              </a:rPr>
              <a:t>For further details go to </a:t>
            </a:r>
          </a:p>
          <a:p>
            <a:pPr lvl="0">
              <a:defRPr sz="1800" b="0">
                <a:solidFill>
                  <a:srgbClr val="000000"/>
                </a:solidFill>
                <a:uFillTx/>
              </a:defRPr>
            </a:pPr>
            <a:r>
              <a:rPr sz="4400" b="1" dirty="0">
                <a:solidFill>
                  <a:schemeClr val="bg2"/>
                </a:solidFill>
                <a:uFill>
                  <a:solidFill>
                    <a:srgbClr val="FFFFFF"/>
                  </a:solidFill>
                </a:uFill>
              </a:rPr>
              <a:t>http://www.nottingham.ac.uk/education/research/crme/index.aspx</a:t>
            </a:r>
          </a:p>
          <a:p>
            <a:pPr lvl="0">
              <a:defRPr sz="1800" b="0">
                <a:solidFill>
                  <a:srgbClr val="000000"/>
                </a:solidFill>
                <a:uFillTx/>
              </a:defRPr>
            </a:pPr>
            <a:r>
              <a:rPr sz="4400" b="1" dirty="0">
                <a:solidFill>
                  <a:srgbClr val="FFFFFF"/>
                </a:solidFill>
                <a:uFill>
                  <a:solidFill>
                    <a:srgbClr val="FFFFFF"/>
                  </a:solidFill>
                </a:uFill>
              </a:rPr>
              <a:t/>
            </a:r>
            <a:br>
              <a:rPr sz="4400" b="1" dirty="0">
                <a:solidFill>
                  <a:srgbClr val="FFFFFF"/>
                </a:solidFill>
                <a:uFill>
                  <a:solidFill>
                    <a:srgbClr val="FFFFFF"/>
                  </a:solidFill>
                </a:uFill>
              </a:rPr>
            </a:br>
            <a:r>
              <a:rPr sz="4400" b="1" dirty="0">
                <a:solidFill>
                  <a:srgbClr val="FFFFFF"/>
                </a:solidFill>
                <a:uFill>
                  <a:solidFill>
                    <a:srgbClr val="FFFFFF"/>
                  </a:solidFill>
                </a:uFill>
              </a:rPr>
              <a:t>To join the mailing list, contact</a:t>
            </a:r>
            <a:r>
              <a:rPr sz="4400" b="1" u="sng" dirty="0">
                <a:solidFill>
                  <a:srgbClr val="FFFFFF"/>
                </a:solidFill>
                <a:uFill>
                  <a:solidFill>
                    <a:srgbClr val="FFFFFF"/>
                  </a:solidFill>
                </a:uFill>
                <a:hlinkClick r:id="rId3"/>
              </a:rPr>
              <a:t> </a:t>
            </a:r>
            <a:endParaRPr sz="4400" b="1" u="sng" dirty="0">
              <a:solidFill>
                <a:srgbClr val="FFFFFF"/>
              </a:solidFill>
              <a:uFill>
                <a:solidFill>
                  <a:srgbClr val="FFFFFF"/>
                </a:solidFill>
              </a:uFill>
            </a:endParaRPr>
          </a:p>
          <a:p>
            <a:pPr lvl="0">
              <a:defRPr sz="1800" b="0">
                <a:solidFill>
                  <a:srgbClr val="000000"/>
                </a:solidFill>
                <a:uFillTx/>
              </a:defRPr>
            </a:pPr>
            <a:r>
              <a:rPr lang="en-US" sz="4400" b="1" u="sng" dirty="0" smtClean="0">
                <a:solidFill>
                  <a:srgbClr val="FFFFFF"/>
                </a:solidFill>
                <a:uFill>
                  <a:solidFill>
                    <a:srgbClr val="FFFFFF"/>
                  </a:solidFill>
                </a:uFill>
              </a:rPr>
              <a:t>G</a:t>
            </a:r>
            <a:r>
              <a:rPr lang="en-GB" sz="4400" b="1" u="sng" dirty="0" err="1" smtClean="0">
                <a:solidFill>
                  <a:srgbClr val="FFFFFF"/>
                </a:solidFill>
                <a:uFill>
                  <a:solidFill>
                    <a:srgbClr val="FFFFFF"/>
                  </a:solidFill>
                </a:uFill>
              </a:rPr>
              <a:t>eoffrey.wake@nottingham.ac.uk</a:t>
            </a:r>
            <a:endParaRPr sz="4400" b="1" dirty="0">
              <a:solidFill>
                <a:srgbClr val="FFFFFF"/>
              </a:solidFill>
              <a:uFill>
                <a:solidFill>
                  <a:srgbClr val="FFFFFF"/>
                </a:solidFill>
              </a:u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title"/>
          </p:nvPr>
        </p:nvSpPr>
        <p:spPr>
          <a:prstGeom prst="rect">
            <a:avLst/>
          </a:prstGeom>
        </p:spPr>
        <p:txBody>
          <a:bodyPr/>
          <a:lstStyle/>
          <a:p>
            <a:pPr lvl="0">
              <a:defRPr sz="1800" b="0">
                <a:solidFill>
                  <a:srgbClr val="000000"/>
                </a:solidFill>
                <a:uFillTx/>
              </a:defRPr>
            </a:pPr>
            <a:r>
              <a:rPr sz="4400" b="1">
                <a:solidFill>
                  <a:srgbClr val="113361"/>
                </a:solidFill>
                <a:uFill>
                  <a:solidFill>
                    <a:srgbClr val="113361"/>
                  </a:solidFill>
                </a:uFill>
              </a:rPr>
              <a:t>Developing Mathematical Literacy…</a:t>
            </a:r>
          </a:p>
        </p:txBody>
      </p:sp>
      <p:sp>
        <p:nvSpPr>
          <p:cNvPr id="56" name="Shape 56"/>
          <p:cNvSpPr>
            <a:spLocks noGrp="1"/>
          </p:cNvSpPr>
          <p:nvPr>
            <p:ph type="body" idx="1"/>
          </p:nvPr>
        </p:nvSpPr>
        <p:spPr>
          <a:xfrm>
            <a:off x="661554" y="1450686"/>
            <a:ext cx="7439026" cy="8261351"/>
          </a:xfrm>
          <a:prstGeom prst="rect">
            <a:avLst/>
          </a:prstGeom>
        </p:spPr>
        <p:txBody>
          <a:bodyPr/>
          <a:lstStyle/>
          <a:p>
            <a:pPr marL="0" lvl="0" indent="0">
              <a:buClr>
                <a:srgbClr val="000000"/>
              </a:buClr>
              <a:buFont typeface="Calibri"/>
              <a:defRPr sz="1800" b="0">
                <a:solidFill>
                  <a:srgbClr val="000000"/>
                </a:solidFill>
                <a:uFillTx/>
              </a:defRPr>
            </a:pPr>
            <a:r>
              <a:rPr sz="3100">
                <a:solidFill>
                  <a:srgbClr val="123462"/>
                </a:solidFill>
                <a:uFill>
                  <a:solidFill>
                    <a:srgbClr val="123462"/>
                  </a:solidFill>
                </a:uFill>
              </a:rPr>
              <a:t>“An individual’s capacity to </a:t>
            </a:r>
            <a:r>
              <a:rPr sz="3100" b="1">
                <a:solidFill>
                  <a:srgbClr val="B51A00"/>
                </a:solidFill>
                <a:uFill>
                  <a:solidFill>
                    <a:srgbClr val="123462"/>
                  </a:solidFill>
                </a:uFill>
              </a:rPr>
              <a:t>formulate, employ, and interpret</a:t>
            </a:r>
            <a:r>
              <a:rPr sz="3100">
                <a:solidFill>
                  <a:srgbClr val="123462"/>
                </a:solidFill>
                <a:uFill>
                  <a:solidFill>
                    <a:srgbClr val="123462"/>
                  </a:solidFill>
                </a:uFill>
              </a:rPr>
              <a:t> mathematics in a variety of contexts. It includes reasoning mathematically and using mathematical concepts, procedures, facts and tools to describe, explain and predict phenomena. </a:t>
            </a:r>
          </a:p>
          <a:p>
            <a:pPr marL="0" lvl="0" indent="0">
              <a:buClr>
                <a:srgbClr val="000000"/>
              </a:buClr>
              <a:buFont typeface="Calibri"/>
              <a:defRPr sz="1800" b="0">
                <a:solidFill>
                  <a:srgbClr val="000000"/>
                </a:solidFill>
                <a:uFillTx/>
              </a:defRPr>
            </a:pPr>
            <a:r>
              <a:rPr sz="3100">
                <a:solidFill>
                  <a:srgbClr val="123462"/>
                </a:solidFill>
                <a:uFill>
                  <a:solidFill>
                    <a:srgbClr val="123462"/>
                  </a:solidFill>
                </a:uFill>
              </a:rPr>
              <a:t>It assists individuals to recognise the role that mathematics plays in the world and to make the well-founded judgments and decisions needed by constructive, engaged and reflective citizens.”			</a:t>
            </a:r>
            <a:endParaRPr sz="3100" b="1">
              <a:uFill>
                <a:solidFill/>
              </a:uFill>
            </a:endParaRPr>
          </a:p>
          <a:p>
            <a:pPr marL="0" lvl="0" indent="0">
              <a:buClr>
                <a:srgbClr val="000000"/>
              </a:buClr>
              <a:buFont typeface="Calibri"/>
              <a:defRPr sz="1800" b="0">
                <a:solidFill>
                  <a:srgbClr val="000000"/>
                </a:solidFill>
                <a:uFillTx/>
              </a:defRPr>
            </a:pPr>
            <a:endParaRPr sz="3100" b="1">
              <a:uFill>
                <a:solidFill/>
              </a:uFill>
            </a:endParaRPr>
          </a:p>
          <a:p>
            <a:pPr marL="0" lvl="0" indent="0">
              <a:buClr>
                <a:srgbClr val="000000"/>
              </a:buClr>
              <a:buFont typeface="Calibri"/>
              <a:defRPr sz="1800" b="0">
                <a:solidFill>
                  <a:srgbClr val="000000"/>
                </a:solidFill>
                <a:uFillTx/>
              </a:defRPr>
            </a:pPr>
            <a:r>
              <a:rPr sz="3100" b="1" i="1">
                <a:uFill>
                  <a:solidFill/>
                </a:uFill>
              </a:rPr>
              <a:t>(PISA 2015 Mathematics Framework; OECD)</a:t>
            </a:r>
          </a:p>
        </p:txBody>
      </p:sp>
      <p:pic>
        <p:nvPicPr>
          <p:cNvPr id="57" name="image.tiff"/>
          <p:cNvPicPr/>
          <p:nvPr/>
        </p:nvPicPr>
        <p:blipFill>
          <a:blip r:embed="rId3" cstate="print">
            <a:extLst/>
          </a:blip>
          <a:stretch>
            <a:fillRect/>
          </a:stretch>
        </p:blipFill>
        <p:spPr>
          <a:xfrm>
            <a:off x="8302625" y="1781175"/>
            <a:ext cx="4129088" cy="5494338"/>
          </a:xfrm>
          <a:prstGeom prst="rect">
            <a:avLst/>
          </a:prstGeom>
          <a:ln>
            <a:solidFill/>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3"/>
          <p:cNvGrpSpPr/>
          <p:nvPr/>
        </p:nvGrpSpPr>
        <p:grpSpPr>
          <a:xfrm>
            <a:off x="1030287" y="1997075"/>
            <a:ext cx="3240088" cy="1727200"/>
            <a:chOff x="0" y="0"/>
            <a:chExt cx="3240087" cy="1727200"/>
          </a:xfrm>
        </p:grpSpPr>
        <p:sp>
          <p:nvSpPr>
            <p:cNvPr id="61" name="Shape 61"/>
            <p:cNvSpPr/>
            <p:nvPr/>
          </p:nvSpPr>
          <p:spPr>
            <a:xfrm>
              <a:off x="0" y="0"/>
              <a:ext cx="3240088" cy="1727200"/>
            </a:xfrm>
            <a:prstGeom prst="roundRect">
              <a:avLst>
                <a:gd name="adj" fmla="val 16667"/>
              </a:avLst>
            </a:prstGeom>
            <a:solidFill>
              <a:srgbClr val="FFFFFF"/>
            </a:solidFill>
            <a:ln w="25400" cap="flat">
              <a:solidFill>
                <a:srgbClr val="000000"/>
              </a:solidFill>
              <a:prstDash val="solid"/>
              <a:round/>
            </a:ln>
            <a:effectLst/>
          </p:spPr>
          <p:txBody>
            <a:bodyPr wrap="square" lIns="0" tIns="0" rIns="0" bIns="0" numCol="1" anchor="ctr">
              <a:noAutofit/>
            </a:bodyPr>
            <a:lstStyle/>
            <a:p>
              <a:pPr marL="40639" marR="40639" lvl="0" defTabSz="914400">
                <a:defRPr sz="3400">
                  <a:uFill>
                    <a:solidFill/>
                  </a:uFill>
                  <a:latin typeface="Arial"/>
                  <a:ea typeface="Arial"/>
                  <a:cs typeface="Arial"/>
                  <a:sym typeface="Arial"/>
                </a:defRPr>
              </a:pPr>
              <a:endParaRPr/>
            </a:p>
          </p:txBody>
        </p:sp>
        <p:sp>
          <p:nvSpPr>
            <p:cNvPr id="62" name="Shape 62"/>
            <p:cNvSpPr/>
            <p:nvPr/>
          </p:nvSpPr>
          <p:spPr>
            <a:xfrm>
              <a:off x="83343" y="337263"/>
              <a:ext cx="3073401" cy="10526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lvl1pPr marL="50897" marR="50897" algn="ctr" defTabSz="912812">
                <a:buClr>
                  <a:srgbClr val="000000"/>
                </a:buClr>
                <a:buFont typeface="Arial"/>
                <a:defRPr sz="3400" b="1">
                  <a:uFill>
                    <a:solidFill/>
                  </a:uFill>
                  <a:latin typeface="Arial"/>
                  <a:ea typeface="Arial"/>
                  <a:cs typeface="Arial"/>
                  <a:sym typeface="Arial"/>
                </a:defRPr>
              </a:lvl1pPr>
            </a:lstStyle>
            <a:p>
              <a:pPr lvl="0">
                <a:defRPr sz="1800" b="0">
                  <a:uFillTx/>
                </a:defRPr>
              </a:pPr>
              <a:r>
                <a:rPr sz="3400" b="1">
                  <a:uFill>
                    <a:solidFill/>
                  </a:uFill>
                </a:rPr>
                <a:t>Problem in context</a:t>
              </a:r>
            </a:p>
          </p:txBody>
        </p:sp>
      </p:grpSp>
      <p:grpSp>
        <p:nvGrpSpPr>
          <p:cNvPr id="66" name="Group 66"/>
          <p:cNvGrpSpPr/>
          <p:nvPr/>
        </p:nvGrpSpPr>
        <p:grpSpPr>
          <a:xfrm>
            <a:off x="8518525" y="1997075"/>
            <a:ext cx="3240088" cy="1727200"/>
            <a:chOff x="0" y="0"/>
            <a:chExt cx="3240087" cy="1727200"/>
          </a:xfrm>
        </p:grpSpPr>
        <p:sp>
          <p:nvSpPr>
            <p:cNvPr id="64" name="Shape 64"/>
            <p:cNvSpPr/>
            <p:nvPr/>
          </p:nvSpPr>
          <p:spPr>
            <a:xfrm>
              <a:off x="0" y="0"/>
              <a:ext cx="3240088" cy="1727200"/>
            </a:xfrm>
            <a:prstGeom prst="roundRect">
              <a:avLst>
                <a:gd name="adj" fmla="val 16667"/>
              </a:avLst>
            </a:prstGeom>
            <a:solidFill>
              <a:srgbClr val="FFFFFF"/>
            </a:solidFill>
            <a:ln w="25400" cap="flat">
              <a:solidFill>
                <a:srgbClr val="000000"/>
              </a:solidFill>
              <a:prstDash val="solid"/>
              <a:round/>
            </a:ln>
            <a:effectLst/>
          </p:spPr>
          <p:txBody>
            <a:bodyPr wrap="square" lIns="0" tIns="0" rIns="0" bIns="0" numCol="1" anchor="ctr">
              <a:noAutofit/>
            </a:bodyPr>
            <a:lstStyle/>
            <a:p>
              <a:pPr marL="40639" marR="40639" lvl="0" defTabSz="914400">
                <a:defRPr sz="3400">
                  <a:uFill>
                    <a:solidFill/>
                  </a:uFill>
                  <a:latin typeface="Arial"/>
                  <a:ea typeface="Arial"/>
                  <a:cs typeface="Arial"/>
                  <a:sym typeface="Arial"/>
                </a:defRPr>
              </a:pPr>
              <a:endParaRPr/>
            </a:p>
          </p:txBody>
        </p:sp>
        <p:sp>
          <p:nvSpPr>
            <p:cNvPr id="65" name="Shape 65"/>
            <p:cNvSpPr/>
            <p:nvPr/>
          </p:nvSpPr>
          <p:spPr>
            <a:xfrm>
              <a:off x="83343" y="337263"/>
              <a:ext cx="3073401" cy="10526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lvl1pPr marL="50897" marR="50897" algn="ctr" defTabSz="912812">
                <a:buClr>
                  <a:srgbClr val="000000"/>
                </a:buClr>
                <a:buFont typeface="Arial"/>
                <a:defRPr sz="3400" b="1">
                  <a:uFill>
                    <a:solidFill/>
                  </a:uFill>
                  <a:latin typeface="Arial"/>
                  <a:ea typeface="Arial"/>
                  <a:cs typeface="Arial"/>
                  <a:sym typeface="Arial"/>
                </a:defRPr>
              </a:lvl1pPr>
            </a:lstStyle>
            <a:p>
              <a:pPr lvl="0">
                <a:defRPr sz="1800" b="0">
                  <a:uFillTx/>
                </a:defRPr>
              </a:pPr>
              <a:r>
                <a:rPr sz="3400" b="1">
                  <a:uFill>
                    <a:solidFill/>
                  </a:uFill>
                </a:rPr>
                <a:t>Mathematical problem</a:t>
              </a:r>
            </a:p>
          </p:txBody>
        </p:sp>
      </p:grpSp>
      <p:grpSp>
        <p:nvGrpSpPr>
          <p:cNvPr id="69" name="Group 69"/>
          <p:cNvGrpSpPr/>
          <p:nvPr/>
        </p:nvGrpSpPr>
        <p:grpSpPr>
          <a:xfrm>
            <a:off x="8662987" y="6245225"/>
            <a:ext cx="3240088" cy="1727200"/>
            <a:chOff x="0" y="0"/>
            <a:chExt cx="3240087" cy="1727200"/>
          </a:xfrm>
        </p:grpSpPr>
        <p:sp>
          <p:nvSpPr>
            <p:cNvPr id="67" name="Shape 67"/>
            <p:cNvSpPr/>
            <p:nvPr/>
          </p:nvSpPr>
          <p:spPr>
            <a:xfrm>
              <a:off x="0" y="0"/>
              <a:ext cx="3240088" cy="1727200"/>
            </a:xfrm>
            <a:prstGeom prst="roundRect">
              <a:avLst>
                <a:gd name="adj" fmla="val 16667"/>
              </a:avLst>
            </a:prstGeom>
            <a:solidFill>
              <a:srgbClr val="FFFFFF"/>
            </a:solidFill>
            <a:ln w="25400" cap="flat">
              <a:solidFill>
                <a:srgbClr val="000000"/>
              </a:solidFill>
              <a:prstDash val="solid"/>
              <a:round/>
            </a:ln>
            <a:effectLst/>
          </p:spPr>
          <p:txBody>
            <a:bodyPr wrap="square" lIns="0" tIns="0" rIns="0" bIns="0" numCol="1" anchor="ctr">
              <a:noAutofit/>
            </a:bodyPr>
            <a:lstStyle/>
            <a:p>
              <a:pPr marL="40639" marR="40639" lvl="0" defTabSz="914400">
                <a:defRPr sz="3400">
                  <a:uFill>
                    <a:solidFill/>
                  </a:uFill>
                  <a:latin typeface="Arial"/>
                  <a:ea typeface="Arial"/>
                  <a:cs typeface="Arial"/>
                  <a:sym typeface="Arial"/>
                </a:defRPr>
              </a:pPr>
              <a:endParaRPr/>
            </a:p>
          </p:txBody>
        </p:sp>
        <p:sp>
          <p:nvSpPr>
            <p:cNvPr id="68" name="Shape 68"/>
            <p:cNvSpPr/>
            <p:nvPr/>
          </p:nvSpPr>
          <p:spPr>
            <a:xfrm>
              <a:off x="83343" y="337263"/>
              <a:ext cx="3073401" cy="10526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lvl1pPr marL="50897" marR="50897" algn="ctr" defTabSz="912812">
                <a:buClr>
                  <a:srgbClr val="000000"/>
                </a:buClr>
                <a:buFont typeface="Arial"/>
                <a:defRPr sz="3400" b="1">
                  <a:uFill>
                    <a:solidFill/>
                  </a:uFill>
                  <a:latin typeface="Arial"/>
                  <a:ea typeface="Arial"/>
                  <a:cs typeface="Arial"/>
                  <a:sym typeface="Arial"/>
                </a:defRPr>
              </a:lvl1pPr>
            </a:lstStyle>
            <a:p>
              <a:pPr lvl="0">
                <a:defRPr sz="1800" b="0">
                  <a:uFillTx/>
                </a:defRPr>
              </a:pPr>
              <a:r>
                <a:rPr sz="3400" b="1">
                  <a:uFill>
                    <a:solidFill/>
                  </a:uFill>
                </a:rPr>
                <a:t>Mathematical results</a:t>
              </a:r>
            </a:p>
          </p:txBody>
        </p:sp>
      </p:grpSp>
      <p:grpSp>
        <p:nvGrpSpPr>
          <p:cNvPr id="72" name="Group 72"/>
          <p:cNvGrpSpPr/>
          <p:nvPr/>
        </p:nvGrpSpPr>
        <p:grpSpPr>
          <a:xfrm>
            <a:off x="1030287" y="6245225"/>
            <a:ext cx="3240088" cy="1727200"/>
            <a:chOff x="0" y="0"/>
            <a:chExt cx="3240087" cy="1727200"/>
          </a:xfrm>
        </p:grpSpPr>
        <p:sp>
          <p:nvSpPr>
            <p:cNvPr id="70" name="Shape 70"/>
            <p:cNvSpPr/>
            <p:nvPr/>
          </p:nvSpPr>
          <p:spPr>
            <a:xfrm>
              <a:off x="0" y="0"/>
              <a:ext cx="3240088" cy="1727200"/>
            </a:xfrm>
            <a:prstGeom prst="roundRect">
              <a:avLst>
                <a:gd name="adj" fmla="val 16667"/>
              </a:avLst>
            </a:prstGeom>
            <a:solidFill>
              <a:srgbClr val="FFFFFF"/>
            </a:solidFill>
            <a:ln w="25400" cap="flat">
              <a:solidFill>
                <a:srgbClr val="000000"/>
              </a:solidFill>
              <a:prstDash val="solid"/>
              <a:round/>
            </a:ln>
            <a:effectLst/>
          </p:spPr>
          <p:txBody>
            <a:bodyPr wrap="square" lIns="0" tIns="0" rIns="0" bIns="0" numCol="1" anchor="ctr">
              <a:noAutofit/>
            </a:bodyPr>
            <a:lstStyle/>
            <a:p>
              <a:pPr marL="40639" marR="40639" lvl="0" defTabSz="914400">
                <a:defRPr sz="3400">
                  <a:uFill>
                    <a:solidFill/>
                  </a:uFill>
                  <a:latin typeface="Arial"/>
                  <a:ea typeface="Arial"/>
                  <a:cs typeface="Arial"/>
                  <a:sym typeface="Arial"/>
                </a:defRPr>
              </a:pPr>
              <a:endParaRPr/>
            </a:p>
          </p:txBody>
        </p:sp>
        <p:sp>
          <p:nvSpPr>
            <p:cNvPr id="71" name="Shape 71"/>
            <p:cNvSpPr/>
            <p:nvPr/>
          </p:nvSpPr>
          <p:spPr>
            <a:xfrm>
              <a:off x="83343" y="337263"/>
              <a:ext cx="3073401" cy="10526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lvl1pPr marL="50897" marR="50897" algn="ctr" defTabSz="912812">
                <a:buClr>
                  <a:srgbClr val="000000"/>
                </a:buClr>
                <a:buFont typeface="Arial"/>
                <a:defRPr sz="3400" b="1">
                  <a:uFill>
                    <a:solidFill/>
                  </a:uFill>
                  <a:latin typeface="Arial"/>
                  <a:ea typeface="Arial"/>
                  <a:cs typeface="Arial"/>
                  <a:sym typeface="Arial"/>
                </a:defRPr>
              </a:lvl1pPr>
            </a:lstStyle>
            <a:p>
              <a:pPr lvl="0">
                <a:defRPr sz="1800" b="0">
                  <a:uFillTx/>
                </a:defRPr>
              </a:pPr>
              <a:r>
                <a:rPr sz="3400" b="1">
                  <a:uFill>
                    <a:solidFill/>
                  </a:uFill>
                </a:rPr>
                <a:t>Results in context</a:t>
              </a:r>
            </a:p>
          </p:txBody>
        </p:sp>
      </p:grpSp>
      <p:grpSp>
        <p:nvGrpSpPr>
          <p:cNvPr id="75" name="Group 75"/>
          <p:cNvGrpSpPr/>
          <p:nvPr/>
        </p:nvGrpSpPr>
        <p:grpSpPr>
          <a:xfrm>
            <a:off x="4773612" y="1636712"/>
            <a:ext cx="3384551" cy="2447926"/>
            <a:chOff x="0" y="0"/>
            <a:chExt cx="3384550" cy="2447925"/>
          </a:xfrm>
        </p:grpSpPr>
        <p:sp>
          <p:nvSpPr>
            <p:cNvPr id="73" name="Shape 73"/>
            <p:cNvSpPr/>
            <p:nvPr/>
          </p:nvSpPr>
          <p:spPr>
            <a:xfrm>
              <a:off x="0" y="0"/>
              <a:ext cx="3384550" cy="2447925"/>
            </a:xfrm>
            <a:prstGeom prst="rightArrow">
              <a:avLst>
                <a:gd name="adj1" fmla="val 50000"/>
                <a:gd name="adj2" fmla="val 49998"/>
              </a:avLst>
            </a:prstGeom>
            <a:solidFill>
              <a:srgbClr val="6095C9"/>
            </a:solidFill>
            <a:ln w="9525" cap="flat">
              <a:solidFill>
                <a:srgbClr val="000000"/>
              </a:solidFill>
              <a:prstDash val="solid"/>
              <a:round/>
            </a:ln>
            <a:effectLst/>
          </p:spPr>
          <p:txBody>
            <a:bodyPr wrap="square" lIns="0" tIns="0" rIns="0" bIns="0" numCol="1" anchor="ctr">
              <a:noAutofit/>
            </a:bodyPr>
            <a:lstStyle/>
            <a:p>
              <a:pPr marL="40639" marR="40639" lvl="0" defTabSz="914400">
                <a:defRPr sz="3400">
                  <a:uFill>
                    <a:solidFill/>
                  </a:uFill>
                  <a:latin typeface="Arial"/>
                  <a:ea typeface="Arial"/>
                  <a:cs typeface="Arial"/>
                  <a:sym typeface="Arial"/>
                </a:defRPr>
              </a:pPr>
              <a:endParaRPr/>
            </a:p>
          </p:txBody>
        </p:sp>
        <p:sp>
          <p:nvSpPr>
            <p:cNvPr id="74" name="Shape 74"/>
            <p:cNvSpPr/>
            <p:nvPr/>
          </p:nvSpPr>
          <p:spPr>
            <a:xfrm>
              <a:off x="2033" y="945275"/>
              <a:ext cx="2768601" cy="55737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lvl1pPr marL="53274" marR="36754" algn="ctr" defTabSz="912812">
                <a:buClr>
                  <a:srgbClr val="000000"/>
                </a:buClr>
                <a:buFont typeface="Arial"/>
                <a:defRPr sz="3400">
                  <a:uFill>
                    <a:solidFill/>
                  </a:uFill>
                  <a:latin typeface="Arial"/>
                  <a:ea typeface="Arial"/>
                  <a:cs typeface="Arial"/>
                  <a:sym typeface="Arial"/>
                </a:defRPr>
              </a:lvl1pPr>
            </a:lstStyle>
            <a:p>
              <a:pPr lvl="0">
                <a:defRPr sz="1800">
                  <a:uFillTx/>
                </a:defRPr>
              </a:pPr>
              <a:r>
                <a:rPr sz="3400">
                  <a:uFill>
                    <a:solidFill/>
                  </a:uFill>
                </a:rPr>
                <a:t>Formulate</a:t>
              </a:r>
            </a:p>
          </p:txBody>
        </p:sp>
      </p:grpSp>
      <p:grpSp>
        <p:nvGrpSpPr>
          <p:cNvPr id="78" name="Group 78"/>
          <p:cNvGrpSpPr/>
          <p:nvPr/>
        </p:nvGrpSpPr>
        <p:grpSpPr>
          <a:xfrm>
            <a:off x="8447087" y="3940175"/>
            <a:ext cx="3600451" cy="2160588"/>
            <a:chOff x="0" y="0"/>
            <a:chExt cx="3600450" cy="2160587"/>
          </a:xfrm>
        </p:grpSpPr>
        <p:sp>
          <p:nvSpPr>
            <p:cNvPr id="76" name="Shape 76"/>
            <p:cNvSpPr/>
            <p:nvPr/>
          </p:nvSpPr>
          <p:spPr>
            <a:xfrm>
              <a:off x="0" y="0"/>
              <a:ext cx="3600450" cy="2160588"/>
            </a:xfrm>
            <a:custGeom>
              <a:avLst/>
              <a:gdLst/>
              <a:ahLst/>
              <a:cxnLst>
                <a:cxn ang="0">
                  <a:pos x="wd2" y="hd2"/>
                </a:cxn>
                <a:cxn ang="5400000">
                  <a:pos x="wd2" y="hd2"/>
                </a:cxn>
                <a:cxn ang="10800000">
                  <a:pos x="wd2" y="hd2"/>
                </a:cxn>
                <a:cxn ang="16200000">
                  <a:pos x="wd2" y="hd2"/>
                </a:cxn>
              </a:cxnLst>
              <a:rect l="0" t="0" r="r" b="b"/>
              <a:pathLst>
                <a:path w="21600" h="21600" extrusionOk="0">
                  <a:moveTo>
                    <a:pt x="0" y="11156"/>
                  </a:moveTo>
                  <a:lnTo>
                    <a:pt x="5400" y="11156"/>
                  </a:lnTo>
                  <a:lnTo>
                    <a:pt x="5400" y="0"/>
                  </a:lnTo>
                  <a:lnTo>
                    <a:pt x="16200" y="0"/>
                  </a:lnTo>
                  <a:lnTo>
                    <a:pt x="16200" y="11156"/>
                  </a:lnTo>
                  <a:lnTo>
                    <a:pt x="21600" y="11156"/>
                  </a:lnTo>
                  <a:lnTo>
                    <a:pt x="10800" y="21600"/>
                  </a:lnTo>
                  <a:close/>
                </a:path>
              </a:pathLst>
            </a:custGeom>
            <a:solidFill>
              <a:srgbClr val="6095C9"/>
            </a:solidFill>
            <a:ln w="9525" cap="flat">
              <a:solidFill>
                <a:srgbClr val="000000"/>
              </a:solidFill>
              <a:prstDash val="solid"/>
              <a:round/>
            </a:ln>
            <a:effectLst/>
          </p:spPr>
          <p:txBody>
            <a:bodyPr wrap="square" lIns="0" tIns="0" rIns="0" bIns="0" numCol="1" anchor="ctr">
              <a:noAutofit/>
            </a:bodyPr>
            <a:lstStyle/>
            <a:p>
              <a:pPr marL="40639" marR="40639" lvl="0" defTabSz="914400">
                <a:defRPr sz="3400">
                  <a:uFill>
                    <a:solidFill/>
                  </a:uFill>
                  <a:latin typeface="Arial"/>
                  <a:ea typeface="Arial"/>
                  <a:cs typeface="Arial"/>
                  <a:sym typeface="Arial"/>
                </a:defRPr>
              </a:pPr>
              <a:endParaRPr/>
            </a:p>
          </p:txBody>
        </p:sp>
        <p:sp>
          <p:nvSpPr>
            <p:cNvPr id="77" name="Shape 77"/>
            <p:cNvSpPr/>
            <p:nvPr/>
          </p:nvSpPr>
          <p:spPr>
            <a:xfrm>
              <a:off x="898525" y="540436"/>
              <a:ext cx="1803400" cy="5573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lvl1pPr marL="30429" marR="30429" algn="ctr" defTabSz="912812">
                <a:buClr>
                  <a:srgbClr val="000000"/>
                </a:buClr>
                <a:buFont typeface="Arial"/>
                <a:defRPr sz="3400">
                  <a:uFill>
                    <a:solidFill/>
                  </a:uFill>
                  <a:latin typeface="Arial"/>
                  <a:ea typeface="Arial"/>
                  <a:cs typeface="Arial"/>
                  <a:sym typeface="Arial"/>
                </a:defRPr>
              </a:lvl1pPr>
            </a:lstStyle>
            <a:p>
              <a:pPr lvl="0">
                <a:defRPr sz="1800">
                  <a:uFillTx/>
                </a:defRPr>
              </a:pPr>
              <a:r>
                <a:rPr sz="3400">
                  <a:uFill>
                    <a:solidFill/>
                  </a:uFill>
                </a:rPr>
                <a:t>Employ</a:t>
              </a:r>
            </a:p>
          </p:txBody>
        </p:sp>
      </p:grpSp>
      <p:grpSp>
        <p:nvGrpSpPr>
          <p:cNvPr id="81" name="Group 81"/>
          <p:cNvGrpSpPr/>
          <p:nvPr/>
        </p:nvGrpSpPr>
        <p:grpSpPr>
          <a:xfrm flipH="1">
            <a:off x="4846637" y="5813425"/>
            <a:ext cx="3314323" cy="2447925"/>
            <a:chOff x="0" y="0"/>
            <a:chExt cx="3314321" cy="2447925"/>
          </a:xfrm>
        </p:grpSpPr>
        <p:sp>
          <p:nvSpPr>
            <p:cNvPr id="79" name="Shape 79"/>
            <p:cNvSpPr/>
            <p:nvPr/>
          </p:nvSpPr>
          <p:spPr>
            <a:xfrm>
              <a:off x="2796" y="0"/>
              <a:ext cx="3311526" cy="2447925"/>
            </a:xfrm>
            <a:prstGeom prst="rightArrow">
              <a:avLst>
                <a:gd name="adj1" fmla="val 50000"/>
                <a:gd name="adj2" fmla="val 50003"/>
              </a:avLst>
            </a:prstGeom>
            <a:solidFill>
              <a:srgbClr val="6095C9"/>
            </a:solidFill>
            <a:ln w="9525" cap="flat">
              <a:solidFill>
                <a:srgbClr val="000000"/>
              </a:solidFill>
              <a:prstDash val="solid"/>
              <a:round/>
            </a:ln>
            <a:effectLst/>
          </p:spPr>
          <p:txBody>
            <a:bodyPr wrap="square" lIns="0" tIns="0" rIns="0" bIns="0" numCol="1" anchor="ctr">
              <a:noAutofit/>
            </a:bodyPr>
            <a:lstStyle/>
            <a:p>
              <a:pPr marL="40639" marR="40639" lvl="0" defTabSz="914400">
                <a:defRPr sz="3400">
                  <a:uFill>
                    <a:solidFill/>
                  </a:uFill>
                  <a:latin typeface="Arial"/>
                  <a:ea typeface="Arial"/>
                  <a:cs typeface="Arial"/>
                  <a:sym typeface="Arial"/>
                </a:defRPr>
              </a:pPr>
              <a:endParaRPr/>
            </a:p>
          </p:txBody>
        </p:sp>
        <p:sp>
          <p:nvSpPr>
            <p:cNvPr id="80" name="Shape 80"/>
            <p:cNvSpPr/>
            <p:nvPr/>
          </p:nvSpPr>
          <p:spPr>
            <a:xfrm flipH="1">
              <a:off x="0" y="945275"/>
              <a:ext cx="2705100" cy="55737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lvl1pPr marL="36385" marR="53274" algn="ctr" defTabSz="912812">
                <a:buClr>
                  <a:srgbClr val="000000"/>
                </a:buClr>
                <a:buFont typeface="Arial"/>
                <a:defRPr sz="3400">
                  <a:uFill>
                    <a:solidFill/>
                  </a:uFill>
                  <a:latin typeface="Arial"/>
                  <a:ea typeface="Arial"/>
                  <a:cs typeface="Arial"/>
                  <a:sym typeface="Arial"/>
                </a:defRPr>
              </a:lvl1pPr>
            </a:lstStyle>
            <a:p>
              <a:pPr lvl="0">
                <a:defRPr sz="1800">
                  <a:uFillTx/>
                </a:defRPr>
              </a:pPr>
              <a:r>
                <a:rPr sz="3400">
                  <a:uFill>
                    <a:solidFill/>
                  </a:uFill>
                </a:rPr>
                <a:t>Interpret</a:t>
              </a:r>
            </a:p>
          </p:txBody>
        </p:sp>
      </p:grpSp>
      <p:grpSp>
        <p:nvGrpSpPr>
          <p:cNvPr id="84" name="Group 84"/>
          <p:cNvGrpSpPr/>
          <p:nvPr/>
        </p:nvGrpSpPr>
        <p:grpSpPr>
          <a:xfrm>
            <a:off x="741362" y="3868737"/>
            <a:ext cx="3816351" cy="2232026"/>
            <a:chOff x="0" y="0"/>
            <a:chExt cx="3816350" cy="2232025"/>
          </a:xfrm>
        </p:grpSpPr>
        <p:sp>
          <p:nvSpPr>
            <p:cNvPr id="82" name="Shape 82"/>
            <p:cNvSpPr/>
            <p:nvPr/>
          </p:nvSpPr>
          <p:spPr>
            <a:xfrm>
              <a:off x="0" y="0"/>
              <a:ext cx="3816350" cy="2232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21600"/>
                  </a:lnTo>
                  <a:lnTo>
                    <a:pt x="16200" y="21600"/>
                  </a:lnTo>
                  <a:lnTo>
                    <a:pt x="16200" y="10800"/>
                  </a:lnTo>
                  <a:lnTo>
                    <a:pt x="21600" y="10800"/>
                  </a:lnTo>
                  <a:lnTo>
                    <a:pt x="10800" y="0"/>
                  </a:lnTo>
                  <a:close/>
                </a:path>
              </a:pathLst>
            </a:custGeom>
            <a:solidFill>
              <a:srgbClr val="6095C9"/>
            </a:solidFill>
            <a:ln w="9525" cap="flat">
              <a:solidFill>
                <a:srgbClr val="000000"/>
              </a:solidFill>
              <a:prstDash val="solid"/>
              <a:round/>
            </a:ln>
            <a:effectLst/>
          </p:spPr>
          <p:txBody>
            <a:bodyPr wrap="square" lIns="0" tIns="0" rIns="0" bIns="0" numCol="1" anchor="ctr">
              <a:noAutofit/>
            </a:bodyPr>
            <a:lstStyle/>
            <a:p>
              <a:pPr marL="40639" marR="40639" lvl="0" defTabSz="914400">
                <a:defRPr sz="3400">
                  <a:uFill>
                    <a:solidFill/>
                  </a:uFill>
                  <a:latin typeface="Arial"/>
                  <a:ea typeface="Arial"/>
                  <a:cs typeface="Arial"/>
                  <a:sym typeface="Arial"/>
                </a:defRPr>
              </a:pPr>
              <a:endParaRPr/>
            </a:p>
          </p:txBody>
        </p:sp>
        <p:sp>
          <p:nvSpPr>
            <p:cNvPr id="83" name="Shape 83"/>
            <p:cNvSpPr/>
            <p:nvPr/>
          </p:nvSpPr>
          <p:spPr>
            <a:xfrm>
              <a:off x="954087" y="1116328"/>
              <a:ext cx="1905001" cy="55737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lvl1pPr marL="30429" marR="30429" defTabSz="912812">
                <a:buClr>
                  <a:srgbClr val="000000"/>
                </a:buClr>
                <a:buFont typeface="Arial"/>
                <a:defRPr sz="3400">
                  <a:uFill>
                    <a:solidFill/>
                  </a:uFill>
                  <a:latin typeface="Arial"/>
                  <a:ea typeface="Arial"/>
                  <a:cs typeface="Arial"/>
                  <a:sym typeface="Arial"/>
                </a:defRPr>
              </a:lvl1pPr>
            </a:lstStyle>
            <a:p>
              <a:pPr lvl="0">
                <a:defRPr sz="1800">
                  <a:uFillTx/>
                </a:defRPr>
              </a:pPr>
              <a:r>
                <a:rPr sz="3400">
                  <a:uFill>
                    <a:solidFill/>
                  </a:uFill>
                </a:rPr>
                <a:t>Evaluate</a:t>
              </a:r>
            </a:p>
          </p:txBody>
        </p:sp>
      </p:grpSp>
      <p:sp>
        <p:nvSpPr>
          <p:cNvPr id="85" name="Shape 85"/>
          <p:cNvSpPr>
            <a:spLocks noGrp="1"/>
          </p:cNvSpPr>
          <p:nvPr>
            <p:ph type="title"/>
          </p:nvPr>
        </p:nvSpPr>
        <p:spPr>
          <a:prstGeom prst="rect">
            <a:avLst/>
          </a:prstGeom>
        </p:spPr>
        <p:txBody>
          <a:bodyPr/>
          <a:lstStyle/>
          <a:p>
            <a:pPr lvl="0">
              <a:defRPr sz="1800" b="0">
                <a:solidFill>
                  <a:srgbClr val="000000"/>
                </a:solidFill>
                <a:uFillTx/>
              </a:defRPr>
            </a:pPr>
            <a:r>
              <a:rPr sz="4400" b="1">
                <a:solidFill>
                  <a:srgbClr val="113361"/>
                </a:solidFill>
                <a:uFill>
                  <a:solidFill>
                    <a:srgbClr val="113361"/>
                  </a:solidFill>
                </a:uFill>
              </a:rPr>
              <a:t>Mathematical literacy (PISA, 2015)</a:t>
            </a:r>
          </a:p>
        </p:txBody>
      </p:sp>
      <p:sp>
        <p:nvSpPr>
          <p:cNvPr id="86" name="Shape 86"/>
          <p:cNvSpPr/>
          <p:nvPr/>
        </p:nvSpPr>
        <p:spPr>
          <a:xfrm>
            <a:off x="902227" y="8497454"/>
            <a:ext cx="11521720" cy="1016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3000"/>
            </a:lvl1pPr>
          </a:lstStyle>
          <a:p>
            <a:pPr lvl="0">
              <a:defRPr sz="1800"/>
            </a:pPr>
            <a:r>
              <a:rPr sz="3000"/>
              <a:t>“The modelling cycle is a central aspect of the PISA conception of students as active problem solvers”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p:cNvSpPr>
          <p:nvPr>
            <p:ph type="title"/>
          </p:nvPr>
        </p:nvSpPr>
        <p:spPr>
          <a:prstGeom prst="rect">
            <a:avLst/>
          </a:prstGeom>
        </p:spPr>
        <p:txBody>
          <a:bodyPr/>
          <a:lstStyle/>
          <a:p>
            <a:pPr lvl="0">
              <a:defRPr sz="1800" b="0">
                <a:solidFill>
                  <a:srgbClr val="000000"/>
                </a:solidFill>
                <a:uFillTx/>
              </a:defRPr>
            </a:pPr>
            <a:r>
              <a:rPr sz="4400" b="1">
                <a:solidFill>
                  <a:srgbClr val="113361"/>
                </a:solidFill>
                <a:uFill>
                  <a:solidFill>
                    <a:srgbClr val="113361"/>
                  </a:solidFill>
                </a:uFill>
              </a:rPr>
              <a:t>Formulating situations mathematically</a:t>
            </a:r>
          </a:p>
        </p:txBody>
      </p:sp>
      <p:sp>
        <p:nvSpPr>
          <p:cNvPr id="91" name="Shape 91"/>
          <p:cNvSpPr>
            <a:spLocks noGrp="1"/>
          </p:cNvSpPr>
          <p:nvPr>
            <p:ph type="body" idx="1"/>
          </p:nvPr>
        </p:nvSpPr>
        <p:spPr>
          <a:xfrm>
            <a:off x="768916" y="4279933"/>
            <a:ext cx="11709401" cy="4503935"/>
          </a:xfrm>
          <a:prstGeom prst="rect">
            <a:avLst/>
          </a:prstGeom>
        </p:spPr>
        <p:txBody>
          <a:bodyPr/>
          <a:lstStyle/>
          <a:p>
            <a:pPr marL="569884" lvl="0" indent="-569884">
              <a:buClr>
                <a:srgbClr val="B9252B"/>
              </a:buClr>
              <a:buSzPct val="100000"/>
              <a:buFont typeface="Calibri"/>
              <a:buChar char="•"/>
              <a:defRPr sz="1800" b="0">
                <a:solidFill>
                  <a:srgbClr val="000000"/>
                </a:solidFill>
                <a:uFillTx/>
              </a:defRPr>
            </a:pPr>
            <a:r>
              <a:rPr sz="3000" b="1">
                <a:solidFill>
                  <a:srgbClr val="B9252B"/>
                </a:solidFill>
                <a:uFill>
                  <a:solidFill>
                    <a:srgbClr val="B9252B"/>
                  </a:solidFill>
                </a:uFill>
              </a:rPr>
              <a:t>Identifying significant variables, constraints;</a:t>
            </a:r>
          </a:p>
          <a:p>
            <a:pPr marL="569884" lvl="0" indent="-569884">
              <a:buClr>
                <a:srgbClr val="B9252B"/>
              </a:buClr>
              <a:buSzPct val="100000"/>
              <a:buFont typeface="Calibri"/>
              <a:buChar char="•"/>
              <a:defRPr sz="1800" b="0">
                <a:solidFill>
                  <a:srgbClr val="000000"/>
                </a:solidFill>
                <a:uFillTx/>
              </a:defRPr>
            </a:pPr>
            <a:r>
              <a:rPr sz="3000" b="1">
                <a:solidFill>
                  <a:srgbClr val="B9252B"/>
                </a:solidFill>
                <a:uFill>
                  <a:solidFill>
                    <a:srgbClr val="B9252B"/>
                  </a:solidFill>
                </a:uFill>
              </a:rPr>
              <a:t>Simplifying a situation; making assumptions;</a:t>
            </a:r>
          </a:p>
          <a:p>
            <a:pPr marL="569884" lvl="0" indent="-569884">
              <a:buClr>
                <a:srgbClr val="B9252B"/>
              </a:buClr>
              <a:buSzPct val="100000"/>
              <a:buFont typeface="Calibri"/>
              <a:buChar char="•"/>
              <a:defRPr sz="1800" b="0">
                <a:solidFill>
                  <a:srgbClr val="000000"/>
                </a:solidFill>
                <a:uFillTx/>
              </a:defRPr>
            </a:pPr>
            <a:r>
              <a:rPr sz="3000" b="1">
                <a:solidFill>
                  <a:srgbClr val="B9252B"/>
                </a:solidFill>
                <a:uFill>
                  <a:solidFill>
                    <a:srgbClr val="B9252B"/>
                  </a:solidFill>
                </a:uFill>
              </a:rPr>
              <a:t>Recognising structure in situations;</a:t>
            </a:r>
          </a:p>
          <a:p>
            <a:pPr marL="569884" lvl="0" indent="-569884">
              <a:buClr>
                <a:srgbClr val="B9252B"/>
              </a:buClr>
              <a:buSzPct val="100000"/>
              <a:buFont typeface="Calibri"/>
              <a:buChar char="•"/>
              <a:defRPr sz="1800" b="0">
                <a:solidFill>
                  <a:srgbClr val="000000"/>
                </a:solidFill>
                <a:uFillTx/>
              </a:defRPr>
            </a:pPr>
            <a:r>
              <a:rPr sz="3000" b="1">
                <a:solidFill>
                  <a:srgbClr val="B9252B"/>
                </a:solidFill>
                <a:uFill>
                  <a:solidFill>
                    <a:srgbClr val="B9252B"/>
                  </a:solidFill>
                </a:uFill>
              </a:rPr>
              <a:t>Representing a situation mathematically, using words, symbols, graphs;</a:t>
            </a:r>
          </a:p>
          <a:p>
            <a:pPr marL="569884" lvl="0" indent="-569884">
              <a:buClr>
                <a:srgbClr val="B9252B"/>
              </a:buClr>
              <a:buSzPct val="100000"/>
              <a:buFont typeface="Calibri"/>
              <a:buChar char="•"/>
              <a:defRPr sz="1800" b="0">
                <a:solidFill>
                  <a:srgbClr val="000000"/>
                </a:solidFill>
                <a:uFillTx/>
              </a:defRPr>
            </a:pPr>
            <a:r>
              <a:rPr sz="3000" b="1">
                <a:solidFill>
                  <a:srgbClr val="B9252B"/>
                </a:solidFill>
                <a:uFill>
                  <a:solidFill>
                    <a:srgbClr val="B9252B"/>
                  </a:solidFill>
                </a:uFill>
              </a:rPr>
              <a:t>Making connections with known problems or </a:t>
            </a:r>
            <a:br>
              <a:rPr sz="3000" b="1">
                <a:solidFill>
                  <a:srgbClr val="B9252B"/>
                </a:solidFill>
                <a:uFill>
                  <a:solidFill>
                    <a:srgbClr val="B9252B"/>
                  </a:solidFill>
                </a:uFill>
              </a:rPr>
            </a:br>
            <a:r>
              <a:rPr sz="3000" b="1">
                <a:solidFill>
                  <a:srgbClr val="B9252B"/>
                </a:solidFill>
                <a:uFill>
                  <a:solidFill>
                    <a:srgbClr val="B9252B"/>
                  </a:solidFill>
                </a:uFill>
              </a:rPr>
              <a:t>mathematical concepts, facts, or procedures</a:t>
            </a:r>
          </a:p>
        </p:txBody>
      </p:sp>
      <p:grpSp>
        <p:nvGrpSpPr>
          <p:cNvPr id="94" name="Group 94"/>
          <p:cNvGrpSpPr/>
          <p:nvPr/>
        </p:nvGrpSpPr>
        <p:grpSpPr>
          <a:xfrm>
            <a:off x="1030287" y="1997075"/>
            <a:ext cx="3240088" cy="1727200"/>
            <a:chOff x="0" y="0"/>
            <a:chExt cx="3240087" cy="1727200"/>
          </a:xfrm>
        </p:grpSpPr>
        <p:sp>
          <p:nvSpPr>
            <p:cNvPr id="92" name="Shape 92"/>
            <p:cNvSpPr/>
            <p:nvPr/>
          </p:nvSpPr>
          <p:spPr>
            <a:xfrm>
              <a:off x="0" y="0"/>
              <a:ext cx="3240088" cy="1727200"/>
            </a:xfrm>
            <a:prstGeom prst="roundRect">
              <a:avLst>
                <a:gd name="adj" fmla="val 16667"/>
              </a:avLst>
            </a:prstGeom>
            <a:solidFill>
              <a:srgbClr val="FFFFFF"/>
            </a:solidFill>
            <a:ln w="25400" cap="flat">
              <a:solidFill>
                <a:srgbClr val="000000"/>
              </a:solidFill>
              <a:prstDash val="solid"/>
              <a:round/>
            </a:ln>
            <a:effectLst/>
          </p:spPr>
          <p:txBody>
            <a:bodyPr wrap="square" lIns="0" tIns="0" rIns="0" bIns="0" numCol="1" anchor="ctr">
              <a:noAutofit/>
            </a:bodyPr>
            <a:lstStyle/>
            <a:p>
              <a:pPr marL="40639" marR="40639" lvl="0" defTabSz="914400">
                <a:defRPr sz="3400">
                  <a:uFill>
                    <a:solidFill/>
                  </a:uFill>
                  <a:latin typeface="Arial"/>
                  <a:ea typeface="Arial"/>
                  <a:cs typeface="Arial"/>
                  <a:sym typeface="Arial"/>
                </a:defRPr>
              </a:pPr>
              <a:endParaRPr/>
            </a:p>
          </p:txBody>
        </p:sp>
        <p:sp>
          <p:nvSpPr>
            <p:cNvPr id="93" name="Shape 93"/>
            <p:cNvSpPr/>
            <p:nvPr/>
          </p:nvSpPr>
          <p:spPr>
            <a:xfrm>
              <a:off x="83343" y="337263"/>
              <a:ext cx="3073401" cy="10526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lvl1pPr marL="50897" marR="50897" algn="ctr" defTabSz="912812">
                <a:buClr>
                  <a:srgbClr val="000000"/>
                </a:buClr>
                <a:buFont typeface="Arial"/>
                <a:defRPr sz="3400" b="1">
                  <a:uFill>
                    <a:solidFill/>
                  </a:uFill>
                  <a:latin typeface="Arial"/>
                  <a:ea typeface="Arial"/>
                  <a:cs typeface="Arial"/>
                  <a:sym typeface="Arial"/>
                </a:defRPr>
              </a:lvl1pPr>
            </a:lstStyle>
            <a:p>
              <a:pPr lvl="0">
                <a:defRPr sz="1800" b="0">
                  <a:uFillTx/>
                </a:defRPr>
              </a:pPr>
              <a:r>
                <a:rPr sz="3400" b="1">
                  <a:uFill>
                    <a:solidFill/>
                  </a:uFill>
                </a:rPr>
                <a:t>Problem in context</a:t>
              </a:r>
            </a:p>
          </p:txBody>
        </p:sp>
      </p:grpSp>
      <p:grpSp>
        <p:nvGrpSpPr>
          <p:cNvPr id="97" name="Group 97"/>
          <p:cNvGrpSpPr/>
          <p:nvPr/>
        </p:nvGrpSpPr>
        <p:grpSpPr>
          <a:xfrm>
            <a:off x="8518525" y="1997075"/>
            <a:ext cx="3240088" cy="1727200"/>
            <a:chOff x="0" y="0"/>
            <a:chExt cx="3240087" cy="1727200"/>
          </a:xfrm>
        </p:grpSpPr>
        <p:sp>
          <p:nvSpPr>
            <p:cNvPr id="95" name="Shape 95"/>
            <p:cNvSpPr/>
            <p:nvPr/>
          </p:nvSpPr>
          <p:spPr>
            <a:xfrm>
              <a:off x="0" y="0"/>
              <a:ext cx="3240088" cy="1727200"/>
            </a:xfrm>
            <a:prstGeom prst="roundRect">
              <a:avLst>
                <a:gd name="adj" fmla="val 16667"/>
              </a:avLst>
            </a:prstGeom>
            <a:solidFill>
              <a:srgbClr val="FFFFFF"/>
            </a:solidFill>
            <a:ln w="25400" cap="flat">
              <a:solidFill>
                <a:srgbClr val="000000"/>
              </a:solidFill>
              <a:prstDash val="solid"/>
              <a:round/>
            </a:ln>
            <a:effectLst/>
          </p:spPr>
          <p:txBody>
            <a:bodyPr wrap="square" lIns="0" tIns="0" rIns="0" bIns="0" numCol="1" anchor="ctr">
              <a:noAutofit/>
            </a:bodyPr>
            <a:lstStyle/>
            <a:p>
              <a:pPr marL="40639" marR="40639" lvl="0" defTabSz="914400">
                <a:defRPr sz="3400">
                  <a:uFill>
                    <a:solidFill/>
                  </a:uFill>
                  <a:latin typeface="Arial"/>
                  <a:ea typeface="Arial"/>
                  <a:cs typeface="Arial"/>
                  <a:sym typeface="Arial"/>
                </a:defRPr>
              </a:pPr>
              <a:endParaRPr/>
            </a:p>
          </p:txBody>
        </p:sp>
        <p:sp>
          <p:nvSpPr>
            <p:cNvPr id="96" name="Shape 96"/>
            <p:cNvSpPr/>
            <p:nvPr/>
          </p:nvSpPr>
          <p:spPr>
            <a:xfrm>
              <a:off x="83343" y="337263"/>
              <a:ext cx="3073401" cy="10526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lvl1pPr marL="50897" marR="50897" algn="ctr" defTabSz="912812">
                <a:buClr>
                  <a:srgbClr val="000000"/>
                </a:buClr>
                <a:buFont typeface="Arial"/>
                <a:defRPr sz="3400" b="1">
                  <a:uFill>
                    <a:solidFill/>
                  </a:uFill>
                  <a:latin typeface="Arial"/>
                  <a:ea typeface="Arial"/>
                  <a:cs typeface="Arial"/>
                  <a:sym typeface="Arial"/>
                </a:defRPr>
              </a:lvl1pPr>
            </a:lstStyle>
            <a:p>
              <a:pPr lvl="0">
                <a:defRPr sz="1800" b="0">
                  <a:uFillTx/>
                </a:defRPr>
              </a:pPr>
              <a:r>
                <a:rPr sz="3400" b="1">
                  <a:uFill>
                    <a:solidFill/>
                  </a:uFill>
                </a:rPr>
                <a:t>Mathematical problem</a:t>
              </a:r>
            </a:p>
          </p:txBody>
        </p:sp>
      </p:grpSp>
      <p:grpSp>
        <p:nvGrpSpPr>
          <p:cNvPr id="100" name="Group 100"/>
          <p:cNvGrpSpPr/>
          <p:nvPr/>
        </p:nvGrpSpPr>
        <p:grpSpPr>
          <a:xfrm>
            <a:off x="4773612" y="1636712"/>
            <a:ext cx="3384551" cy="2447926"/>
            <a:chOff x="0" y="0"/>
            <a:chExt cx="3384550" cy="2447925"/>
          </a:xfrm>
        </p:grpSpPr>
        <p:sp>
          <p:nvSpPr>
            <p:cNvPr id="98" name="Shape 98"/>
            <p:cNvSpPr/>
            <p:nvPr/>
          </p:nvSpPr>
          <p:spPr>
            <a:xfrm>
              <a:off x="0" y="0"/>
              <a:ext cx="3384550" cy="2447925"/>
            </a:xfrm>
            <a:prstGeom prst="rightArrow">
              <a:avLst>
                <a:gd name="adj1" fmla="val 50000"/>
                <a:gd name="adj2" fmla="val 49998"/>
              </a:avLst>
            </a:prstGeom>
            <a:solidFill>
              <a:srgbClr val="6095C9"/>
            </a:solidFill>
            <a:ln w="9525" cap="flat">
              <a:solidFill>
                <a:srgbClr val="000000"/>
              </a:solidFill>
              <a:prstDash val="solid"/>
              <a:round/>
            </a:ln>
            <a:effectLst/>
          </p:spPr>
          <p:txBody>
            <a:bodyPr wrap="square" lIns="0" tIns="0" rIns="0" bIns="0" numCol="1" anchor="ctr">
              <a:noAutofit/>
            </a:bodyPr>
            <a:lstStyle/>
            <a:p>
              <a:pPr marL="40639" marR="40639" lvl="0" defTabSz="914400">
                <a:defRPr sz="3400">
                  <a:uFill>
                    <a:solidFill/>
                  </a:uFill>
                  <a:latin typeface="Arial"/>
                  <a:ea typeface="Arial"/>
                  <a:cs typeface="Arial"/>
                  <a:sym typeface="Arial"/>
                </a:defRPr>
              </a:pPr>
              <a:endParaRPr/>
            </a:p>
          </p:txBody>
        </p:sp>
        <p:sp>
          <p:nvSpPr>
            <p:cNvPr id="99" name="Shape 99"/>
            <p:cNvSpPr/>
            <p:nvPr/>
          </p:nvSpPr>
          <p:spPr>
            <a:xfrm>
              <a:off x="2033" y="945275"/>
              <a:ext cx="2768601" cy="55737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lvl1pPr marL="53274" marR="36754" algn="ctr" defTabSz="912812">
                <a:buClr>
                  <a:srgbClr val="000000"/>
                </a:buClr>
                <a:buFont typeface="Arial"/>
                <a:defRPr sz="3400">
                  <a:uFill>
                    <a:solidFill/>
                  </a:uFill>
                  <a:latin typeface="Arial"/>
                  <a:ea typeface="Arial"/>
                  <a:cs typeface="Arial"/>
                  <a:sym typeface="Arial"/>
                </a:defRPr>
              </a:lvl1pPr>
            </a:lstStyle>
            <a:p>
              <a:pPr lvl="0">
                <a:defRPr sz="1800">
                  <a:uFillTx/>
                </a:defRPr>
              </a:pPr>
              <a:r>
                <a:rPr sz="3400">
                  <a:uFill>
                    <a:solidFill/>
                  </a:uFill>
                </a:rPr>
                <a:t>Formulate</a:t>
              </a:r>
            </a:p>
          </p:txBody>
        </p:sp>
      </p:grpSp>
      <p:sp>
        <p:nvSpPr>
          <p:cNvPr id="101" name="Shape 101"/>
          <p:cNvSpPr/>
          <p:nvPr/>
        </p:nvSpPr>
        <p:spPr>
          <a:xfrm>
            <a:off x="9478426" y="8722583"/>
            <a:ext cx="2914849" cy="7874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ctr" defTabSz="914400">
              <a:buClr>
                <a:srgbClr val="113361"/>
              </a:buClr>
              <a:buFont typeface="Calibri"/>
              <a:defRPr sz="4400" b="1">
                <a:solidFill>
                  <a:srgbClr val="113361"/>
                </a:solidFill>
                <a:uFill>
                  <a:solidFill>
                    <a:srgbClr val="113361"/>
                  </a:solidFill>
                </a:uFill>
                <a:latin typeface="+mn-lt"/>
                <a:ea typeface="+mn-ea"/>
                <a:cs typeface="+mn-cs"/>
                <a:sym typeface="Calibri"/>
              </a:defRPr>
            </a:lvl1pPr>
          </a:lstStyle>
          <a:p>
            <a:pPr lvl="0">
              <a:defRPr sz="1800" b="0">
                <a:solidFill>
                  <a:srgbClr val="000000"/>
                </a:solidFill>
                <a:uFillTx/>
              </a:defRPr>
            </a:pPr>
            <a:r>
              <a:rPr sz="4400" b="1">
                <a:solidFill>
                  <a:srgbClr val="113361"/>
                </a:solidFill>
                <a:uFill>
                  <a:solidFill>
                    <a:srgbClr val="113361"/>
                  </a:solidFill>
                </a:uFill>
              </a:rPr>
              <a:t>(PISA, 2015)</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p:nvPr>
        </p:nvSpPr>
        <p:spPr>
          <a:prstGeom prst="rect">
            <a:avLst/>
          </a:prstGeom>
        </p:spPr>
        <p:txBody>
          <a:bodyPr/>
          <a:lstStyle/>
          <a:p>
            <a:pPr lvl="0">
              <a:defRPr sz="1800" b="0">
                <a:solidFill>
                  <a:srgbClr val="000000"/>
                </a:solidFill>
                <a:uFillTx/>
              </a:defRPr>
            </a:pPr>
            <a:r>
              <a:rPr sz="4400" b="1">
                <a:solidFill>
                  <a:srgbClr val="123462"/>
                </a:solidFill>
                <a:uFill>
                  <a:solidFill>
                    <a:srgbClr val="123462"/>
                  </a:solidFill>
                </a:uFill>
              </a:rPr>
              <a:t>Making reasonable estimates </a:t>
            </a:r>
          </a:p>
        </p:txBody>
      </p:sp>
      <p:sp>
        <p:nvSpPr>
          <p:cNvPr id="104" name="Shape 104"/>
          <p:cNvSpPr/>
          <p:nvPr/>
        </p:nvSpPr>
        <p:spPr>
          <a:xfrm>
            <a:off x="627662" y="1841500"/>
            <a:ext cx="5524501" cy="6146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57799" marR="57799" lvl="0" defTabSz="1295400">
              <a:buClr>
                <a:srgbClr val="000000"/>
              </a:buClr>
              <a:buFont typeface="Arial"/>
              <a:defRPr sz="1800"/>
            </a:pPr>
            <a:r>
              <a:rPr sz="5600">
                <a:uFill>
                  <a:solidFill/>
                </a:uFill>
                <a:latin typeface="+mn-lt"/>
                <a:ea typeface="+mn-ea"/>
                <a:cs typeface="+mn-cs"/>
                <a:sym typeface="Calibri"/>
              </a:rPr>
              <a:t>There are about 60 million people in the UK.</a:t>
            </a:r>
          </a:p>
          <a:p>
            <a:pPr marL="57799" marR="57799" lvl="0" defTabSz="1295400">
              <a:buClr>
                <a:srgbClr val="000000"/>
              </a:buClr>
              <a:buFont typeface="Arial"/>
              <a:defRPr sz="1800"/>
            </a:pPr>
            <a:endParaRPr sz="5600">
              <a:uFill>
                <a:solidFill/>
              </a:uFill>
              <a:latin typeface="+mn-lt"/>
              <a:ea typeface="+mn-ea"/>
              <a:cs typeface="+mn-cs"/>
              <a:sym typeface="Calibri"/>
            </a:endParaRPr>
          </a:p>
          <a:p>
            <a:pPr marL="57799" marR="57799" lvl="0" defTabSz="1295400">
              <a:buClr>
                <a:srgbClr val="000000"/>
              </a:buClr>
              <a:buFont typeface="Arial"/>
              <a:defRPr sz="1800"/>
            </a:pPr>
            <a:r>
              <a:rPr sz="5600">
                <a:uFill>
                  <a:solidFill/>
                </a:uFill>
                <a:latin typeface="+mn-lt"/>
                <a:ea typeface="+mn-ea"/>
                <a:cs typeface="+mn-cs"/>
                <a:sym typeface="Calibri"/>
              </a:rPr>
              <a:t>About how many schoolteachers are there?</a:t>
            </a:r>
          </a:p>
        </p:txBody>
      </p:sp>
      <p:pic>
        <p:nvPicPr>
          <p:cNvPr id="105" name="image.pdf"/>
          <p:cNvPicPr/>
          <p:nvPr/>
        </p:nvPicPr>
        <p:blipFill>
          <a:blip r:embed="rId3" cstate="print">
            <a:extLst/>
          </a:blip>
          <a:stretch>
            <a:fillRect/>
          </a:stretch>
        </p:blipFill>
        <p:spPr>
          <a:xfrm>
            <a:off x="6489700" y="1928142"/>
            <a:ext cx="5335130" cy="5353192"/>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Fermi0-1.mov"/>
          <p:cNvPicPr/>
          <p:nvPr>
            <a:videoFile r:link="rId1"/>
            <p:extLst>
              <p:ext uri="{DAA4B4D4-6D71-4841-9C94-3DE7FCFB9230}">
                <p14:media xmlns:p14="http://schemas.microsoft.com/office/powerpoint/2010/main" xmlns="" r:embed="rId3"/>
              </p:ext>
            </p:extLst>
          </p:nvPr>
        </p:nvPicPr>
        <p:blipFill>
          <a:blip r:embed="rId4" cstate="print">
            <a:extLst/>
          </a:blip>
          <a:stretch>
            <a:fillRect/>
          </a:stretch>
        </p:blipFill>
        <p:spPr>
          <a:xfrm>
            <a:off x="0" y="-927100"/>
            <a:ext cx="13011462" cy="11023600"/>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109"/>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p:cNvSpPr>
          <p:nvPr>
            <p:ph type="title"/>
          </p:nvPr>
        </p:nvSpPr>
        <p:spPr>
          <a:prstGeom prst="rect">
            <a:avLst/>
          </a:prstGeom>
        </p:spPr>
        <p:txBody>
          <a:bodyPr/>
          <a:lstStyle/>
          <a:p>
            <a:pPr lvl="0">
              <a:defRPr sz="1800" b="0">
                <a:solidFill>
                  <a:srgbClr val="000000"/>
                </a:solidFill>
                <a:uFillTx/>
              </a:defRPr>
            </a:pPr>
            <a:r>
              <a:rPr sz="4400" b="1">
                <a:solidFill>
                  <a:srgbClr val="FF2600"/>
                </a:solidFill>
                <a:uFill>
                  <a:solidFill>
                    <a:srgbClr val="FF2600"/>
                  </a:solidFill>
                </a:uFill>
              </a:rPr>
              <a:t>Formulating</a:t>
            </a:r>
          </a:p>
        </p:txBody>
      </p:sp>
      <p:sp>
        <p:nvSpPr>
          <p:cNvPr id="112" name="Shape 112"/>
          <p:cNvSpPr>
            <a:spLocks noGrp="1"/>
          </p:cNvSpPr>
          <p:nvPr>
            <p:ph type="body" idx="1"/>
          </p:nvPr>
        </p:nvSpPr>
        <p:spPr>
          <a:xfrm>
            <a:off x="509166" y="1677549"/>
            <a:ext cx="12263534" cy="5946105"/>
          </a:xfrm>
          <a:prstGeom prst="rect">
            <a:avLst/>
          </a:prstGeom>
        </p:spPr>
        <p:txBody>
          <a:bodyPr/>
          <a:lstStyle/>
          <a:p>
            <a:pPr marL="0" lvl="0" indent="0">
              <a:buSzTx/>
              <a:buNone/>
              <a:defRPr sz="1800">
                <a:uFillTx/>
              </a:defRPr>
            </a:pPr>
            <a:r>
              <a:rPr sz="3200" b="1">
                <a:solidFill>
                  <a:srgbClr val="A02D2F"/>
                </a:solidFill>
                <a:uFill>
                  <a:solidFill>
                    <a:srgbClr val="A02D2F"/>
                  </a:solidFill>
                </a:uFill>
              </a:rPr>
              <a:t>Identifying significant variables  and making assumptions</a:t>
            </a:r>
            <a:r>
              <a:rPr sz="3200" b="1" i="1">
                <a:uFill>
                  <a:solidFill/>
                </a:uFill>
              </a:rPr>
              <a:t/>
            </a:r>
            <a:br>
              <a:rPr sz="3200" b="1" i="1">
                <a:uFill>
                  <a:solidFill/>
                </a:uFill>
              </a:rPr>
            </a:br>
            <a:r>
              <a:rPr sz="3200" b="1">
                <a:uFill>
                  <a:solidFill/>
                </a:uFill>
              </a:rPr>
              <a:t>- Size of population						</a:t>
            </a:r>
            <a:r>
              <a:rPr sz="3200" b="1" i="1">
                <a:uFill>
                  <a:solidFill/>
                </a:uFill>
              </a:rPr>
              <a:t>p				</a:t>
            </a:r>
            <a:r>
              <a:rPr sz="3200" b="1" i="1">
                <a:solidFill>
                  <a:srgbClr val="E32400"/>
                </a:solidFill>
                <a:uFill>
                  <a:solidFill>
                    <a:srgbClr val="E32400"/>
                  </a:solidFill>
                </a:uFill>
              </a:rPr>
              <a:t>60,000,000</a:t>
            </a:r>
            <a:r>
              <a:rPr sz="3200" b="1">
                <a:uFill>
                  <a:solidFill/>
                </a:uFill>
              </a:rPr>
              <a:t/>
            </a:r>
            <a:br>
              <a:rPr sz="3200" b="1">
                <a:uFill>
                  <a:solidFill/>
                </a:uFill>
              </a:rPr>
            </a:br>
            <a:r>
              <a:rPr sz="3200" b="1">
                <a:uFill>
                  <a:solidFill/>
                </a:uFill>
              </a:rPr>
              <a:t>- How long do you go to school			</a:t>
            </a:r>
            <a:r>
              <a:rPr sz="3200" b="1" i="1">
                <a:uFill>
                  <a:solidFill/>
                </a:uFill>
              </a:rPr>
              <a:t>t				</a:t>
            </a:r>
            <a:r>
              <a:rPr sz="3200" b="1" i="1">
                <a:solidFill>
                  <a:srgbClr val="E32400"/>
                </a:solidFill>
                <a:uFill>
                  <a:solidFill>
                    <a:srgbClr val="E32400"/>
                  </a:solidFill>
                </a:uFill>
              </a:rPr>
              <a:t>12 years</a:t>
            </a:r>
            <a:r>
              <a:rPr sz="3200" b="1">
                <a:uFill>
                  <a:solidFill/>
                </a:uFill>
              </a:rPr>
              <a:t/>
            </a:r>
            <a:br>
              <a:rPr sz="3200" b="1">
                <a:uFill>
                  <a:solidFill/>
                </a:uFill>
              </a:rPr>
            </a:br>
            <a:r>
              <a:rPr sz="3200" b="1">
                <a:uFill>
                  <a:solidFill/>
                </a:uFill>
              </a:rPr>
              <a:t>- Average lifespan						</a:t>
            </a:r>
            <a:r>
              <a:rPr sz="3200" b="1" i="1">
                <a:uFill>
                  <a:solidFill/>
                </a:uFill>
              </a:rPr>
              <a:t>n				</a:t>
            </a:r>
            <a:r>
              <a:rPr sz="3200" b="1" i="1">
                <a:solidFill>
                  <a:srgbClr val="E32400"/>
                </a:solidFill>
                <a:uFill>
                  <a:solidFill>
                    <a:srgbClr val="E32400"/>
                  </a:solidFill>
                </a:uFill>
              </a:rPr>
              <a:t>80 years</a:t>
            </a:r>
            <a:br>
              <a:rPr sz="3200" b="1" i="1">
                <a:solidFill>
                  <a:srgbClr val="E32400"/>
                </a:solidFill>
                <a:uFill>
                  <a:solidFill>
                    <a:srgbClr val="E32400"/>
                  </a:solidFill>
                </a:uFill>
              </a:rPr>
            </a:br>
            <a:r>
              <a:rPr sz="3200" b="1">
                <a:uFill>
                  <a:solidFill/>
                </a:uFill>
              </a:rPr>
              <a:t>- Size of class								</a:t>
            </a:r>
            <a:r>
              <a:rPr sz="3200" b="1" i="1">
                <a:uFill>
                  <a:solidFill/>
                </a:uFill>
              </a:rPr>
              <a:t>c</a:t>
            </a:r>
            <a:r>
              <a:rPr sz="3200" b="1" i="1">
                <a:solidFill>
                  <a:srgbClr val="E32400"/>
                </a:solidFill>
                <a:uFill>
                  <a:solidFill>
                    <a:srgbClr val="E32400"/>
                  </a:solidFill>
                </a:uFill>
              </a:rPr>
              <a:t>				25</a:t>
            </a:r>
          </a:p>
          <a:p>
            <a:pPr marL="0" lvl="0" indent="0">
              <a:buSzTx/>
              <a:buNone/>
              <a:defRPr sz="1800">
                <a:uFillTx/>
              </a:defRPr>
            </a:pPr>
            <a:endParaRPr sz="3200" b="1" i="1">
              <a:solidFill>
                <a:srgbClr val="E32400"/>
              </a:solidFill>
              <a:uFill>
                <a:solidFill>
                  <a:srgbClr val="E32400"/>
                </a:solidFill>
              </a:uFill>
            </a:endParaRPr>
          </a:p>
          <a:p>
            <a:pPr marL="0" marR="0" lvl="0" indent="154939" defTabSz="914400">
              <a:buClr>
                <a:srgbClr val="A02D2F"/>
              </a:buClr>
              <a:buSzTx/>
              <a:buFont typeface="Calibri"/>
              <a:buNone/>
              <a:defRPr sz="1800">
                <a:uFillTx/>
              </a:defRPr>
            </a:pPr>
            <a:r>
              <a:rPr sz="3200" b="1" i="1">
                <a:solidFill>
                  <a:srgbClr val="E32400"/>
                </a:solidFill>
                <a:uFill>
                  <a:solidFill>
                    <a:srgbClr val="E32400"/>
                  </a:solidFill>
                </a:uFill>
              </a:rPr>
              <a:t>   </a:t>
            </a:r>
            <a:r>
              <a:rPr sz="3200" b="1">
                <a:solidFill>
                  <a:srgbClr val="A02D2F"/>
                </a:solidFill>
                <a:uFill>
                  <a:solidFill>
                    <a:srgbClr val="A02D2F"/>
                  </a:solidFill>
                </a:uFill>
              </a:rPr>
              <a:t>Derive relationships and facts</a:t>
            </a:r>
          </a:p>
          <a:p>
            <a:pPr marL="0" marR="0" lvl="1" indent="497840" defTabSz="914400">
              <a:spcBef>
                <a:spcPts val="1100"/>
              </a:spcBef>
              <a:buClr>
                <a:srgbClr val="A02D2F"/>
              </a:buClr>
              <a:buSzTx/>
              <a:buFont typeface="Calibri"/>
              <a:buNone/>
              <a:defRPr sz="1800">
                <a:uFillTx/>
              </a:defRPr>
            </a:pPr>
            <a:r>
              <a:rPr sz="3200" b="1">
                <a:solidFill>
                  <a:srgbClr val="A02D2F"/>
                </a:solidFill>
                <a:uFill>
                  <a:solidFill>
                    <a:srgbClr val="A02D2F"/>
                  </a:solidFill>
                </a:uFill>
              </a:rPr>
              <a:t>- </a:t>
            </a:r>
            <a:r>
              <a:rPr sz="3200" b="1">
                <a:uFill>
                  <a:solidFill/>
                </a:uFill>
              </a:rPr>
              <a:t>Fraction of population at school		</a:t>
            </a:r>
            <a:r>
              <a:rPr sz="3200" b="1" i="1">
                <a:uFill>
                  <a:solidFill/>
                </a:uFill>
              </a:rPr>
              <a:t>t ÷ n			</a:t>
            </a:r>
            <a:r>
              <a:rPr sz="3200" b="1" i="1">
                <a:solidFill>
                  <a:srgbClr val="E32400"/>
                </a:solidFill>
                <a:uFill>
                  <a:solidFill>
                    <a:srgbClr val="E32400"/>
                  </a:solidFill>
                </a:uFill>
              </a:rPr>
              <a:t>1/7</a:t>
            </a:r>
            <a:r>
              <a:rPr sz="3200" b="1" i="1">
                <a:uFill>
                  <a:solidFill/>
                </a:uFill>
              </a:rPr>
              <a:t/>
            </a:r>
            <a:br>
              <a:rPr sz="3200" b="1" i="1">
                <a:uFill>
                  <a:solidFill/>
                </a:uFill>
              </a:rPr>
            </a:br>
            <a:r>
              <a:rPr sz="3200" b="1">
                <a:uFill>
                  <a:solidFill/>
                </a:uFill>
              </a:rPr>
              <a:t>- School population				</a:t>
            </a:r>
            <a:r>
              <a:rPr sz="3200" b="1" i="1">
                <a:uFill>
                  <a:solidFill/>
                </a:uFill>
              </a:rPr>
              <a:t>p (t ÷ n)</a:t>
            </a:r>
            <a:r>
              <a:rPr sz="3200" b="1">
                <a:uFill>
                  <a:solidFill/>
                </a:uFill>
              </a:rPr>
              <a:t>	</a:t>
            </a:r>
            <a:r>
              <a:rPr sz="3200" b="1" i="1">
                <a:uFill>
                  <a:solidFill/>
                </a:uFill>
              </a:rPr>
              <a:t>	</a:t>
            </a:r>
            <a:r>
              <a:rPr sz="3200" b="1" i="1">
                <a:solidFill>
                  <a:srgbClr val="E32400"/>
                </a:solidFill>
                <a:uFill>
                  <a:solidFill>
                    <a:srgbClr val="E32400"/>
                  </a:solidFill>
                </a:uFill>
              </a:rPr>
              <a:t>8,500,000</a:t>
            </a:r>
            <a:br>
              <a:rPr sz="3200" b="1" i="1">
                <a:solidFill>
                  <a:srgbClr val="E32400"/>
                </a:solidFill>
                <a:uFill>
                  <a:solidFill>
                    <a:srgbClr val="E32400"/>
                  </a:solidFill>
                </a:uFill>
              </a:rPr>
            </a:br>
            <a:r>
              <a:rPr sz="3200" b="1">
                <a:uFill>
                  <a:solidFill/>
                </a:uFill>
              </a:rPr>
              <a:t>- Number of teachers				</a:t>
            </a:r>
            <a:r>
              <a:rPr sz="3200" b="1" i="1">
                <a:uFill>
                  <a:solidFill/>
                </a:uFill>
              </a:rPr>
              <a:t>p (t ÷ n) ÷ 25	</a:t>
            </a:r>
            <a:r>
              <a:rPr sz="3200" b="1" i="1">
                <a:solidFill>
                  <a:srgbClr val="E32400"/>
                </a:solidFill>
                <a:uFill>
                  <a:solidFill>
                    <a:srgbClr val="E32400"/>
                  </a:solidFill>
                </a:uFill>
              </a:rPr>
              <a:t>340,000</a:t>
            </a:r>
            <a:r>
              <a:rPr sz="2800" b="1" i="1">
                <a:solidFill>
                  <a:srgbClr val="E32400"/>
                </a:solidFill>
                <a:uFill>
                  <a:solidFill>
                    <a:srgbClr val="E32400"/>
                  </a:solidFill>
                </a:uFill>
              </a:rPr>
              <a:t/>
            </a:r>
            <a:br>
              <a:rPr sz="2800" b="1" i="1">
                <a:solidFill>
                  <a:srgbClr val="E32400"/>
                </a:solidFill>
                <a:uFill>
                  <a:solidFill>
                    <a:srgbClr val="E32400"/>
                  </a:solidFill>
                </a:uFill>
              </a:rPr>
            </a:br>
            <a:endParaRPr sz="2800" b="1" i="1">
              <a:solidFill>
                <a:srgbClr val="E32400"/>
              </a:solidFill>
              <a:uFill>
                <a:solidFill>
                  <a:srgbClr val="E32400"/>
                </a:solidFill>
              </a:uFill>
            </a:endParaRPr>
          </a:p>
        </p:txBody>
      </p:sp>
      <p:sp>
        <p:nvSpPr>
          <p:cNvPr id="113" name="Shape 11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uFillTx/>
              </a:defRPr>
            </a:pPr>
            <a:fld id="{86CB4B4D-7CA3-9044-876B-883B54F8677D}" type="slidenum">
              <a:rPr sz="1600">
                <a:solidFill>
                  <a:srgbClr val="9B9B9B"/>
                </a:solidFill>
                <a:uFill>
                  <a:solidFill>
                    <a:srgbClr val="9B9B9B"/>
                  </a:solidFill>
                </a:uFill>
              </a:rPr>
              <a:pPr lvl="0">
                <a:defRPr sz="1800">
                  <a:solidFill>
                    <a:srgbClr val="000000"/>
                  </a:solidFill>
                  <a:uFillTx/>
                </a:defRPr>
              </a:pPr>
              <a:t>9</a:t>
            </a:fld>
            <a:endParaRPr sz="1600">
              <a:solidFill>
                <a:srgbClr val="9B9B9B"/>
              </a:solidFill>
              <a:uFill>
                <a:solidFill>
                  <a:srgbClr val="9B9B9B"/>
                </a:solidFill>
              </a:uFill>
            </a:endParaRP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123462"/>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alibri"/>
        <a:ea typeface="Calibri"/>
        <a:cs typeface="Calibri"/>
      </a:majorFont>
      <a:minorFont>
        <a:latin typeface="Calibri"/>
        <a:ea typeface="Calibri"/>
        <a:cs typeface="Calibri"/>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95C9"/>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a:spAutoFit/>
      </a:bodyPr>
      <a:lstStyle>
        <a:defPPr marL="57799" marR="57799" indent="0" algn="l" defTabSz="1295400" rtl="0" fontAlgn="auto" latinLnBrk="1"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alibri"/>
        <a:ea typeface="Calibri"/>
        <a:cs typeface="Calibri"/>
      </a:majorFont>
      <a:minorFont>
        <a:latin typeface="Calibri"/>
        <a:ea typeface="Calibri"/>
        <a:cs typeface="Calibri"/>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95C9"/>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a:spAutoFit/>
      </a:bodyPr>
      <a:lstStyle>
        <a:defPPr marL="57799" marR="57799" indent="0" algn="l" defTabSz="1295400" rtl="0" fontAlgn="auto" latinLnBrk="1"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2951</Words>
  <Application>Microsoft Office PowerPoint</Application>
  <PresentationFormat>Custom</PresentationFormat>
  <Paragraphs>363</Paragraphs>
  <Slides>37</Slides>
  <Notes>9</Notes>
  <HiddenSlides>0</HiddenSlides>
  <MMClips>1</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White</vt:lpstr>
      <vt:lpstr>Slide 1</vt:lpstr>
      <vt:lpstr>Outline</vt:lpstr>
      <vt:lpstr>What is a problem?</vt:lpstr>
      <vt:lpstr>Developing Mathematical Literacy…</vt:lpstr>
      <vt:lpstr>Mathematical literacy (PISA, 2015)</vt:lpstr>
      <vt:lpstr>Formulating situations mathematically</vt:lpstr>
      <vt:lpstr>Making reasonable estimates </vt:lpstr>
      <vt:lpstr>Slide 8</vt:lpstr>
      <vt:lpstr>Formulating</vt:lpstr>
      <vt:lpstr>Employing concepts, facts, procedures and reasoning</vt:lpstr>
      <vt:lpstr>Interpreting, applying and evaluating</vt:lpstr>
      <vt:lpstr>The centrality of these processes in PISA</vt:lpstr>
      <vt:lpstr>The New National Curriculum for England</vt:lpstr>
      <vt:lpstr>Solve problems in the NC</vt:lpstr>
      <vt:lpstr>Problem solving in the New National Curriculum</vt:lpstr>
      <vt:lpstr>GCSE (2015) Specifications should enable students to: </vt:lpstr>
      <vt:lpstr>GCSE Assessment Objectives</vt:lpstr>
      <vt:lpstr>.. and in the GCSE Assessment Objectives</vt:lpstr>
      <vt:lpstr>Slide 19</vt:lpstr>
      <vt:lpstr>Slide 20</vt:lpstr>
      <vt:lpstr>PD: Lessons in Mathematical Problem Solving (LEMAPS)</vt:lpstr>
      <vt:lpstr>Slide 22</vt:lpstr>
      <vt:lpstr>Outbreak</vt:lpstr>
      <vt:lpstr>Slide 24</vt:lpstr>
      <vt:lpstr>Research lesson – lesson plan  </vt:lpstr>
      <vt:lpstr>How can we anticipate student responses?</vt:lpstr>
      <vt:lpstr>Issues arising from initial attempts</vt:lpstr>
      <vt:lpstr>Anticipated issues table</vt:lpstr>
      <vt:lpstr>Slide 29</vt:lpstr>
      <vt:lpstr>Slide 30</vt:lpstr>
      <vt:lpstr>What are the characteristics of effective professional development?</vt:lpstr>
      <vt:lpstr>Lesson Study</vt:lpstr>
      <vt:lpstr>Slide 33</vt:lpstr>
      <vt:lpstr>Timeline</vt:lpstr>
      <vt:lpstr>Timeline</vt:lpstr>
      <vt:lpstr>Challenges</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 Bright</dc:creator>
  <cp:lastModifiedBy>fbright</cp:lastModifiedBy>
  <cp:revision>1</cp:revision>
  <dcterms:modified xsi:type="dcterms:W3CDTF">2015-04-07T15:43:26Z</dcterms:modified>
</cp:coreProperties>
</file>