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3" r:id="rId3"/>
    <p:sldId id="282" r:id="rId4"/>
    <p:sldId id="284" r:id="rId5"/>
    <p:sldId id="285" r:id="rId6"/>
    <p:sldId id="286" r:id="rId7"/>
    <p:sldId id="287" r:id="rId8"/>
    <p:sldId id="289" r:id="rId9"/>
    <p:sldId id="259" r:id="rId10"/>
    <p:sldId id="258" r:id="rId11"/>
    <p:sldId id="281" r:id="rId12"/>
    <p:sldId id="292" r:id="rId13"/>
    <p:sldId id="275" r:id="rId14"/>
    <p:sldId id="293" r:id="rId15"/>
    <p:sldId id="294" r:id="rId16"/>
    <p:sldId id="280" r:id="rId17"/>
    <p:sldId id="295" r:id="rId18"/>
    <p:sldId id="296" r:id="rId19"/>
    <p:sldId id="298" r:id="rId20"/>
    <p:sldId id="297" r:id="rId21"/>
    <p:sldId id="265" r:id="rId22"/>
    <p:sldId id="267" r:id="rId23"/>
    <p:sldId id="279"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9" autoAdjust="0"/>
    <p:restoredTop sz="82791" autoAdjust="0"/>
  </p:normalViewPr>
  <p:slideViewPr>
    <p:cSldViewPr>
      <p:cViewPr varScale="1">
        <p:scale>
          <a:sx n="78" d="100"/>
          <a:sy n="78" d="100"/>
        </p:scale>
        <p:origin x="-84" y="-4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EE745-3F62-42ED-A518-331E7F518D22}" type="datetimeFigureOut">
              <a:rPr lang="en-GB" smtClean="0"/>
              <a:t>18/03/2016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31D73-49E2-4B2E-8177-31CAC4302C19}" type="slidenum">
              <a:rPr lang="en-GB" smtClean="0"/>
              <a:t>‹#›</a:t>
            </a:fld>
            <a:endParaRPr lang="en-GB"/>
          </a:p>
        </p:txBody>
      </p:sp>
    </p:spTree>
    <p:extLst>
      <p:ext uri="{BB962C8B-B14F-4D97-AF65-F5344CB8AC3E}">
        <p14:creationId xmlns:p14="http://schemas.microsoft.com/office/powerpoint/2010/main" val="29063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1</a:t>
            </a:fld>
            <a:endParaRPr lang="en-GB"/>
          </a:p>
        </p:txBody>
      </p:sp>
    </p:spTree>
    <p:extLst>
      <p:ext uri="{BB962C8B-B14F-4D97-AF65-F5344CB8AC3E}">
        <p14:creationId xmlns:p14="http://schemas.microsoft.com/office/powerpoint/2010/main" val="20010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dirty="0" smtClean="0">
                    <a:solidFill>
                      <a:srgbClr val="C00000"/>
                    </a:solidFill>
                  </a:rPr>
                  <a:t>Drawing a bar representation</a:t>
                </a:r>
                <a:r>
                  <a:rPr lang="en-GB" sz="1200" baseline="0" dirty="0" smtClean="0">
                    <a:solidFill>
                      <a:srgbClr val="C00000"/>
                    </a:solidFill>
                  </a:rPr>
                  <a:t> of the problem, this Year 12 </a:t>
                </a:r>
                <a:r>
                  <a:rPr lang="en-GB" sz="1200" baseline="0" dirty="0" smtClean="0">
                    <a:solidFill>
                      <a:srgbClr val="C00000"/>
                    </a:solidFill>
                  </a:rPr>
                  <a:t>student </a:t>
                </a:r>
                <a:r>
                  <a:rPr lang="en-GB" sz="1200" baseline="0" dirty="0" smtClean="0">
                    <a:solidFill>
                      <a:srgbClr val="C00000"/>
                    </a:solidFill>
                  </a:rPr>
                  <a:t>has used repeated halving </a:t>
                </a:r>
                <a:r>
                  <a:rPr lang="en-GB" sz="1200" baseline="0" dirty="0" smtClean="0">
                    <a:solidFill>
                      <a:srgbClr val="C00000"/>
                    </a:solidFill>
                  </a:rPr>
                  <a:t> with the bar to </a:t>
                </a:r>
                <a:r>
                  <a:rPr lang="en-GB" sz="1200" baseline="0" dirty="0" smtClean="0">
                    <a:solidFill>
                      <a:srgbClr val="C00000"/>
                    </a:solidFill>
                  </a:rPr>
                  <a:t>identify the value of </a:t>
                </a:r>
                <a14:m>
                  <m:oMath xmlns:m="http://schemas.openxmlformats.org/officeDocument/2006/math">
                    <m:f>
                      <m:fPr>
                        <m:ctrlPr>
                          <a:rPr lang="en-GB" sz="1200" i="1" baseline="0" smtClean="0">
                            <a:solidFill>
                              <a:srgbClr val="C00000"/>
                            </a:solidFill>
                            <a:latin typeface="Cambria Math"/>
                          </a:rPr>
                        </m:ctrlPr>
                      </m:fPr>
                      <m:num>
                        <m:r>
                          <a:rPr lang="en-GB" sz="1200" b="0" i="1" baseline="0" smtClean="0">
                            <a:solidFill>
                              <a:srgbClr val="C00000"/>
                            </a:solidFill>
                            <a:latin typeface="Cambria Math" panose="02040503050406030204" pitchFamily="18" charset="0"/>
                          </a:rPr>
                          <m:t>1</m:t>
                        </m:r>
                      </m:num>
                      <m:den>
                        <m:r>
                          <a:rPr lang="en-GB" sz="1200" b="0" i="1" baseline="0" smtClean="0">
                            <a:solidFill>
                              <a:srgbClr val="C00000"/>
                            </a:solidFill>
                            <a:latin typeface="Cambria Math" panose="02040503050406030204" pitchFamily="18" charset="0"/>
                          </a:rPr>
                          <m:t>2</m:t>
                        </m:r>
                      </m:den>
                    </m:f>
                  </m:oMath>
                </a14:m>
                <a:r>
                  <a:rPr lang="en-GB" sz="1200" baseline="0" dirty="0" smtClean="0">
                    <a:solidFill>
                      <a:srgbClr val="C00000"/>
                    </a:solidFill>
                  </a:rPr>
                  <a:t>  and </a:t>
                </a:r>
                <a14:m>
                  <m:oMath xmlns:m="http://schemas.openxmlformats.org/officeDocument/2006/math">
                    <m:f>
                      <m:fPr>
                        <m:ctrlPr>
                          <a:rPr lang="en-GB" sz="1200" i="1" baseline="0" smtClean="0">
                            <a:solidFill>
                              <a:srgbClr val="C00000"/>
                            </a:solidFill>
                            <a:latin typeface="Cambria Math"/>
                          </a:rPr>
                        </m:ctrlPr>
                      </m:fPr>
                      <m:num>
                        <m:r>
                          <a:rPr lang="en-GB" sz="1200" b="0" i="1" baseline="0" smtClean="0">
                            <a:solidFill>
                              <a:srgbClr val="C00000"/>
                            </a:solidFill>
                            <a:latin typeface="Cambria Math" panose="02040503050406030204" pitchFamily="18" charset="0"/>
                          </a:rPr>
                          <m:t>1</m:t>
                        </m:r>
                      </m:num>
                      <m:den>
                        <m:r>
                          <a:rPr lang="en-GB" sz="1200" b="0" i="1" baseline="0" smtClean="0">
                            <a:solidFill>
                              <a:srgbClr val="C00000"/>
                            </a:solidFill>
                            <a:latin typeface="Cambria Math" panose="02040503050406030204" pitchFamily="18" charset="0"/>
                          </a:rPr>
                          <m:t>8</m:t>
                        </m:r>
                      </m:den>
                    </m:f>
                  </m:oMath>
                </a14:m>
                <a:r>
                  <a:rPr lang="en-GB" sz="1200" baseline="0" dirty="0" smtClean="0">
                    <a:solidFill>
                      <a:srgbClr val="C00000"/>
                    </a:solidFill>
                  </a:rPr>
                  <a:t> and hence </a:t>
                </a:r>
                <a14:m>
                  <m:oMath xmlns:m="http://schemas.openxmlformats.org/officeDocument/2006/math">
                    <m:f>
                      <m:fPr>
                        <m:ctrlPr>
                          <a:rPr lang="en-GB" sz="1200" i="1" baseline="0" smtClean="0">
                            <a:solidFill>
                              <a:srgbClr val="C00000"/>
                            </a:solidFill>
                            <a:latin typeface="Cambria Math"/>
                          </a:rPr>
                        </m:ctrlPr>
                      </m:fPr>
                      <m:num>
                        <m:r>
                          <a:rPr lang="en-GB" sz="1200" b="0" i="1" baseline="0" smtClean="0">
                            <a:solidFill>
                              <a:srgbClr val="C00000"/>
                            </a:solidFill>
                            <a:latin typeface="Cambria Math" panose="02040503050406030204" pitchFamily="18" charset="0"/>
                          </a:rPr>
                          <m:t>5</m:t>
                        </m:r>
                      </m:num>
                      <m:den>
                        <m:r>
                          <a:rPr lang="en-GB" sz="1200" b="0" i="1" baseline="0" smtClean="0">
                            <a:solidFill>
                              <a:srgbClr val="C00000"/>
                            </a:solidFill>
                            <a:latin typeface="Cambria Math" panose="02040503050406030204" pitchFamily="18" charset="0"/>
                          </a:rPr>
                          <m:t>8</m:t>
                        </m:r>
                      </m:den>
                    </m:f>
                  </m:oMath>
                </a14:m>
                <a:r>
                  <a:rPr lang="en-GB" sz="1200" baseline="0" dirty="0" smtClean="0">
                    <a:solidFill>
                      <a:srgbClr val="C00000"/>
                    </a:solidFill>
                  </a:rPr>
                  <a:t> of £</a:t>
                </a:r>
                <a:r>
                  <a:rPr lang="en-GB" sz="1200" baseline="0" dirty="0" smtClean="0">
                    <a:solidFill>
                      <a:srgbClr val="C00000"/>
                    </a:solidFill>
                  </a:rPr>
                  <a:t>600.  He moved from 1/17 in the Number pre-test to 10/17 in the post-test</a:t>
                </a:r>
                <a:endParaRPr lang="en-GB" sz="1200" baseline="0" dirty="0" smtClean="0">
                  <a:solidFill>
                    <a:srgbClr val="C00000"/>
                  </a:solidFill>
                </a:endParaRPr>
              </a:p>
            </p:txBody>
          </p:sp>
        </mc:Choice>
        <mc:Fallback xmlns="">
          <p:sp>
            <p:nvSpPr>
              <p:cNvPr id="3" name="Notes Placeholder 2"/>
              <p:cNvSpPr>
                <a:spLocks noGrp="1"/>
              </p:cNvSpPr>
              <p:nvPr>
                <p:ph type="body" idx="1"/>
              </p:nvPr>
            </p:nvSpPr>
            <p:spPr/>
            <p:txBody>
              <a:bodyPr/>
              <a:lstStyle/>
              <a:p>
                <a:r>
                  <a:rPr lang="en-GB" sz="1200" dirty="0" smtClean="0">
                    <a:solidFill>
                      <a:srgbClr val="C00000"/>
                    </a:solidFill>
                  </a:rPr>
                  <a:t>Drawing a bar representation</a:t>
                </a:r>
                <a:r>
                  <a:rPr lang="en-GB" sz="1200" baseline="0" dirty="0" smtClean="0">
                    <a:solidFill>
                      <a:srgbClr val="C00000"/>
                    </a:solidFill>
                  </a:rPr>
                  <a:t> of the problem, this Year 12 project student has used repeated halving to identify the value of </a:t>
                </a:r>
                <a:r>
                  <a:rPr lang="en-GB" sz="1200" b="0" i="0" baseline="0" smtClean="0">
                    <a:solidFill>
                      <a:srgbClr val="C00000"/>
                    </a:solidFill>
                    <a:latin typeface="Cambria Math" panose="02040503050406030204" pitchFamily="18" charset="0"/>
                  </a:rPr>
                  <a:t>1/2</a:t>
                </a:r>
                <a:r>
                  <a:rPr lang="en-GB" sz="1200" baseline="0" dirty="0" smtClean="0">
                    <a:solidFill>
                      <a:srgbClr val="C00000"/>
                    </a:solidFill>
                  </a:rPr>
                  <a:t>  and </a:t>
                </a:r>
                <a:r>
                  <a:rPr lang="en-GB" sz="1200" b="0" i="0" baseline="0" smtClean="0">
                    <a:solidFill>
                      <a:srgbClr val="C00000"/>
                    </a:solidFill>
                    <a:latin typeface="Cambria Math" panose="02040503050406030204" pitchFamily="18" charset="0"/>
                  </a:rPr>
                  <a:t>1/8</a:t>
                </a:r>
                <a:r>
                  <a:rPr lang="en-GB" sz="1200" baseline="0" dirty="0" smtClean="0">
                    <a:solidFill>
                      <a:srgbClr val="C00000"/>
                    </a:solidFill>
                  </a:rPr>
                  <a:t> and hence </a:t>
                </a:r>
                <a:r>
                  <a:rPr lang="en-GB" sz="1200" b="0" i="0" baseline="0" smtClean="0">
                    <a:solidFill>
                      <a:srgbClr val="C00000"/>
                    </a:solidFill>
                    <a:latin typeface="Cambria Math" panose="02040503050406030204" pitchFamily="18" charset="0"/>
                  </a:rPr>
                  <a:t>5/8</a:t>
                </a:r>
                <a:r>
                  <a:rPr lang="en-GB" sz="1200" baseline="0" dirty="0" smtClean="0">
                    <a:solidFill>
                      <a:srgbClr val="C00000"/>
                    </a:solidFill>
                  </a:rPr>
                  <a:t> of £600</a:t>
                </a:r>
              </a:p>
            </p:txBody>
          </p:sp>
        </mc:Fallback>
      </mc:AlternateContent>
      <p:sp>
        <p:nvSpPr>
          <p:cNvPr id="4" name="Slide Number Placeholder 3"/>
          <p:cNvSpPr>
            <a:spLocks noGrp="1"/>
          </p:cNvSpPr>
          <p:nvPr>
            <p:ph type="sldNum" sz="quarter" idx="10"/>
          </p:nvPr>
        </p:nvSpPr>
        <p:spPr/>
        <p:txBody>
          <a:bodyPr/>
          <a:lstStyle/>
          <a:p>
            <a:fld id="{6E631D73-49E2-4B2E-8177-31CAC4302C19}" type="slidenum">
              <a:rPr lang="en-GB" smtClean="0"/>
              <a:t>13</a:t>
            </a:fld>
            <a:endParaRPr lang="en-GB"/>
          </a:p>
        </p:txBody>
      </p:sp>
    </p:spTree>
    <p:extLst>
      <p:ext uri="{BB962C8B-B14F-4D97-AF65-F5344CB8AC3E}">
        <p14:creationId xmlns:p14="http://schemas.microsoft.com/office/powerpoint/2010/main" val="73399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Reverse percentage problems are known</a:t>
            </a:r>
            <a:r>
              <a:rPr lang="en-GB" baseline="0" dirty="0" smtClean="0"/>
              <a:t> to be difficult. Here drawing the bar representation of the problem has enabled Joel to devise an appropriate strategy for correctly finding the original price.</a:t>
            </a:r>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14</a:t>
            </a:fld>
            <a:endParaRPr lang="en-GB"/>
          </a:p>
        </p:txBody>
      </p:sp>
    </p:spTree>
    <p:extLst>
      <p:ext uri="{BB962C8B-B14F-4D97-AF65-F5344CB8AC3E}">
        <p14:creationId xmlns:p14="http://schemas.microsoft.com/office/powerpoint/2010/main" val="2379774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a:t>
            </a:r>
            <a:r>
              <a:rPr lang="en-GB" baseline="0" dirty="0" smtClean="0"/>
              <a:t>Joel is able to produce a potentially useful bar representation of the problem.  His tendency to fill in other quantities by halving and halving again can be seen with the addition of £70 and £35, along with his lack of appreciation that splitting after 3 of the 7 equal parts does not constitute the middle of the bar. When interviewed Joel revealed a lack of understanding of the relationship between finding one piece of the seven piece bar and the calculation 140 ÷7. Instead he relied upon a guess and check strategy starting with one piece worth £ ?? and repeatedly adding to see whether this totalled £140.</a:t>
            </a:r>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15</a:t>
            </a:fld>
            <a:endParaRPr lang="en-GB"/>
          </a:p>
        </p:txBody>
      </p:sp>
    </p:spTree>
    <p:extLst>
      <p:ext uri="{BB962C8B-B14F-4D97-AF65-F5344CB8AC3E}">
        <p14:creationId xmlns:p14="http://schemas.microsoft.com/office/powerpoint/2010/main" val="122990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Pre-test above, post-test solution below.  Arguably,  the post-test is done less efficiently. On the pre-test, 30 copies was derived from 12 + 12 +6, whereas in the post-test 12+6+2 is used to get 20 copies, then 6+2+2 to get the other 10.  But this shows flexibility</a:t>
            </a:r>
            <a:r>
              <a:rPr lang="en-GB" sz="1200" kern="1200" baseline="0" dirty="0" smtClean="0">
                <a:solidFill>
                  <a:schemeClr val="tx1"/>
                </a:solidFill>
                <a:effectLst/>
                <a:latin typeface="+mn-lt"/>
                <a:ea typeface="+mn-ea"/>
                <a:cs typeface="+mn-cs"/>
              </a:rPr>
              <a:t> albeit </a:t>
            </a:r>
            <a:r>
              <a:rPr lang="en-GB" sz="1200" kern="1200" dirty="0" smtClean="0">
                <a:solidFill>
                  <a:schemeClr val="tx1"/>
                </a:solidFill>
                <a:effectLst/>
                <a:latin typeface="+mn-lt"/>
                <a:ea typeface="+mn-ea"/>
                <a:cs typeface="+mn-cs"/>
              </a:rPr>
              <a:t>less efficiency, and the fact that the student clearly ‘owns’ the method.</a:t>
            </a:r>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17</a:t>
            </a:fld>
            <a:endParaRPr lang="en-GB"/>
          </a:p>
        </p:txBody>
      </p:sp>
    </p:spTree>
    <p:extLst>
      <p:ext uri="{BB962C8B-B14F-4D97-AF65-F5344CB8AC3E}">
        <p14:creationId xmlns:p14="http://schemas.microsoft.com/office/powerpoint/2010/main" val="424042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Ownership is crucial for two reasons; </a:t>
            </a:r>
          </a:p>
          <a:p>
            <a:r>
              <a:rPr lang="en-GB" sz="1200" kern="1200" dirty="0" smtClean="0">
                <a:solidFill>
                  <a:schemeClr val="tx1"/>
                </a:solidFill>
                <a:effectLst/>
                <a:latin typeface="+mn-lt"/>
                <a:ea typeface="+mn-ea"/>
                <a:cs typeface="+mn-cs"/>
              </a:rPr>
              <a:t>Firstly, because it allows access to other questions which were previously not attempted – Question 3 was not attempted</a:t>
            </a:r>
            <a:r>
              <a:rPr lang="en-GB" sz="1200" kern="1200" baseline="0" dirty="0" smtClean="0">
                <a:solidFill>
                  <a:schemeClr val="tx1"/>
                </a:solidFill>
                <a:effectLst/>
                <a:latin typeface="+mn-lt"/>
                <a:ea typeface="+mn-ea"/>
                <a:cs typeface="+mn-cs"/>
              </a:rPr>
              <a:t> in the pre-test.  S</a:t>
            </a:r>
            <a:r>
              <a:rPr lang="en-GB" sz="1200" kern="1200" dirty="0" smtClean="0">
                <a:solidFill>
                  <a:schemeClr val="tx1"/>
                </a:solidFill>
                <a:effectLst/>
                <a:latin typeface="+mn-lt"/>
                <a:ea typeface="+mn-ea"/>
                <a:cs typeface="+mn-cs"/>
              </a:rPr>
              <a:t>econdly, because it allows a different version of the same model to produce a full solution to Q2 (percentages). The student had not been able to answer this question in the pre-test. </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631D73-49E2-4B2E-8177-31CAC4302C19}" type="slidenum">
              <a:rPr lang="en-GB" smtClean="0"/>
              <a:t>18</a:t>
            </a:fld>
            <a:endParaRPr lang="en-GB"/>
          </a:p>
        </p:txBody>
      </p:sp>
    </p:spTree>
    <p:extLst>
      <p:ext uri="{BB962C8B-B14F-4D97-AF65-F5344CB8AC3E}">
        <p14:creationId xmlns:p14="http://schemas.microsoft.com/office/powerpoint/2010/main" val="120945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 student has persisted with a </a:t>
            </a:r>
            <a:r>
              <a:rPr lang="en-GB" dirty="0" err="1" smtClean="0"/>
              <a:t>mis</a:t>
            </a:r>
            <a:r>
              <a:rPr lang="en-GB" dirty="0" smtClean="0"/>
              <a:t>-remembered algorithm in the post-test but has recognised</a:t>
            </a:r>
            <a:r>
              <a:rPr lang="en-GB" baseline="0" dirty="0" smtClean="0"/>
              <a:t> that they are not arriving at a sensible solution.  They then moved to using the bar successfully on this question.  Although they did not score well on the post-test, they showed progress in terms of thinking about the usefulness of the algorithm and turning to a sense-making alternative.</a:t>
            </a:r>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19</a:t>
            </a:fld>
            <a:endParaRPr lang="en-GB"/>
          </a:p>
        </p:txBody>
      </p:sp>
    </p:spTree>
    <p:extLst>
      <p:ext uri="{BB962C8B-B14F-4D97-AF65-F5344CB8AC3E}">
        <p14:creationId xmlns:p14="http://schemas.microsoft.com/office/powerpoint/2010/main" val="1903059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Although the student has not arrived at a correct solution, their attempt to use the bar here provides</a:t>
            </a:r>
            <a:r>
              <a:rPr lang="en-GB" sz="1200" kern="1200" baseline="0" dirty="0" smtClean="0">
                <a:solidFill>
                  <a:schemeClr val="tx1"/>
                </a:solidFill>
                <a:effectLst/>
                <a:latin typeface="+mn-lt"/>
                <a:ea typeface="+mn-ea"/>
                <a:cs typeface="+mn-cs"/>
              </a:rPr>
              <a:t> the teacher with more to work on in comparison with their pre-test answer which </a:t>
            </a:r>
            <a:r>
              <a:rPr lang="en-GB" sz="1200" kern="1200" baseline="0" dirty="0" err="1" smtClean="0">
                <a:solidFill>
                  <a:schemeClr val="tx1"/>
                </a:solidFill>
                <a:effectLst/>
                <a:latin typeface="+mn-lt"/>
                <a:ea typeface="+mn-ea"/>
                <a:cs typeface="+mn-cs"/>
              </a:rPr>
              <a:t>mis</a:t>
            </a:r>
            <a:r>
              <a:rPr lang="en-GB" sz="1200" kern="1200" baseline="0" dirty="0" smtClean="0">
                <a:solidFill>
                  <a:schemeClr val="tx1"/>
                </a:solidFill>
                <a:effectLst/>
                <a:latin typeface="+mn-lt"/>
                <a:ea typeface="+mn-ea"/>
                <a:cs typeface="+mn-cs"/>
              </a:rPr>
              <a:t>-used an algorithm to arrive at an unlikely answer (540 seconds).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631D73-49E2-4B2E-8177-31CAC4302C19}" type="slidenum">
              <a:rPr lang="en-GB" smtClean="0"/>
              <a:t>20</a:t>
            </a:fld>
            <a:endParaRPr lang="en-GB"/>
          </a:p>
        </p:txBody>
      </p:sp>
    </p:spTree>
    <p:extLst>
      <p:ext uri="{BB962C8B-B14F-4D97-AF65-F5344CB8AC3E}">
        <p14:creationId xmlns:p14="http://schemas.microsoft.com/office/powerpoint/2010/main" val="48613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21</a:t>
            </a:fld>
            <a:endParaRPr lang="en-GB"/>
          </a:p>
        </p:txBody>
      </p:sp>
    </p:spTree>
    <p:extLst>
      <p:ext uri="{BB962C8B-B14F-4D97-AF65-F5344CB8AC3E}">
        <p14:creationId xmlns:p14="http://schemas.microsoft.com/office/powerpoint/2010/main" val="2886081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22</a:t>
            </a:fld>
            <a:endParaRPr lang="en-GB"/>
          </a:p>
        </p:txBody>
      </p:sp>
    </p:spTree>
    <p:extLst>
      <p:ext uri="{BB962C8B-B14F-4D97-AF65-F5344CB8AC3E}">
        <p14:creationId xmlns:p14="http://schemas.microsoft.com/office/powerpoint/2010/main" val="94435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https://www.gov.uk/government/statistics/level-1-and-2-english-and-maths-16-to-18-students-2013-to-2014  released October 2015</a:t>
            </a:r>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2</a:t>
            </a:fld>
            <a:endParaRPr lang="en-GB"/>
          </a:p>
        </p:txBody>
      </p:sp>
    </p:spTree>
    <p:extLst>
      <p:ext uri="{BB962C8B-B14F-4D97-AF65-F5344CB8AC3E}">
        <p14:creationId xmlns:p14="http://schemas.microsoft.com/office/powerpoint/2010/main" val="279200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4</a:t>
            </a:fld>
            <a:endParaRPr lang="en-GB"/>
          </a:p>
        </p:txBody>
      </p:sp>
    </p:spTree>
    <p:extLst>
      <p:ext uri="{BB962C8B-B14F-4D97-AF65-F5344CB8AC3E}">
        <p14:creationId xmlns:p14="http://schemas.microsoft.com/office/powerpoint/2010/main" val="1547443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a:t>
            </a:r>
            <a:r>
              <a:rPr lang="en-GB" dirty="0" smtClean="0"/>
              <a:t>Year 11 student</a:t>
            </a:r>
            <a:r>
              <a:rPr lang="en-GB" baseline="0" dirty="0" smtClean="0"/>
              <a:t> misremembering </a:t>
            </a:r>
            <a:r>
              <a:rPr lang="en-GB" baseline="0" dirty="0" smtClean="0"/>
              <a:t>her rule </a:t>
            </a:r>
            <a:r>
              <a:rPr lang="en-GB" baseline="0" dirty="0" smtClean="0"/>
              <a:t>for adding fractions</a:t>
            </a:r>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5</a:t>
            </a:fld>
            <a:endParaRPr lang="en-GB"/>
          </a:p>
        </p:txBody>
      </p:sp>
    </p:spTree>
    <p:extLst>
      <p:ext uri="{BB962C8B-B14F-4D97-AF65-F5344CB8AC3E}">
        <p14:creationId xmlns:p14="http://schemas.microsoft.com/office/powerpoint/2010/main" val="147228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A </a:t>
            </a:r>
            <a:r>
              <a:rPr lang="en-GB" altLang="en-US" dirty="0" smtClean="0"/>
              <a:t>Year 11</a:t>
            </a:r>
            <a:r>
              <a:rPr lang="en-GB" altLang="en-US" baseline="0" dirty="0" smtClean="0"/>
              <a:t> student who correctly remembers to make the fractions the same type and then applies an incorrect rule.</a:t>
            </a:r>
            <a:endParaRPr lang="en-GB"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581C5D-7952-4624-AD33-8170CE1D145A}" type="slidenum">
              <a:rPr lang="en-GB" altLang="en-US" smtClean="0">
                <a:latin typeface="Arial" charset="0"/>
              </a:rPr>
              <a:pPr eaLnBrk="1" hangingPunct="1">
                <a:spcBef>
                  <a:spcPct val="0"/>
                </a:spcBef>
              </a:pPr>
              <a:t>6</a:t>
            </a:fld>
            <a:endParaRPr lang="en-GB" altLang="en-US" smtClean="0">
              <a:latin typeface="Arial" charset="0"/>
            </a:endParaRPr>
          </a:p>
        </p:txBody>
      </p:sp>
    </p:spTree>
    <p:extLst>
      <p:ext uri="{BB962C8B-B14F-4D97-AF65-F5344CB8AC3E}">
        <p14:creationId xmlns:p14="http://schemas.microsoft.com/office/powerpoint/2010/main" val="308309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72707" name="Notes Placeholder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A </a:t>
                </a:r>
                <a:r>
                  <a:rPr lang="en-GB" altLang="en-US" dirty="0" smtClean="0"/>
                  <a:t>very common incorrect</a:t>
                </a:r>
                <a:r>
                  <a:rPr lang="en-GB" altLang="en-US" baseline="0" dirty="0" smtClean="0"/>
                  <a:t> approach is shown. The student views the fractions as a series of numbers to operate on in the way we operate on whole numbers. There is no attempt to consider the meaning of </a:t>
                </a:r>
                <a14:m>
                  <m:oMath xmlns:m="http://schemas.openxmlformats.org/officeDocument/2006/math">
                    <m:f>
                      <m:fPr>
                        <m:ctrlPr>
                          <a:rPr lang="en-GB" altLang="en-US" i="1" baseline="0" smtClean="0">
                            <a:latin typeface="Cambria Math"/>
                          </a:rPr>
                        </m:ctrlPr>
                      </m:fPr>
                      <m:num>
                        <m:r>
                          <a:rPr lang="en-GB" altLang="en-US" b="0" i="1" baseline="0" smtClean="0">
                            <a:latin typeface="Cambria Math" panose="02040503050406030204" pitchFamily="18" charset="0"/>
                          </a:rPr>
                          <m:t>1</m:t>
                        </m:r>
                      </m:num>
                      <m:den>
                        <m:r>
                          <a:rPr lang="en-GB" altLang="en-US" b="0" i="1" baseline="0" smtClean="0">
                            <a:latin typeface="Cambria Math" panose="02040503050406030204" pitchFamily="18" charset="0"/>
                          </a:rPr>
                          <m:t>4</m:t>
                        </m:r>
                      </m:den>
                    </m:f>
                  </m:oMath>
                </a14:m>
                <a:r>
                  <a:rPr lang="en-GB" altLang="en-US" dirty="0" smtClean="0"/>
                  <a:t> and </a:t>
                </a:r>
                <a14:m>
                  <m:oMath xmlns:m="http://schemas.openxmlformats.org/officeDocument/2006/math">
                    <m:f>
                      <m:fPr>
                        <m:ctrlPr>
                          <a:rPr lang="en-GB" altLang="en-US" i="1" smtClean="0">
                            <a:latin typeface="Cambria Math"/>
                          </a:rPr>
                        </m:ctrlPr>
                      </m:fPr>
                      <m:num>
                        <m:r>
                          <a:rPr lang="en-GB" altLang="en-US" b="0" i="1" smtClean="0">
                            <a:latin typeface="Cambria Math" panose="02040503050406030204" pitchFamily="18" charset="0"/>
                          </a:rPr>
                          <m:t>1</m:t>
                        </m:r>
                      </m:num>
                      <m:den>
                        <m:r>
                          <a:rPr lang="en-GB" altLang="en-US" b="0" i="1" smtClean="0">
                            <a:latin typeface="Cambria Math" panose="02040503050406030204" pitchFamily="18" charset="0"/>
                          </a:rPr>
                          <m:t>2</m:t>
                        </m:r>
                      </m:den>
                    </m:f>
                  </m:oMath>
                </a14:m>
                <a:r>
                  <a:rPr lang="en-GB" altLang="en-US" dirty="0" smtClean="0"/>
                  <a:t>  as quantities in their own right.</a:t>
                </a:r>
              </a:p>
            </p:txBody>
          </p:sp>
        </mc:Choice>
        <mc:Fallback xmlns="">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SH - A very common incorrect</a:t>
                </a:r>
                <a:r>
                  <a:rPr lang="en-GB" altLang="en-US" baseline="0" dirty="0" smtClean="0"/>
                  <a:t> approach is shown. The student views the fractions as a series of numbers to operate on in the way we operate on whole numbers. There is no attempt to consider the meaning of </a:t>
                </a:r>
                <a:r>
                  <a:rPr lang="en-GB" altLang="en-US" b="0" i="0" baseline="0" smtClean="0">
                    <a:latin typeface="Cambria Math" panose="02040503050406030204" pitchFamily="18" charset="0"/>
                  </a:rPr>
                  <a:t>1/4</a:t>
                </a:r>
                <a:r>
                  <a:rPr lang="en-GB" altLang="en-US" dirty="0" smtClean="0"/>
                  <a:t> and </a:t>
                </a:r>
                <a:r>
                  <a:rPr lang="en-GB" altLang="en-US" b="0" i="0" smtClean="0">
                    <a:latin typeface="Cambria Math" panose="02040503050406030204" pitchFamily="18" charset="0"/>
                  </a:rPr>
                  <a:t>1/2</a:t>
                </a:r>
                <a:r>
                  <a:rPr lang="en-GB" altLang="en-US" dirty="0" smtClean="0"/>
                  <a:t>  as quantities in their own right.</a:t>
                </a:r>
                <a:endParaRPr lang="en-GB" altLang="en-US" dirty="0" smtClean="0"/>
              </a:p>
            </p:txBody>
          </p:sp>
        </mc:Fallback>
      </mc:AlternateContent>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9987155-0A9B-4460-BDAA-2A7D714563AA}" type="slidenum">
              <a:rPr lang="en-GB" altLang="en-US" smtClean="0">
                <a:latin typeface="Arial" charset="0"/>
              </a:rPr>
              <a:pPr eaLnBrk="1" hangingPunct="1">
                <a:spcBef>
                  <a:spcPct val="0"/>
                </a:spcBef>
              </a:pPr>
              <a:t>7</a:t>
            </a:fld>
            <a:endParaRPr lang="en-GB" altLang="en-US" smtClean="0">
              <a:latin typeface="Arial" charset="0"/>
            </a:endParaRPr>
          </a:p>
        </p:txBody>
      </p:sp>
    </p:spTree>
    <p:extLst>
      <p:ext uri="{BB962C8B-B14F-4D97-AF65-F5344CB8AC3E}">
        <p14:creationId xmlns:p14="http://schemas.microsoft.com/office/powerpoint/2010/main" val="116661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9</a:t>
            </a:fld>
            <a:endParaRPr lang="en-GB"/>
          </a:p>
        </p:txBody>
      </p:sp>
    </p:spTree>
    <p:extLst>
      <p:ext uri="{BB962C8B-B14F-4D97-AF65-F5344CB8AC3E}">
        <p14:creationId xmlns:p14="http://schemas.microsoft.com/office/powerpoint/2010/main" val="231176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631D73-49E2-4B2E-8177-31CAC4302C19}" type="slidenum">
              <a:rPr lang="en-GB" smtClean="0"/>
              <a:t>10</a:t>
            </a:fld>
            <a:endParaRPr lang="en-GB"/>
          </a:p>
        </p:txBody>
      </p:sp>
    </p:spTree>
    <p:extLst>
      <p:ext uri="{BB962C8B-B14F-4D97-AF65-F5344CB8AC3E}">
        <p14:creationId xmlns:p14="http://schemas.microsoft.com/office/powerpoint/2010/main" val="16020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31D73-49E2-4B2E-8177-31CAC4302C19}" type="slidenum">
              <a:rPr lang="en-GB" smtClean="0"/>
              <a:t>12</a:t>
            </a:fld>
            <a:endParaRPr lang="en-GB"/>
          </a:p>
        </p:txBody>
      </p:sp>
    </p:spTree>
    <p:extLst>
      <p:ext uri="{BB962C8B-B14F-4D97-AF65-F5344CB8AC3E}">
        <p14:creationId xmlns:p14="http://schemas.microsoft.com/office/powerpoint/2010/main" val="261083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utlook.mmu.ac.uk/owa/redir.aspx?SURL=wHTDSBrfToJU3ja3GSJWtZK_8Sq3cMQhLuiAt3DjoHIaa-nIT0_TCGgAdAB0AHAAOgAvAC8AdwB3AHcALgBuAHUAZgBmAGkAZQBsAGQAZgBvAHUAbgBkAGEAdABpAG8AbgAuAG8AcgBnAA..&amp;URL=http%3a%2f%2fwww.nuffieldfoundation.or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E8A213"/>
              </a:clrFrom>
              <a:clrTo>
                <a:srgbClr val="E8A213">
                  <a:alpha val="0"/>
                </a:srgbClr>
              </a:clrTo>
            </a:clrChange>
            <a:lum bright="70000" contrast="-70000"/>
          </a:blip>
          <a:stretch>
            <a:fillRect/>
          </a:stretch>
        </p:blipFill>
        <p:spPr>
          <a:xfrm>
            <a:off x="1" y="125463"/>
            <a:ext cx="9112044" cy="5425100"/>
          </a:xfrm>
          <a:prstGeom prst="rect">
            <a:avLst/>
          </a:prstGeom>
        </p:spPr>
      </p:pic>
      <p:sp>
        <p:nvSpPr>
          <p:cNvPr id="2" name="Title 1"/>
          <p:cNvSpPr>
            <a:spLocks noGrp="1"/>
          </p:cNvSpPr>
          <p:nvPr>
            <p:ph type="ctrTitle"/>
          </p:nvPr>
        </p:nvSpPr>
        <p:spPr>
          <a:xfrm>
            <a:off x="685800" y="1295400"/>
            <a:ext cx="7772400" cy="1470025"/>
          </a:xfrm>
        </p:spPr>
        <p:txBody>
          <a:bodyPr>
            <a:normAutofit fontScale="90000"/>
          </a:bodyPr>
          <a:lstStyle/>
          <a:p>
            <a:r>
              <a:rPr lang="en-GB" dirty="0">
                <a:solidFill>
                  <a:schemeClr val="accent6">
                    <a:lumMod val="75000"/>
                  </a:schemeClr>
                </a:solidFill>
              </a:rPr>
              <a:t>Counteracting failure? Working with GCSE mathematics resit students to change attitudes and achievement using a Realistic Mathematics Education approach</a:t>
            </a:r>
          </a:p>
        </p:txBody>
      </p:sp>
      <p:sp>
        <p:nvSpPr>
          <p:cNvPr id="3" name="Subtitle 2"/>
          <p:cNvSpPr>
            <a:spLocks noGrp="1"/>
          </p:cNvSpPr>
          <p:nvPr>
            <p:ph type="subTitle" idx="1"/>
          </p:nvPr>
        </p:nvSpPr>
        <p:spPr>
          <a:xfrm>
            <a:off x="2824623" y="5523292"/>
            <a:ext cx="4800600" cy="990600"/>
          </a:xfrm>
        </p:spPr>
        <p:txBody>
          <a:bodyPr>
            <a:normAutofit/>
          </a:bodyPr>
          <a:lstStyle/>
          <a:p>
            <a:r>
              <a:rPr lang="en-GB" dirty="0" smtClean="0">
                <a:solidFill>
                  <a:schemeClr val="accent6">
                    <a:lumMod val="75000"/>
                  </a:schemeClr>
                </a:solidFill>
              </a:rPr>
              <a:t>Yvette Solomon</a:t>
            </a:r>
          </a:p>
          <a:p>
            <a:endParaRPr lang="en-GB" dirty="0"/>
          </a:p>
        </p:txBody>
      </p:sp>
      <p:pic>
        <p:nvPicPr>
          <p:cNvPr id="1026" name="Picture 2"/>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54720" y="5095260"/>
            <a:ext cx="14573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054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r>
              <a:rPr lang="en-GB" dirty="0" smtClean="0">
                <a:solidFill>
                  <a:schemeClr val="accent6">
                    <a:lumMod val="75000"/>
                  </a:schemeClr>
                </a:solidFill>
              </a:rPr>
              <a:t>The </a:t>
            </a:r>
            <a:r>
              <a:rPr lang="en-GB" dirty="0" smtClean="0">
                <a:solidFill>
                  <a:schemeClr val="accent6">
                    <a:lumMod val="75000"/>
                  </a:schemeClr>
                </a:solidFill>
              </a:rPr>
              <a:t>GCSE </a:t>
            </a:r>
            <a:r>
              <a:rPr lang="en-GB" dirty="0" smtClean="0">
                <a:solidFill>
                  <a:schemeClr val="accent6">
                    <a:lumMod val="75000"/>
                  </a:schemeClr>
                </a:solidFill>
              </a:rPr>
              <a:t>resit </a:t>
            </a:r>
            <a:r>
              <a:rPr lang="en-GB" dirty="0" smtClean="0">
                <a:solidFill>
                  <a:schemeClr val="accent6">
                    <a:lumMod val="75000"/>
                  </a:schemeClr>
                </a:solidFill>
              </a:rPr>
              <a:t>study</a:t>
            </a:r>
            <a:endParaRPr lang="en-GB" dirty="0">
              <a:solidFill>
                <a:schemeClr val="accent6">
                  <a:lumMod val="75000"/>
                </a:schemeClr>
              </a:solidFill>
            </a:endParaRPr>
          </a:p>
        </p:txBody>
      </p:sp>
      <p:sp>
        <p:nvSpPr>
          <p:cNvPr id="4" name="Content Placeholder 3"/>
          <p:cNvSpPr>
            <a:spLocks noGrp="1"/>
          </p:cNvSpPr>
          <p:nvPr>
            <p:ph idx="1"/>
          </p:nvPr>
        </p:nvSpPr>
        <p:spPr>
          <a:xfrm>
            <a:off x="457200" y="1219200"/>
            <a:ext cx="8229600" cy="5638800"/>
          </a:xfrm>
        </p:spPr>
        <p:txBody>
          <a:bodyPr>
            <a:normAutofit fontScale="85000" lnSpcReduction="10000"/>
          </a:bodyPr>
          <a:lstStyle/>
          <a:p>
            <a:r>
              <a:rPr lang="en-GB" dirty="0" smtClean="0">
                <a:solidFill>
                  <a:srgbClr val="C00000"/>
                </a:solidFill>
              </a:rPr>
              <a:t>Quasi-experimental</a:t>
            </a:r>
            <a:r>
              <a:rPr lang="en-GB" dirty="0" smtClean="0"/>
              <a:t> mixed methods design with 4 project and 4 control classes in three sites:</a:t>
            </a:r>
          </a:p>
          <a:p>
            <a:pPr lvl="1"/>
            <a:r>
              <a:rPr lang="en-GB" dirty="0" smtClean="0"/>
              <a:t>2 Further Education colleges, 1 6</a:t>
            </a:r>
            <a:r>
              <a:rPr lang="en-GB" baseline="30000" dirty="0" smtClean="0"/>
              <a:t>th</a:t>
            </a:r>
            <a:r>
              <a:rPr lang="en-GB" dirty="0" smtClean="0"/>
              <a:t> form in an 11-18 school</a:t>
            </a:r>
          </a:p>
          <a:p>
            <a:r>
              <a:rPr lang="en-GB" dirty="0" smtClean="0">
                <a:solidFill>
                  <a:srgbClr val="C00000"/>
                </a:solidFill>
              </a:rPr>
              <a:t>Intervention</a:t>
            </a:r>
            <a:r>
              <a:rPr lang="en-GB" dirty="0" smtClean="0"/>
              <a:t> comprises </a:t>
            </a:r>
            <a:r>
              <a:rPr lang="en-GB" dirty="0" smtClean="0">
                <a:solidFill>
                  <a:srgbClr val="C00000"/>
                </a:solidFill>
              </a:rPr>
              <a:t>number</a:t>
            </a:r>
            <a:r>
              <a:rPr lang="en-GB" dirty="0" smtClean="0"/>
              <a:t> and </a:t>
            </a:r>
            <a:r>
              <a:rPr lang="en-GB" dirty="0" smtClean="0">
                <a:solidFill>
                  <a:srgbClr val="C00000"/>
                </a:solidFill>
              </a:rPr>
              <a:t>algebra</a:t>
            </a:r>
            <a:r>
              <a:rPr lang="en-GB" dirty="0" smtClean="0"/>
              <a:t> modules</a:t>
            </a:r>
          </a:p>
          <a:p>
            <a:pPr lvl="1"/>
            <a:r>
              <a:rPr lang="en-GB" dirty="0" smtClean="0"/>
              <a:t>sustained </a:t>
            </a:r>
            <a:r>
              <a:rPr lang="en-GB" dirty="0"/>
              <a:t>use of context and models to support the process of formalisation while retaining ‘sense-making’</a:t>
            </a:r>
          </a:p>
          <a:p>
            <a:r>
              <a:rPr lang="en-GB" dirty="0" smtClean="0">
                <a:solidFill>
                  <a:srgbClr val="C00000"/>
                </a:solidFill>
              </a:rPr>
              <a:t>Data include</a:t>
            </a:r>
            <a:r>
              <a:rPr lang="en-GB" dirty="0" smtClean="0"/>
              <a:t>: </a:t>
            </a:r>
          </a:p>
          <a:p>
            <a:pPr lvl="1"/>
            <a:r>
              <a:rPr lang="en-GB" dirty="0" smtClean="0"/>
              <a:t>Quantitative: module-specific </a:t>
            </a:r>
            <a:r>
              <a:rPr lang="en-GB" dirty="0" smtClean="0">
                <a:solidFill>
                  <a:srgbClr val="C00000"/>
                </a:solidFill>
              </a:rPr>
              <a:t>pre-</a:t>
            </a:r>
            <a:r>
              <a:rPr lang="en-GB" dirty="0" smtClean="0"/>
              <a:t> and </a:t>
            </a:r>
            <a:r>
              <a:rPr lang="en-GB" dirty="0" smtClean="0">
                <a:solidFill>
                  <a:srgbClr val="C00000"/>
                </a:solidFill>
              </a:rPr>
              <a:t>post-tests</a:t>
            </a:r>
            <a:r>
              <a:rPr lang="en-GB" dirty="0" smtClean="0"/>
              <a:t>, </a:t>
            </a:r>
            <a:r>
              <a:rPr lang="en-GB" dirty="0" smtClean="0">
                <a:solidFill>
                  <a:srgbClr val="C00000"/>
                </a:solidFill>
              </a:rPr>
              <a:t>delayed</a:t>
            </a:r>
            <a:r>
              <a:rPr lang="en-GB" dirty="0" smtClean="0"/>
              <a:t> </a:t>
            </a:r>
            <a:r>
              <a:rPr lang="en-GB" dirty="0" smtClean="0">
                <a:solidFill>
                  <a:srgbClr val="C00000"/>
                </a:solidFill>
              </a:rPr>
              <a:t>post-test</a:t>
            </a:r>
            <a:r>
              <a:rPr lang="en-GB" dirty="0" smtClean="0"/>
              <a:t>, </a:t>
            </a:r>
            <a:r>
              <a:rPr lang="en-GB" dirty="0" smtClean="0">
                <a:solidFill>
                  <a:srgbClr val="C00000"/>
                </a:solidFill>
              </a:rPr>
              <a:t>attitude</a:t>
            </a:r>
            <a:r>
              <a:rPr lang="en-GB" dirty="0" smtClean="0"/>
              <a:t> measure (adapted from Reiss et al UPMAP measure 2008-2012)</a:t>
            </a:r>
          </a:p>
          <a:p>
            <a:pPr lvl="1"/>
            <a:r>
              <a:rPr lang="en-GB" dirty="0" smtClean="0"/>
              <a:t>Qualitative: case-studies - </a:t>
            </a:r>
            <a:r>
              <a:rPr lang="en-GB" dirty="0" smtClean="0">
                <a:solidFill>
                  <a:srgbClr val="C00000"/>
                </a:solidFill>
              </a:rPr>
              <a:t>interviews</a:t>
            </a:r>
            <a:r>
              <a:rPr lang="en-GB" dirty="0" smtClean="0"/>
              <a:t> with both project and control students, </a:t>
            </a:r>
            <a:r>
              <a:rPr lang="en-GB" dirty="0">
                <a:solidFill>
                  <a:srgbClr val="C00000"/>
                </a:solidFill>
              </a:rPr>
              <a:t>smart </a:t>
            </a:r>
            <a:r>
              <a:rPr lang="en-GB" dirty="0" smtClean="0">
                <a:solidFill>
                  <a:srgbClr val="C00000"/>
                </a:solidFill>
              </a:rPr>
              <a:t>pen </a:t>
            </a:r>
            <a:r>
              <a:rPr lang="en-GB" dirty="0" smtClean="0"/>
              <a:t>in-class data from project students, </a:t>
            </a:r>
            <a:r>
              <a:rPr lang="en-GB" dirty="0" smtClean="0">
                <a:solidFill>
                  <a:srgbClr val="C00000"/>
                </a:solidFill>
              </a:rPr>
              <a:t>video post-test </a:t>
            </a:r>
            <a:r>
              <a:rPr lang="en-GB" dirty="0" smtClean="0"/>
              <a:t>data based on test performance with both control and project students, all </a:t>
            </a:r>
            <a:r>
              <a:rPr lang="en-GB" dirty="0" smtClean="0">
                <a:solidFill>
                  <a:srgbClr val="C00000"/>
                </a:solidFill>
              </a:rPr>
              <a:t>lessons</a:t>
            </a:r>
            <a:r>
              <a:rPr lang="en-GB" dirty="0" smtClean="0"/>
              <a:t> videoed</a:t>
            </a:r>
          </a:p>
          <a:p>
            <a:endParaRPr lang="en-GB" dirty="0"/>
          </a:p>
        </p:txBody>
      </p:sp>
    </p:spTree>
    <p:extLst>
      <p:ext uri="{BB962C8B-B14F-4D97-AF65-F5344CB8AC3E}">
        <p14:creationId xmlns:p14="http://schemas.microsoft.com/office/powerpoint/2010/main" val="2485090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Realistic Mathematics Education (RME)- the Dutch approach </a:t>
            </a:r>
            <a:endParaRPr lang="en-GB" dirty="0"/>
          </a:p>
        </p:txBody>
      </p:sp>
      <p:sp>
        <p:nvSpPr>
          <p:cNvPr id="27651" name="Content Placeholder 2"/>
          <p:cNvSpPr>
            <a:spLocks noGrp="1"/>
          </p:cNvSpPr>
          <p:nvPr>
            <p:ph sz="quarter" idx="1"/>
          </p:nvPr>
        </p:nvSpPr>
        <p:spPr/>
        <p:txBody>
          <a:bodyPr>
            <a:normAutofit fontScale="92500" lnSpcReduction="20000"/>
          </a:bodyPr>
          <a:lstStyle/>
          <a:p>
            <a:pPr>
              <a:buClr>
                <a:schemeClr val="accent6">
                  <a:lumMod val="75000"/>
                </a:schemeClr>
              </a:buClr>
            </a:pPr>
            <a:r>
              <a:rPr lang="en-GB" altLang="en-US" dirty="0" smtClean="0"/>
              <a:t>Well researched activities encourage students to move from </a:t>
            </a:r>
            <a:r>
              <a:rPr lang="en-GB" altLang="en-US" dirty="0" smtClean="0">
                <a:solidFill>
                  <a:srgbClr val="C00000"/>
                </a:solidFill>
              </a:rPr>
              <a:t>informal to formal </a:t>
            </a:r>
            <a:r>
              <a:rPr lang="en-GB" altLang="en-US" dirty="0" smtClean="0"/>
              <a:t>representations of mathematics</a:t>
            </a:r>
          </a:p>
          <a:p>
            <a:pPr>
              <a:buClr>
                <a:schemeClr val="accent6">
                  <a:lumMod val="75000"/>
                </a:schemeClr>
              </a:buClr>
            </a:pPr>
            <a:endParaRPr lang="en-GB" altLang="en-US" dirty="0" smtClean="0"/>
          </a:p>
          <a:p>
            <a:pPr>
              <a:buClr>
                <a:schemeClr val="accent6">
                  <a:lumMod val="75000"/>
                </a:schemeClr>
              </a:buClr>
            </a:pPr>
            <a:r>
              <a:rPr lang="en-GB" altLang="en-US" dirty="0" smtClean="0"/>
              <a:t>Use of </a:t>
            </a:r>
            <a:r>
              <a:rPr lang="en-GB" altLang="en-US" dirty="0" smtClean="0">
                <a:solidFill>
                  <a:srgbClr val="C00000"/>
                </a:solidFill>
              </a:rPr>
              <a:t>context</a:t>
            </a:r>
            <a:r>
              <a:rPr lang="en-GB" altLang="en-US" dirty="0" smtClean="0"/>
              <a:t> is sustained throughout</a:t>
            </a:r>
          </a:p>
          <a:p>
            <a:pPr>
              <a:buClr>
                <a:schemeClr val="accent6">
                  <a:lumMod val="75000"/>
                </a:schemeClr>
              </a:buClr>
            </a:pPr>
            <a:endParaRPr lang="en-GB" altLang="en-US" dirty="0" smtClean="0"/>
          </a:p>
          <a:p>
            <a:pPr>
              <a:buClr>
                <a:schemeClr val="accent6">
                  <a:lumMod val="75000"/>
                </a:schemeClr>
              </a:buClr>
            </a:pPr>
            <a:r>
              <a:rPr lang="en-GB" altLang="en-US" dirty="0" smtClean="0"/>
              <a:t>Use of </a:t>
            </a:r>
            <a:r>
              <a:rPr lang="en-GB" altLang="en-US" dirty="0" smtClean="0">
                <a:solidFill>
                  <a:srgbClr val="C00000"/>
                </a:solidFill>
              </a:rPr>
              <a:t>models</a:t>
            </a:r>
            <a:r>
              <a:rPr lang="en-GB" altLang="en-US" dirty="0" smtClean="0"/>
              <a:t> to support student </a:t>
            </a:r>
            <a:r>
              <a:rPr lang="en-GB" altLang="en-US" dirty="0" smtClean="0">
                <a:solidFill>
                  <a:srgbClr val="C00000"/>
                </a:solidFill>
              </a:rPr>
              <a:t>development</a:t>
            </a:r>
          </a:p>
          <a:p>
            <a:pPr marL="0" indent="0">
              <a:buClr>
                <a:schemeClr val="accent6">
                  <a:lumMod val="75000"/>
                </a:schemeClr>
              </a:buClr>
              <a:buNone/>
            </a:pPr>
            <a:endParaRPr lang="en-GB" altLang="en-US" dirty="0" smtClean="0"/>
          </a:p>
          <a:p>
            <a:pPr>
              <a:buClr>
                <a:schemeClr val="accent6">
                  <a:lumMod val="75000"/>
                </a:schemeClr>
              </a:buClr>
            </a:pPr>
            <a:r>
              <a:rPr lang="en-GB" altLang="en-US" dirty="0" smtClean="0">
                <a:solidFill>
                  <a:srgbClr val="C00000"/>
                </a:solidFill>
              </a:rPr>
              <a:t>Progress towards formal notions </a:t>
            </a:r>
            <a:r>
              <a:rPr lang="en-GB" altLang="en-US" dirty="0" smtClean="0"/>
              <a:t>seen as a </a:t>
            </a:r>
            <a:r>
              <a:rPr lang="en-GB" altLang="en-US" dirty="0" smtClean="0">
                <a:solidFill>
                  <a:srgbClr val="C00000"/>
                </a:solidFill>
              </a:rPr>
              <a:t>long term </a:t>
            </a:r>
            <a:r>
              <a:rPr lang="en-GB" altLang="en-US" dirty="0" smtClean="0">
                <a:solidFill>
                  <a:srgbClr val="C00000"/>
                </a:solidFill>
              </a:rPr>
              <a:t>process</a:t>
            </a:r>
          </a:p>
          <a:p>
            <a:pPr marL="0" indent="0">
              <a:buClr>
                <a:schemeClr val="accent6">
                  <a:lumMod val="75000"/>
                </a:schemeClr>
              </a:buClr>
              <a:buNone/>
            </a:pPr>
            <a:endParaRPr lang="en-GB" altLang="en-US" dirty="0" smtClean="0">
              <a:solidFill>
                <a:srgbClr val="C00000"/>
              </a:solidFill>
            </a:endParaRPr>
          </a:p>
          <a:p>
            <a:pPr>
              <a:buClr>
                <a:schemeClr val="accent6">
                  <a:lumMod val="75000"/>
                </a:schemeClr>
              </a:buClr>
            </a:pPr>
            <a:endParaRPr lang="en-GB" altLang="en-US" dirty="0" smtClean="0">
              <a:solidFill>
                <a:srgbClr val="C00000"/>
              </a:solidFill>
            </a:endParaRPr>
          </a:p>
        </p:txBody>
      </p:sp>
    </p:spTree>
    <p:extLst>
      <p:ext uri="{BB962C8B-B14F-4D97-AF65-F5344CB8AC3E}">
        <p14:creationId xmlns:p14="http://schemas.microsoft.com/office/powerpoint/2010/main" val="2556559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pPr lvl="0"/>
            <a:r>
              <a:rPr lang="en-GB" dirty="0"/>
              <a:t>Joel: </a:t>
            </a:r>
            <a:r>
              <a:rPr lang="en-GB" dirty="0" smtClean="0"/>
              <a:t>‘</a:t>
            </a:r>
            <a:r>
              <a:rPr lang="en-GB" dirty="0"/>
              <a:t>giving it a go</a:t>
            </a:r>
            <a:r>
              <a:rPr lang="en-GB" dirty="0" smtClean="0"/>
              <a:t>’ – but still lacking in confidence</a:t>
            </a:r>
            <a:r>
              <a:rPr lang="en-GB" dirty="0"/>
              <a:t/>
            </a:r>
            <a:br>
              <a:rPr lang="en-GB" dirty="0"/>
            </a:br>
            <a:endParaRPr lang="en-GB" dirty="0"/>
          </a:p>
        </p:txBody>
      </p:sp>
      <p:sp>
        <p:nvSpPr>
          <p:cNvPr id="3" name="Content Placeholder 2"/>
          <p:cNvSpPr>
            <a:spLocks noGrp="1"/>
          </p:cNvSpPr>
          <p:nvPr>
            <p:ph idx="1"/>
          </p:nvPr>
        </p:nvSpPr>
        <p:spPr>
          <a:xfrm>
            <a:off x="533400" y="1383225"/>
            <a:ext cx="7772400" cy="5105400"/>
          </a:xfrm>
        </p:spPr>
        <p:txBody>
          <a:bodyPr>
            <a:normAutofit/>
          </a:bodyPr>
          <a:lstStyle/>
          <a:p>
            <a:pPr marL="0" indent="0">
              <a:buNone/>
            </a:pPr>
            <a:r>
              <a:rPr lang="en-GB" dirty="0" smtClean="0"/>
              <a:t>“[Sue is] trying </a:t>
            </a:r>
            <a:r>
              <a:rPr lang="en-GB" dirty="0"/>
              <a:t>to get us to </a:t>
            </a:r>
            <a:r>
              <a:rPr lang="en-GB" dirty="0">
                <a:solidFill>
                  <a:srgbClr val="FF0000"/>
                </a:solidFill>
              </a:rPr>
              <a:t>think about it a different </a:t>
            </a:r>
            <a:r>
              <a:rPr lang="en-GB" dirty="0" smtClean="0">
                <a:solidFill>
                  <a:srgbClr val="FF0000"/>
                </a:solidFill>
              </a:rPr>
              <a:t>way </a:t>
            </a:r>
            <a:r>
              <a:rPr lang="en-GB" dirty="0" smtClean="0"/>
              <a:t>…  </a:t>
            </a:r>
            <a:r>
              <a:rPr lang="en-GB" dirty="0"/>
              <a:t>Like if I was doing a test then </a:t>
            </a:r>
            <a:r>
              <a:rPr lang="en-GB" dirty="0">
                <a:solidFill>
                  <a:srgbClr val="FF0000"/>
                </a:solidFill>
              </a:rPr>
              <a:t>that’s how I’d think about how to work the questions out</a:t>
            </a:r>
            <a:r>
              <a:rPr lang="en-GB" dirty="0"/>
              <a:t>, but … just because I think </a:t>
            </a:r>
            <a:r>
              <a:rPr lang="en-GB" dirty="0" smtClean="0"/>
              <a:t>that </a:t>
            </a:r>
            <a:r>
              <a:rPr lang="en-GB" dirty="0"/>
              <a:t>way doesn’t mean that I’m going to get a question right, because like I say I’m not that great at </a:t>
            </a:r>
            <a:r>
              <a:rPr lang="en-GB" dirty="0" smtClean="0"/>
              <a:t>maths</a:t>
            </a:r>
            <a:r>
              <a:rPr lang="en-GB" dirty="0"/>
              <a:t>, so </a:t>
            </a:r>
            <a:r>
              <a:rPr lang="en-GB" dirty="0" smtClean="0"/>
              <a:t>I </a:t>
            </a:r>
            <a:r>
              <a:rPr lang="en-GB" dirty="0"/>
              <a:t>still struggle to answer the question correctly</a:t>
            </a:r>
            <a:r>
              <a:rPr lang="en-GB" dirty="0" smtClean="0"/>
              <a:t>.”</a:t>
            </a:r>
            <a:endParaRPr lang="en-GB" dirty="0"/>
          </a:p>
        </p:txBody>
      </p:sp>
    </p:spTree>
    <p:extLst>
      <p:ext uri="{BB962C8B-B14F-4D97-AF65-F5344CB8AC3E}">
        <p14:creationId xmlns:p14="http://schemas.microsoft.com/office/powerpoint/2010/main" val="2837670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dirty="0" smtClean="0"/>
              <a:t>Pre- and post-tests – Joel: from </a:t>
            </a:r>
            <a:r>
              <a:rPr lang="en-GB" dirty="0"/>
              <a:t>1</a:t>
            </a:r>
            <a:r>
              <a:rPr lang="en-GB" dirty="0" smtClean="0"/>
              <a:t>/17 to 10/17</a:t>
            </a:r>
            <a:endParaRPr lang="en-GB"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14500"/>
            <a:ext cx="642257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481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normAutofit fontScale="90000"/>
          </a:bodyPr>
          <a:lstStyle/>
          <a:p>
            <a:r>
              <a:rPr lang="en-GB" dirty="0"/>
              <a:t>Reverse </a:t>
            </a:r>
            <a:r>
              <a:rPr lang="en-GB" dirty="0" smtClean="0"/>
              <a:t>percentage success – Joel again</a:t>
            </a:r>
            <a:endParaRPr lang="en-GB"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490714" cy="448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677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GB" dirty="0" smtClean="0"/>
              <a:t>BUT:  insecurity with the model and  reversion to algorithmic approaches</a:t>
            </a: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1855"/>
            <a:ext cx="7239000" cy="511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573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in a C?</a:t>
            </a:r>
            <a:endParaRPr lang="en-GB" dirty="0"/>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GB" dirty="0" smtClean="0"/>
              <a:t>Looking at the ‘success’ stories is falling into the trap of only considering </a:t>
            </a:r>
            <a:r>
              <a:rPr lang="en-GB" dirty="0" smtClean="0">
                <a:solidFill>
                  <a:srgbClr val="C00000"/>
                </a:solidFill>
              </a:rPr>
              <a:t>marks </a:t>
            </a:r>
          </a:p>
          <a:p>
            <a:r>
              <a:rPr lang="en-GB" dirty="0" smtClean="0"/>
              <a:t>What about students who did fairly well in </a:t>
            </a:r>
            <a:r>
              <a:rPr lang="en-GB" dirty="0" smtClean="0">
                <a:solidFill>
                  <a:srgbClr val="C00000"/>
                </a:solidFill>
              </a:rPr>
              <a:t>BOTH</a:t>
            </a:r>
            <a:r>
              <a:rPr lang="en-GB" dirty="0" smtClean="0"/>
              <a:t> pre- and post-tests?</a:t>
            </a:r>
          </a:p>
          <a:p>
            <a:r>
              <a:rPr lang="en-GB" dirty="0" smtClean="0"/>
              <a:t>Or at those who scored </a:t>
            </a:r>
            <a:r>
              <a:rPr lang="en-GB" dirty="0" smtClean="0">
                <a:solidFill>
                  <a:srgbClr val="C00000"/>
                </a:solidFill>
              </a:rPr>
              <a:t>low</a:t>
            </a:r>
            <a:r>
              <a:rPr lang="en-GB" dirty="0" smtClean="0"/>
              <a:t> in both?</a:t>
            </a:r>
            <a:endParaRPr lang="en-GB" dirty="0"/>
          </a:p>
          <a:p>
            <a:r>
              <a:rPr lang="en-GB" dirty="0" smtClean="0"/>
              <a:t>We need to look closely at scripts to understand</a:t>
            </a:r>
          </a:p>
          <a:p>
            <a:pPr lvl="1"/>
            <a:r>
              <a:rPr lang="en-GB" dirty="0" smtClean="0"/>
              <a:t>The teacher as </a:t>
            </a:r>
            <a:r>
              <a:rPr lang="en-GB" dirty="0" smtClean="0">
                <a:solidFill>
                  <a:srgbClr val="C00000"/>
                </a:solidFill>
              </a:rPr>
              <a:t>developer</a:t>
            </a:r>
            <a:r>
              <a:rPr lang="en-GB" dirty="0" smtClean="0"/>
              <a:t> or </a:t>
            </a:r>
            <a:r>
              <a:rPr lang="en-GB" dirty="0" smtClean="0">
                <a:solidFill>
                  <a:srgbClr val="C00000"/>
                </a:solidFill>
              </a:rPr>
              <a:t>replacer</a:t>
            </a:r>
            <a:r>
              <a:rPr lang="en-GB" dirty="0" smtClean="0"/>
              <a:t> of student knowledge</a:t>
            </a:r>
          </a:p>
          <a:p>
            <a:pPr lvl="1"/>
            <a:r>
              <a:rPr lang="en-GB" dirty="0" smtClean="0"/>
              <a:t>The nature of progress towards mathematising and the potential ‘</a:t>
            </a:r>
            <a:r>
              <a:rPr lang="en-GB" dirty="0" smtClean="0">
                <a:solidFill>
                  <a:srgbClr val="C00000"/>
                </a:solidFill>
              </a:rPr>
              <a:t>unifying</a:t>
            </a:r>
            <a:r>
              <a:rPr lang="en-GB" dirty="0" smtClean="0"/>
              <a:t>’ effect of RME</a:t>
            </a:r>
          </a:p>
          <a:p>
            <a:pPr marL="457200" lvl="1" indent="0">
              <a:buNone/>
            </a:pPr>
            <a:endParaRPr lang="en-GB" dirty="0" smtClean="0"/>
          </a:p>
          <a:p>
            <a:pPr lvl="1"/>
            <a:endParaRPr lang="en-GB" dirty="0" smtClean="0"/>
          </a:p>
        </p:txBody>
      </p:sp>
    </p:spTree>
    <p:extLst>
      <p:ext uri="{BB962C8B-B14F-4D97-AF65-F5344CB8AC3E}">
        <p14:creationId xmlns:p14="http://schemas.microsoft.com/office/powerpoint/2010/main" val="146586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Owning the method 1</a:t>
            </a:r>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253564" cy="220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94" y="3733800"/>
            <a:ext cx="8791576" cy="263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992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r>
              <a:rPr lang="en-GB" dirty="0" smtClean="0"/>
              <a:t>Owning the method 2</a:t>
            </a:r>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066800"/>
            <a:ext cx="8562976" cy="340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00" y="4463078"/>
            <a:ext cx="8753476" cy="217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850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Progress as discarding an erratic algorithm</a:t>
            </a:r>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763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24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GB" dirty="0" smtClean="0"/>
              <a:t>The size of the problem</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95400"/>
            <a:ext cx="8915579" cy="2787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4038600"/>
            <a:ext cx="448260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191000"/>
            <a:ext cx="44854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897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GB" dirty="0" smtClean="0"/>
              <a:t>Progress as ‘’making a start”/ “something to work with”</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49832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548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GB" dirty="0"/>
              <a:t> Clare: “just tell me how to do it</a:t>
            </a:r>
            <a:r>
              <a:rPr lang="en-GB" dirty="0" smtClean="0"/>
              <a:t>”: Resistance to the RME approach</a:t>
            </a:r>
            <a:endParaRPr lang="en-GB"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GB" dirty="0" smtClean="0"/>
              <a:t>“</a:t>
            </a:r>
            <a:r>
              <a:rPr lang="de-DE" dirty="0"/>
              <a:t>I think the pictures thing, … I just think it’s wrong to do it and </a:t>
            </a:r>
            <a:r>
              <a:rPr lang="en-GB" dirty="0" smtClean="0"/>
              <a:t>the </a:t>
            </a:r>
            <a:r>
              <a:rPr lang="en-GB" dirty="0"/>
              <a:t>other people in the </a:t>
            </a:r>
            <a:r>
              <a:rPr lang="en-GB" dirty="0" smtClean="0"/>
              <a:t>class, they </a:t>
            </a:r>
            <a:r>
              <a:rPr lang="en-GB" dirty="0"/>
              <a:t>try and explain it.  It just confuses </a:t>
            </a:r>
            <a:r>
              <a:rPr lang="en-GB" dirty="0" smtClean="0"/>
              <a:t>me</a:t>
            </a:r>
            <a:r>
              <a:rPr lang="en-GB" dirty="0"/>
              <a:t> </a:t>
            </a:r>
            <a:r>
              <a:rPr lang="en-GB" dirty="0" smtClean="0"/>
              <a:t> …  </a:t>
            </a:r>
            <a:r>
              <a:rPr lang="en-GB" dirty="0" smtClean="0">
                <a:solidFill>
                  <a:srgbClr val="FF0000"/>
                </a:solidFill>
              </a:rPr>
              <a:t>I </a:t>
            </a:r>
            <a:r>
              <a:rPr lang="en-GB" dirty="0">
                <a:solidFill>
                  <a:srgbClr val="FF0000"/>
                </a:solidFill>
              </a:rPr>
              <a:t>think my way is an easier way, because I just go straight to </a:t>
            </a:r>
            <a:r>
              <a:rPr lang="en-GB" dirty="0" smtClean="0">
                <a:solidFill>
                  <a:srgbClr val="FF0000"/>
                </a:solidFill>
              </a:rPr>
              <a:t>it. </a:t>
            </a:r>
            <a:r>
              <a:rPr lang="en-GB" dirty="0" smtClean="0"/>
              <a:t> …   </a:t>
            </a:r>
            <a:r>
              <a:rPr lang="en-GB" dirty="0" smtClean="0">
                <a:solidFill>
                  <a:srgbClr val="FF0000"/>
                </a:solidFill>
              </a:rPr>
              <a:t>I </a:t>
            </a:r>
            <a:r>
              <a:rPr lang="en-GB" dirty="0">
                <a:solidFill>
                  <a:srgbClr val="FF0000"/>
                </a:solidFill>
              </a:rPr>
              <a:t>only find it confusing when the rest explain it </a:t>
            </a:r>
            <a:r>
              <a:rPr lang="en-GB" dirty="0" smtClean="0"/>
              <a:t>…   they’ll </a:t>
            </a:r>
            <a:r>
              <a:rPr lang="en-GB" dirty="0"/>
              <a:t>be </a:t>
            </a:r>
            <a:r>
              <a:rPr lang="en-GB" dirty="0" smtClean="0"/>
              <a:t>finding </a:t>
            </a:r>
            <a:r>
              <a:rPr lang="en-GB" dirty="0"/>
              <a:t>half and they have to add another one </a:t>
            </a:r>
            <a:r>
              <a:rPr lang="en-GB" dirty="0">
                <a:solidFill>
                  <a:srgbClr val="FF0000"/>
                </a:solidFill>
              </a:rPr>
              <a:t>when they could just do a division and then it would give their answer</a:t>
            </a:r>
            <a:r>
              <a:rPr lang="en-GB" dirty="0" smtClean="0"/>
              <a:t>.” </a:t>
            </a:r>
            <a:endParaRPr lang="en-GB" dirty="0"/>
          </a:p>
        </p:txBody>
      </p:sp>
    </p:spTree>
    <p:extLst>
      <p:ext uri="{BB962C8B-B14F-4D97-AF65-F5344CB8AC3E}">
        <p14:creationId xmlns:p14="http://schemas.microsoft.com/office/powerpoint/2010/main" val="3742181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029"/>
            <a:ext cx="8610600" cy="1143000"/>
          </a:xfrm>
        </p:spPr>
        <p:txBody>
          <a:bodyPr>
            <a:normAutofit/>
          </a:bodyPr>
          <a:lstStyle/>
          <a:p>
            <a:r>
              <a:rPr lang="en-GB" dirty="0" smtClean="0"/>
              <a:t>A host teachers’ worries about time</a:t>
            </a:r>
            <a:endParaRPr lang="en-GB" dirty="0"/>
          </a:p>
        </p:txBody>
      </p:sp>
      <p:sp>
        <p:nvSpPr>
          <p:cNvPr id="3" name="Content Placeholder 2"/>
          <p:cNvSpPr>
            <a:spLocks noGrp="1"/>
          </p:cNvSpPr>
          <p:nvPr>
            <p:ph idx="1"/>
          </p:nvPr>
        </p:nvSpPr>
        <p:spPr>
          <a:xfrm>
            <a:off x="381000" y="1219200"/>
            <a:ext cx="8305800" cy="5486400"/>
          </a:xfrm>
        </p:spPr>
        <p:txBody>
          <a:bodyPr>
            <a:normAutofit/>
          </a:bodyPr>
          <a:lstStyle/>
          <a:p>
            <a:pPr marL="0" indent="0">
              <a:buNone/>
            </a:pPr>
            <a:r>
              <a:rPr lang="en-GB" dirty="0" smtClean="0"/>
              <a:t>“With every other group </a:t>
            </a:r>
            <a:r>
              <a:rPr lang="en-GB" dirty="0" smtClean="0">
                <a:solidFill>
                  <a:srgbClr val="C00000"/>
                </a:solidFill>
              </a:rPr>
              <a:t>I am three or four weeks ahead of [the RME one] </a:t>
            </a:r>
            <a:r>
              <a:rPr lang="en-GB" dirty="0" smtClean="0"/>
              <a:t>….  But you’re right about the underlying understanding being really </a:t>
            </a:r>
            <a:r>
              <a:rPr lang="en-GB" dirty="0" err="1" smtClean="0"/>
              <a:t>really</a:t>
            </a:r>
            <a:r>
              <a:rPr lang="en-GB" dirty="0" smtClean="0"/>
              <a:t> important, so I’m pulled two ways  … I really like what you do and buy into it, and the other side of me is saying ‘damn, with this group I’ve still got to cover this this and this, and when am I going to do it?’, because when I start teaching again </a:t>
            </a:r>
            <a:r>
              <a:rPr lang="en-GB" dirty="0" smtClean="0">
                <a:solidFill>
                  <a:srgbClr val="C00000"/>
                </a:solidFill>
              </a:rPr>
              <a:t>I’ve still got things on the scheme of work to do</a:t>
            </a:r>
            <a:r>
              <a:rPr lang="en-GB" dirty="0" smtClean="0"/>
              <a:t>”</a:t>
            </a:r>
          </a:p>
          <a:p>
            <a:endParaRPr lang="en-GB" dirty="0"/>
          </a:p>
        </p:txBody>
      </p:sp>
    </p:spTree>
    <p:extLst>
      <p:ext uri="{BB962C8B-B14F-4D97-AF65-F5344CB8AC3E}">
        <p14:creationId xmlns:p14="http://schemas.microsoft.com/office/powerpoint/2010/main" val="550199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defRPr/>
            </a:pPr>
            <a:r>
              <a:rPr lang="en-GB" dirty="0" smtClean="0"/>
              <a:t>Concluding comments</a:t>
            </a:r>
            <a:endParaRPr lang="en-GB" dirty="0"/>
          </a:p>
        </p:txBody>
      </p:sp>
      <p:sp>
        <p:nvSpPr>
          <p:cNvPr id="35843" name="Content Placeholder 2"/>
          <p:cNvSpPr>
            <a:spLocks noGrp="1"/>
          </p:cNvSpPr>
          <p:nvPr>
            <p:ph sz="quarter" idx="1"/>
          </p:nvPr>
        </p:nvSpPr>
        <p:spPr>
          <a:xfrm>
            <a:off x="533400" y="1371600"/>
            <a:ext cx="8229600" cy="4830763"/>
          </a:xfrm>
        </p:spPr>
        <p:txBody>
          <a:bodyPr>
            <a:normAutofit fontScale="85000" lnSpcReduction="20000"/>
          </a:bodyPr>
          <a:lstStyle/>
          <a:p>
            <a:pPr>
              <a:buClr>
                <a:schemeClr val="accent6">
                  <a:lumMod val="75000"/>
                </a:schemeClr>
              </a:buClr>
            </a:pPr>
            <a:r>
              <a:rPr lang="en-GB" altLang="en-US" dirty="0"/>
              <a:t>There are real </a:t>
            </a:r>
            <a:r>
              <a:rPr lang="en-GB" altLang="en-US" dirty="0">
                <a:solidFill>
                  <a:srgbClr val="C00000"/>
                </a:solidFill>
              </a:rPr>
              <a:t>pressures</a:t>
            </a:r>
            <a:r>
              <a:rPr lang="en-GB" altLang="en-US" dirty="0"/>
              <a:t> to gain a grade C </a:t>
            </a:r>
            <a:r>
              <a:rPr lang="en-GB" altLang="en-US" dirty="0" smtClean="0"/>
              <a:t>quickly, but students </a:t>
            </a:r>
            <a:r>
              <a:rPr lang="en-GB" altLang="en-US" dirty="0"/>
              <a:t>who are at Grade E or below </a:t>
            </a:r>
            <a:r>
              <a:rPr lang="en-GB" altLang="en-US" dirty="0" smtClean="0"/>
              <a:t>– who risk failing AGAIN - can benefit </a:t>
            </a:r>
            <a:r>
              <a:rPr lang="en-GB" altLang="en-US" dirty="0"/>
              <a:t>from </a:t>
            </a:r>
            <a:r>
              <a:rPr lang="en-GB" altLang="en-US" dirty="0" smtClean="0"/>
              <a:t>RME</a:t>
            </a:r>
          </a:p>
          <a:p>
            <a:pPr>
              <a:buClr>
                <a:schemeClr val="accent6">
                  <a:lumMod val="75000"/>
                </a:schemeClr>
              </a:buClr>
            </a:pPr>
            <a:r>
              <a:rPr lang="en-GB" altLang="en-US" dirty="0"/>
              <a:t>Students who narrowly missed a grade C may </a:t>
            </a:r>
            <a:r>
              <a:rPr lang="en-GB" altLang="en-US" dirty="0" smtClean="0"/>
              <a:t>gain one through standard teaching, </a:t>
            </a:r>
            <a:r>
              <a:rPr lang="en-GB" altLang="en-US" dirty="0"/>
              <a:t>but potentially at the expense of their </a:t>
            </a:r>
            <a:r>
              <a:rPr lang="en-GB" altLang="en-US" dirty="0" smtClean="0">
                <a:solidFill>
                  <a:srgbClr val="C00000"/>
                </a:solidFill>
              </a:rPr>
              <a:t>understanding </a:t>
            </a:r>
            <a:r>
              <a:rPr lang="en-GB" altLang="en-US" dirty="0" smtClean="0"/>
              <a:t>and</a:t>
            </a:r>
            <a:r>
              <a:rPr lang="en-GB" altLang="en-US" dirty="0" smtClean="0">
                <a:solidFill>
                  <a:srgbClr val="C00000"/>
                </a:solidFill>
              </a:rPr>
              <a:t> </a:t>
            </a:r>
            <a:r>
              <a:rPr lang="en-GB" altLang="en-US" dirty="0" smtClean="0"/>
              <a:t>their</a:t>
            </a:r>
            <a:r>
              <a:rPr lang="en-GB" altLang="en-US" dirty="0" smtClean="0">
                <a:solidFill>
                  <a:srgbClr val="C00000"/>
                </a:solidFill>
              </a:rPr>
              <a:t> future engagement with mathematics</a:t>
            </a:r>
            <a:endParaRPr lang="en-GB" altLang="en-US" dirty="0">
              <a:solidFill>
                <a:srgbClr val="C00000"/>
              </a:solidFill>
            </a:endParaRPr>
          </a:p>
          <a:p>
            <a:pPr>
              <a:buClr>
                <a:schemeClr val="accent6">
                  <a:lumMod val="75000"/>
                </a:schemeClr>
              </a:buClr>
            </a:pPr>
            <a:r>
              <a:rPr lang="en-GB" altLang="en-US" dirty="0" smtClean="0"/>
              <a:t>Mathematics needs to make </a:t>
            </a:r>
            <a:r>
              <a:rPr lang="en-GB" altLang="en-US" dirty="0" smtClean="0">
                <a:solidFill>
                  <a:srgbClr val="C00000"/>
                </a:solidFill>
              </a:rPr>
              <a:t>sense</a:t>
            </a:r>
            <a:r>
              <a:rPr lang="en-GB" altLang="en-US" dirty="0" smtClean="0"/>
              <a:t> – a major issue is changing students’ expectations and aspirations but also ….</a:t>
            </a:r>
            <a:endParaRPr lang="en-GB" altLang="en-US" dirty="0"/>
          </a:p>
          <a:p>
            <a:pPr>
              <a:buClr>
                <a:schemeClr val="accent6">
                  <a:lumMod val="75000"/>
                </a:schemeClr>
              </a:buClr>
            </a:pPr>
            <a:r>
              <a:rPr lang="en-GB" altLang="en-US" dirty="0" smtClean="0"/>
              <a:t>…. We need to address these questions:</a:t>
            </a:r>
            <a:r>
              <a:rPr lang="en-GB" altLang="en-US" dirty="0" smtClean="0">
                <a:solidFill>
                  <a:schemeClr val="accent6">
                    <a:lumMod val="75000"/>
                  </a:schemeClr>
                </a:solidFill>
              </a:rPr>
              <a:t> </a:t>
            </a:r>
          </a:p>
          <a:p>
            <a:pPr lvl="1">
              <a:buClr>
                <a:schemeClr val="accent6">
                  <a:lumMod val="75000"/>
                </a:schemeClr>
              </a:buClr>
            </a:pPr>
            <a:r>
              <a:rPr lang="en-GB" altLang="en-US" dirty="0" smtClean="0">
                <a:solidFill>
                  <a:srgbClr val="C00000"/>
                </a:solidFill>
              </a:rPr>
              <a:t>‘What’s in a C?’ </a:t>
            </a:r>
          </a:p>
          <a:p>
            <a:pPr lvl="1">
              <a:buClr>
                <a:schemeClr val="accent6">
                  <a:lumMod val="75000"/>
                </a:schemeClr>
              </a:buClr>
            </a:pPr>
            <a:r>
              <a:rPr lang="en-GB" altLang="en-US" dirty="0" smtClean="0">
                <a:solidFill>
                  <a:srgbClr val="C00000"/>
                </a:solidFill>
              </a:rPr>
              <a:t>‘What is progress?’ </a:t>
            </a:r>
          </a:p>
          <a:p>
            <a:endParaRPr lang="en-GB" altLang="en-US" dirty="0" smtClean="0"/>
          </a:p>
          <a:p>
            <a:endParaRPr lang="en-GB" altLang="en-US" dirty="0" smtClean="0"/>
          </a:p>
          <a:p>
            <a:endParaRPr lang="en-GB" altLang="en-US" dirty="0" smtClean="0"/>
          </a:p>
        </p:txBody>
      </p:sp>
    </p:spTree>
    <p:extLst>
      <p:ext uri="{BB962C8B-B14F-4D97-AF65-F5344CB8AC3E}">
        <p14:creationId xmlns:p14="http://schemas.microsoft.com/office/powerpoint/2010/main" val="2764914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2514600"/>
            <a:ext cx="2809098" cy="101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4114800"/>
            <a:ext cx="7010400" cy="2031325"/>
          </a:xfrm>
          <a:prstGeom prst="rect">
            <a:avLst/>
          </a:prstGeom>
        </p:spPr>
        <p:txBody>
          <a:bodyPr wrap="square">
            <a:spAutoFit/>
          </a:bodyPr>
          <a:lstStyle/>
          <a:p>
            <a:r>
              <a:rPr lang="en-GB" dirty="0"/>
              <a:t>The Nuffield Foundation is an endowed charitable trust that aims to improve social well-being in the widest sense. It funds research and innovation in education and social policy and also works to build capacity in education, science and social science research. The Nuffield Foundation has funded this project, but the views </a:t>
            </a:r>
            <a:r>
              <a:rPr lang="en-GB" dirty="0" smtClean="0"/>
              <a:t>expressed </a:t>
            </a:r>
            <a:r>
              <a:rPr lang="en-GB" dirty="0"/>
              <a:t>are those of the authors and not necessarily those of the Foundation. More information is available at </a:t>
            </a:r>
            <a:r>
              <a:rPr lang="en-GB" u="sng" dirty="0">
                <a:hlinkClick r:id="rId3"/>
              </a:rPr>
              <a:t>www.nuffieldfoundation.org</a:t>
            </a:r>
            <a:endParaRPr lang="en-GB" dirty="0"/>
          </a:p>
        </p:txBody>
      </p:sp>
    </p:spTree>
    <p:extLst>
      <p:ext uri="{BB962C8B-B14F-4D97-AF65-F5344CB8AC3E}">
        <p14:creationId xmlns:p14="http://schemas.microsoft.com/office/powerpoint/2010/main" val="160815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GB" dirty="0" smtClean="0"/>
              <a:t>GCSE resit entry and achievement of Grade A*- C as a proportion of those who did not achieve by age 16</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0201"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9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GB" dirty="0" smtClean="0"/>
              <a:t>GCSE resit achievement rates</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912087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410200"/>
            <a:ext cx="929114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8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My Briefcase\MiC\project\BSRLM\09\pupil work\Sca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44461"/>
            <a:ext cx="6248400" cy="489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accent6">
                    <a:lumMod val="75000"/>
                  </a:schemeClr>
                </a:solidFill>
              </a:rPr>
              <a:t>The issue 1</a:t>
            </a:r>
            <a:endParaRPr lang="en-GB" dirty="0">
              <a:solidFill>
                <a:schemeClr val="accent6">
                  <a:lumMod val="75000"/>
                </a:schemeClr>
              </a:solidFill>
            </a:endParaRPr>
          </a:p>
        </p:txBody>
      </p:sp>
    </p:spTree>
    <p:extLst>
      <p:ext uri="{BB962C8B-B14F-4D97-AF65-F5344CB8AC3E}">
        <p14:creationId xmlns:p14="http://schemas.microsoft.com/office/powerpoint/2010/main" val="2091007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My Briefcase\MiC\project\BSRLM\09\pupil work\Scan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1143000"/>
            <a:ext cx="76358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accent6">
                    <a:lumMod val="75000"/>
                  </a:schemeClr>
                </a:solidFill>
              </a:rPr>
              <a:t>The issue 2</a:t>
            </a:r>
            <a:endParaRPr lang="en-GB" dirty="0">
              <a:solidFill>
                <a:schemeClr val="accent6">
                  <a:lumMod val="75000"/>
                </a:schemeClr>
              </a:solidFill>
            </a:endParaRPr>
          </a:p>
        </p:txBody>
      </p:sp>
    </p:spTree>
    <p:extLst>
      <p:ext uri="{BB962C8B-B14F-4D97-AF65-F5344CB8AC3E}">
        <p14:creationId xmlns:p14="http://schemas.microsoft.com/office/powerpoint/2010/main" val="3977509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My Briefcase\MiC\project\BSRLM\09\pupil work\Scan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1219200"/>
            <a:ext cx="6675437"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accent6">
                    <a:lumMod val="75000"/>
                  </a:schemeClr>
                </a:solidFill>
              </a:rPr>
              <a:t>The issue 3</a:t>
            </a:r>
            <a:endParaRPr lang="en-GB" dirty="0">
              <a:solidFill>
                <a:schemeClr val="accent6">
                  <a:lumMod val="75000"/>
                </a:schemeClr>
              </a:solidFill>
            </a:endParaRPr>
          </a:p>
        </p:txBody>
      </p:sp>
    </p:spTree>
    <p:extLst>
      <p:ext uri="{BB962C8B-B14F-4D97-AF65-F5344CB8AC3E}">
        <p14:creationId xmlns:p14="http://schemas.microsoft.com/office/powerpoint/2010/main" val="1877796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eaLnBrk="1" fontAlgn="auto" hangingPunct="1">
              <a:spcAft>
                <a:spcPts val="0"/>
              </a:spcAft>
              <a:defRPr/>
            </a:pPr>
            <a:r>
              <a:rPr lang="en-GB" sz="3600" dirty="0" smtClean="0"/>
              <a:t>GCSE resit cohort – the issues</a:t>
            </a:r>
            <a:endParaRPr lang="en-GB" sz="3600" dirty="0"/>
          </a:p>
        </p:txBody>
      </p:sp>
      <p:sp>
        <p:nvSpPr>
          <p:cNvPr id="3" name="Content Placeholder 2"/>
          <p:cNvSpPr>
            <a:spLocks noGrp="1"/>
          </p:cNvSpPr>
          <p:nvPr>
            <p:ph sz="quarter" idx="1"/>
          </p:nvPr>
        </p:nvSpPr>
        <p:spPr>
          <a:xfrm>
            <a:off x="457200" y="1371600"/>
            <a:ext cx="8229600" cy="4876800"/>
          </a:xfrm>
        </p:spPr>
        <p:txBody>
          <a:bodyPr>
            <a:normAutofit fontScale="92500" lnSpcReduction="10000"/>
          </a:bodyPr>
          <a:lstStyle/>
          <a:p>
            <a:pPr>
              <a:buClr>
                <a:schemeClr val="accent6">
                  <a:lumMod val="75000"/>
                </a:schemeClr>
              </a:buClr>
              <a:defRPr/>
            </a:pPr>
            <a:r>
              <a:rPr lang="en-GB" sz="3200" dirty="0" smtClean="0"/>
              <a:t>Memory of formal methods can be poor</a:t>
            </a:r>
          </a:p>
          <a:p>
            <a:pPr>
              <a:buClr>
                <a:schemeClr val="accent6">
                  <a:lumMod val="75000"/>
                </a:schemeClr>
              </a:buClr>
              <a:defRPr/>
            </a:pPr>
            <a:r>
              <a:rPr lang="en-GB" sz="3200" dirty="0" smtClean="0"/>
              <a:t>Use of misremembered strategies – ‘doing something with the numbers’</a:t>
            </a:r>
          </a:p>
          <a:p>
            <a:pPr>
              <a:buClr>
                <a:schemeClr val="accent6">
                  <a:lumMod val="75000"/>
                </a:schemeClr>
              </a:buClr>
              <a:defRPr/>
            </a:pPr>
            <a:r>
              <a:rPr lang="en-GB" sz="3200" dirty="0" smtClean="0"/>
              <a:t>Desire to use informal methods – but these tend not to have been developed to a more efficient level</a:t>
            </a:r>
          </a:p>
          <a:p>
            <a:pPr>
              <a:buClr>
                <a:schemeClr val="accent6">
                  <a:lumMod val="75000"/>
                </a:schemeClr>
              </a:buClr>
              <a:defRPr/>
            </a:pPr>
            <a:r>
              <a:rPr lang="en-GB" dirty="0" smtClean="0"/>
              <a:t>Repeated </a:t>
            </a:r>
            <a:r>
              <a:rPr lang="en-GB" dirty="0"/>
              <a:t>failures in the </a:t>
            </a:r>
            <a:r>
              <a:rPr lang="en-GB" dirty="0" smtClean="0"/>
              <a:t>examination</a:t>
            </a:r>
          </a:p>
          <a:p>
            <a:pPr>
              <a:buClr>
                <a:schemeClr val="accent6">
                  <a:lumMod val="75000"/>
                </a:schemeClr>
              </a:buClr>
              <a:defRPr/>
            </a:pPr>
            <a:r>
              <a:rPr lang="en-GB" dirty="0" smtClean="0"/>
              <a:t>Lack </a:t>
            </a:r>
            <a:r>
              <a:rPr lang="en-GB" dirty="0"/>
              <a:t>of confidence </a:t>
            </a:r>
            <a:r>
              <a:rPr lang="en-GB" dirty="0" smtClean="0"/>
              <a:t> and a belief in fixed ability</a:t>
            </a:r>
          </a:p>
          <a:p>
            <a:pPr>
              <a:buClr>
                <a:schemeClr val="accent6">
                  <a:lumMod val="75000"/>
                </a:schemeClr>
              </a:buClr>
              <a:defRPr/>
            </a:pPr>
            <a:r>
              <a:rPr lang="en-GB" sz="3200" dirty="0" smtClean="0"/>
              <a:t>Assumption that ‘maths doesn’t have to make sense’</a:t>
            </a:r>
          </a:p>
          <a:p>
            <a:pPr marL="0" indent="0" eaLnBrk="1" fontAlgn="auto" hangingPunct="1">
              <a:spcAft>
                <a:spcPts val="0"/>
              </a:spcAft>
              <a:buFont typeface="Wingdings 2" pitchFamily="18" charset="2"/>
              <a:buNone/>
              <a:defRPr/>
            </a:pPr>
            <a:endParaRPr lang="en-GB" dirty="0"/>
          </a:p>
          <a:p>
            <a:pPr marL="0" indent="0" eaLnBrk="1" fontAlgn="auto" hangingPunct="1">
              <a:spcAft>
                <a:spcPts val="0"/>
              </a:spcAft>
              <a:buFont typeface="Wingdings 2" pitchFamily="18" charset="2"/>
              <a:buNone/>
              <a:defRPr/>
            </a:pPr>
            <a:endParaRPr lang="en-GB" dirty="0" smtClean="0"/>
          </a:p>
          <a:p>
            <a:pPr marL="0" indent="0" eaLnBrk="1" fontAlgn="auto" hangingPunct="1">
              <a:spcAft>
                <a:spcPts val="0"/>
              </a:spcAft>
              <a:buFont typeface="Wingdings 2" pitchFamily="18" charset="2"/>
              <a:buNone/>
              <a:defRPr/>
            </a:pPr>
            <a:endParaRPr lang="en-GB" dirty="0" smtClean="0"/>
          </a:p>
          <a:p>
            <a:pPr marL="274320" indent="-274320" eaLnBrk="1" fontAlgn="auto" hangingPunct="1">
              <a:spcAft>
                <a:spcPts val="0"/>
              </a:spcAft>
              <a:buFont typeface="Wingdings"/>
              <a:buChar char=""/>
              <a:defRPr/>
            </a:pPr>
            <a:endParaRPr lang="en-GB" dirty="0"/>
          </a:p>
          <a:p>
            <a:pPr marL="274320" indent="-274320" eaLnBrk="1" fontAlgn="auto" hangingPunct="1">
              <a:spcAft>
                <a:spcPts val="0"/>
              </a:spcAft>
              <a:buFont typeface="Wingdings"/>
              <a:buChar char=""/>
              <a:defRPr/>
            </a:pPr>
            <a:endParaRPr lang="en-GB" dirty="0"/>
          </a:p>
        </p:txBody>
      </p:sp>
    </p:spTree>
    <p:extLst>
      <p:ext uri="{BB962C8B-B14F-4D97-AF65-F5344CB8AC3E}">
        <p14:creationId xmlns:p14="http://schemas.microsoft.com/office/powerpoint/2010/main" val="2565313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029"/>
            <a:ext cx="8229600" cy="1143000"/>
          </a:xfrm>
        </p:spPr>
        <p:txBody>
          <a:bodyPr>
            <a:normAutofit fontScale="90000"/>
          </a:bodyPr>
          <a:lstStyle/>
          <a:p>
            <a:r>
              <a:rPr lang="en-GB" dirty="0" smtClean="0">
                <a:solidFill>
                  <a:schemeClr val="accent6">
                    <a:lumMod val="75000"/>
                  </a:schemeClr>
                </a:solidFill>
              </a:rPr>
              <a:t>A way forward? Enhancing student engagement and progress </a:t>
            </a:r>
            <a:endParaRPr lang="en-GB" dirty="0">
              <a:solidFill>
                <a:schemeClr val="accent6">
                  <a:lumMod val="75000"/>
                </a:schemeClr>
              </a:solidFill>
            </a:endParaRPr>
          </a:p>
        </p:txBody>
      </p:sp>
      <p:sp>
        <p:nvSpPr>
          <p:cNvPr id="3" name="Content Placeholder 2"/>
          <p:cNvSpPr>
            <a:spLocks noGrp="1"/>
          </p:cNvSpPr>
          <p:nvPr>
            <p:ph idx="1"/>
          </p:nvPr>
        </p:nvSpPr>
        <p:spPr>
          <a:xfrm>
            <a:off x="228600" y="1143000"/>
            <a:ext cx="8534400" cy="5486400"/>
          </a:xfrm>
        </p:spPr>
        <p:txBody>
          <a:bodyPr>
            <a:normAutofit lnSpcReduction="10000"/>
          </a:bodyPr>
          <a:lstStyle/>
          <a:p>
            <a:r>
              <a:rPr lang="en-GB" dirty="0" smtClean="0">
                <a:solidFill>
                  <a:schemeClr val="accent6">
                    <a:lumMod val="75000"/>
                  </a:schemeClr>
                </a:solidFill>
              </a:rPr>
              <a:t>GCSE resit</a:t>
            </a:r>
            <a:r>
              <a:rPr lang="en-GB" dirty="0" smtClean="0"/>
              <a:t>: we know that short courses which are ‘more of the same’ have limited success</a:t>
            </a:r>
          </a:p>
          <a:p>
            <a:r>
              <a:rPr lang="en-GB" dirty="0">
                <a:solidFill>
                  <a:schemeClr val="accent6">
                    <a:lumMod val="75000"/>
                  </a:schemeClr>
                </a:solidFill>
              </a:rPr>
              <a:t>Realistic Mathematics </a:t>
            </a:r>
            <a:r>
              <a:rPr lang="en-GB" dirty="0" smtClean="0">
                <a:solidFill>
                  <a:schemeClr val="accent6">
                    <a:lumMod val="75000"/>
                  </a:schemeClr>
                </a:solidFill>
              </a:rPr>
              <a:t>Education</a:t>
            </a:r>
            <a:r>
              <a:rPr lang="en-GB" dirty="0" smtClean="0"/>
              <a:t>-based</a:t>
            </a:r>
            <a:r>
              <a:rPr lang="en-GB" dirty="0" smtClean="0">
                <a:solidFill>
                  <a:schemeClr val="accent6">
                    <a:lumMod val="75000"/>
                  </a:schemeClr>
                </a:solidFill>
              </a:rPr>
              <a:t> </a:t>
            </a:r>
            <a:r>
              <a:rPr lang="en-GB" dirty="0" smtClean="0"/>
              <a:t>approach aims to enhance </a:t>
            </a:r>
            <a:r>
              <a:rPr lang="en-GB" dirty="0"/>
              <a:t>achievement through </a:t>
            </a:r>
            <a:endParaRPr lang="en-GB" dirty="0" smtClean="0"/>
          </a:p>
          <a:p>
            <a:pPr lvl="1"/>
            <a:r>
              <a:rPr lang="en-GB" dirty="0" smtClean="0"/>
              <a:t>support </a:t>
            </a:r>
            <a:r>
              <a:rPr lang="en-GB" dirty="0"/>
              <a:t>for </a:t>
            </a:r>
            <a:r>
              <a:rPr lang="en-GB" dirty="0">
                <a:solidFill>
                  <a:srgbClr val="C00000"/>
                </a:solidFill>
              </a:rPr>
              <a:t>deeper and longer-term </a:t>
            </a:r>
            <a:r>
              <a:rPr lang="en-GB" dirty="0" smtClean="0">
                <a:solidFill>
                  <a:srgbClr val="C00000"/>
                </a:solidFill>
              </a:rPr>
              <a:t>understanding</a:t>
            </a:r>
          </a:p>
          <a:p>
            <a:pPr lvl="1"/>
            <a:r>
              <a:rPr lang="en-GB" dirty="0" smtClean="0"/>
              <a:t>changing </a:t>
            </a:r>
            <a:r>
              <a:rPr lang="en-GB" dirty="0"/>
              <a:t>students’ negative </a:t>
            </a:r>
            <a:r>
              <a:rPr lang="en-GB" dirty="0">
                <a:solidFill>
                  <a:srgbClr val="C00000"/>
                </a:solidFill>
              </a:rPr>
              <a:t>perceptions of mathematics </a:t>
            </a:r>
            <a:r>
              <a:rPr lang="en-GB" dirty="0"/>
              <a:t>and their own </a:t>
            </a:r>
            <a:r>
              <a:rPr lang="en-GB" dirty="0" smtClean="0">
                <a:solidFill>
                  <a:srgbClr val="C00000"/>
                </a:solidFill>
              </a:rPr>
              <a:t>ability  </a:t>
            </a:r>
            <a:r>
              <a:rPr lang="en-GB" dirty="0" smtClean="0"/>
              <a:t>(e.g. </a:t>
            </a:r>
            <a:r>
              <a:rPr lang="en-US" dirty="0" err="1" smtClean="0"/>
              <a:t>Gravemeijer</a:t>
            </a:r>
            <a:r>
              <a:rPr lang="en-US" dirty="0"/>
              <a:t>, </a:t>
            </a:r>
            <a:r>
              <a:rPr lang="en-US" dirty="0" smtClean="0"/>
              <a:t> </a:t>
            </a:r>
            <a:r>
              <a:rPr lang="en-US" dirty="0"/>
              <a:t>Van den </a:t>
            </a:r>
            <a:r>
              <a:rPr lang="en-US" dirty="0" err="1"/>
              <a:t>Heuvel</a:t>
            </a:r>
            <a:r>
              <a:rPr lang="en-US" dirty="0" smtClean="0"/>
              <a:t>, </a:t>
            </a:r>
            <a:r>
              <a:rPr lang="en-US" dirty="0"/>
              <a:t>&amp; </a:t>
            </a:r>
            <a:r>
              <a:rPr lang="en-US" dirty="0" err="1" smtClean="0"/>
              <a:t>Streefland</a:t>
            </a:r>
            <a:r>
              <a:rPr lang="en-US" dirty="0" smtClean="0"/>
              <a:t>, 1990)</a:t>
            </a:r>
            <a:endParaRPr lang="en-GB" dirty="0"/>
          </a:p>
          <a:p>
            <a:r>
              <a:rPr lang="en-GB" dirty="0" smtClean="0">
                <a:solidFill>
                  <a:schemeClr val="accent6">
                    <a:lumMod val="75000"/>
                  </a:schemeClr>
                </a:solidFill>
              </a:rPr>
              <a:t>Issues</a:t>
            </a:r>
            <a:r>
              <a:rPr lang="en-GB" dirty="0" smtClean="0"/>
              <a:t>:</a:t>
            </a:r>
          </a:p>
          <a:p>
            <a:pPr lvl="1"/>
            <a:r>
              <a:rPr lang="en-GB" dirty="0" smtClean="0">
                <a:solidFill>
                  <a:srgbClr val="C00000"/>
                </a:solidFill>
              </a:rPr>
              <a:t>Resistance</a:t>
            </a:r>
            <a:r>
              <a:rPr lang="en-GB" dirty="0" smtClean="0"/>
              <a:t> and the </a:t>
            </a:r>
            <a:r>
              <a:rPr lang="en-GB" dirty="0" smtClean="0">
                <a:solidFill>
                  <a:srgbClr val="C00000"/>
                </a:solidFill>
              </a:rPr>
              <a:t>power of the algorithm</a:t>
            </a:r>
          </a:p>
          <a:p>
            <a:pPr lvl="1"/>
            <a:r>
              <a:rPr lang="en-GB" dirty="0" smtClean="0"/>
              <a:t>What do we mean by </a:t>
            </a:r>
            <a:r>
              <a:rPr lang="en-GB" dirty="0" smtClean="0">
                <a:solidFill>
                  <a:srgbClr val="C00000"/>
                </a:solidFill>
              </a:rPr>
              <a:t>progress</a:t>
            </a:r>
            <a:r>
              <a:rPr lang="en-GB" dirty="0" smtClean="0"/>
              <a:t>?</a:t>
            </a:r>
          </a:p>
          <a:p>
            <a:pPr lvl="1"/>
            <a:endParaRPr lang="en-GB" dirty="0" smtClean="0"/>
          </a:p>
        </p:txBody>
      </p:sp>
    </p:spTree>
    <p:extLst>
      <p:ext uri="{BB962C8B-B14F-4D97-AF65-F5344CB8AC3E}">
        <p14:creationId xmlns:p14="http://schemas.microsoft.com/office/powerpoint/2010/main" val="331975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1554</Words>
  <Application>Microsoft Office PowerPoint</Application>
  <PresentationFormat>On-screen Show (4:3)</PresentationFormat>
  <Paragraphs>101</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Counteracting failure? Working with GCSE mathematics resit students to change attitudes and achievement using a Realistic Mathematics Education approach</vt:lpstr>
      <vt:lpstr>The size of the problem</vt:lpstr>
      <vt:lpstr>GCSE resit entry and achievement of Grade A*- C as a proportion of those who did not achieve by age 16</vt:lpstr>
      <vt:lpstr>GCSE resit achievement rates</vt:lpstr>
      <vt:lpstr>The issue 1</vt:lpstr>
      <vt:lpstr>PowerPoint Presentation</vt:lpstr>
      <vt:lpstr>PowerPoint Presentation</vt:lpstr>
      <vt:lpstr>GCSE resit cohort – the issues</vt:lpstr>
      <vt:lpstr>A way forward? Enhancing student engagement and progress </vt:lpstr>
      <vt:lpstr>The GCSE resit study</vt:lpstr>
      <vt:lpstr>Realistic Mathematics Education (RME)- the Dutch approach </vt:lpstr>
      <vt:lpstr>Joel: ‘giving it a go’ – but still lacking in confidence </vt:lpstr>
      <vt:lpstr>Pre- and post-tests – Joel: from 1/17 to 10/17</vt:lpstr>
      <vt:lpstr>Reverse percentage success – Joel again</vt:lpstr>
      <vt:lpstr>BUT:  insecurity with the model and  reversion to algorithmic approaches</vt:lpstr>
      <vt:lpstr>What’s in a C?</vt:lpstr>
      <vt:lpstr>Owning the method 1</vt:lpstr>
      <vt:lpstr>Owning the method 2</vt:lpstr>
      <vt:lpstr>Progress as discarding an erratic algorithm</vt:lpstr>
      <vt:lpstr>Progress as ‘’making a start”/ “something to work with”</vt:lpstr>
      <vt:lpstr> Clare: “just tell me how to do it”: Resistance to the RME approach</vt:lpstr>
      <vt:lpstr>A host teachers’ worries about time</vt:lpstr>
      <vt:lpstr>Concluding comments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Yvette Solomon</dc:creator>
  <cp:lastModifiedBy>Yvette Solomon</cp:lastModifiedBy>
  <cp:revision>165</cp:revision>
  <dcterms:created xsi:type="dcterms:W3CDTF">2006-08-16T00:00:00Z</dcterms:created>
  <dcterms:modified xsi:type="dcterms:W3CDTF">2016-03-18T17:43:12Z</dcterms:modified>
</cp:coreProperties>
</file>