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64" r:id="rId3"/>
    <p:sldId id="266" r:id="rId4"/>
    <p:sldId id="269" r:id="rId5"/>
    <p:sldId id="265" r:id="rId6"/>
    <p:sldId id="287" r:id="rId7"/>
    <p:sldId id="279" r:id="rId8"/>
    <p:sldId id="267" r:id="rId9"/>
    <p:sldId id="280" r:id="rId10"/>
    <p:sldId id="288" r:id="rId11"/>
    <p:sldId id="274" r:id="rId12"/>
    <p:sldId id="276" r:id="rId13"/>
    <p:sldId id="277" r:id="rId14"/>
    <p:sldId id="281" r:id="rId15"/>
    <p:sldId id="283" r:id="rId16"/>
    <p:sldId id="284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FF00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157221206581646E-2"/>
          <c:y val="0.10659898477157397"/>
          <c:w val="0.91956124314442411"/>
          <c:h val="0.7868020304568528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22225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21"/>
            <c:bubble3D val="0"/>
            <c:spPr>
              <a:ln w="22225">
                <a:solidFill>
                  <a:srgbClr val="FF0000"/>
                </a:solidFill>
                <a:prstDash val="sysDash"/>
              </a:ln>
            </c:spPr>
          </c:dPt>
          <c:cat>
            <c:numRef>
              <c:f>Sheet1!$B$1:$AR$1</c:f>
              <c:numCache>
                <c:formatCode>General</c:formatCode>
                <c:ptCount val="41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</c:numCache>
            </c:numRef>
          </c:cat>
          <c:val>
            <c:numRef>
              <c:f>Sheet1!$B$2:$AR$2</c:f>
              <c:numCache>
                <c:formatCode>General</c:formatCode>
                <c:ptCount val="41"/>
                <c:pt idx="0">
                  <c:v>-2.7</c:v>
                </c:pt>
                <c:pt idx="1">
                  <c:v>-2.2000000000000002</c:v>
                </c:pt>
                <c:pt idx="2">
                  <c:v>0.5</c:v>
                </c:pt>
                <c:pt idx="3">
                  <c:v>0.7</c:v>
                </c:pt>
                <c:pt idx="4">
                  <c:v>1.9</c:v>
                </c:pt>
                <c:pt idx="5">
                  <c:v>-0.1</c:v>
                </c:pt>
                <c:pt idx="6">
                  <c:v>1.2</c:v>
                </c:pt>
                <c:pt idx="7">
                  <c:v>1.7</c:v>
                </c:pt>
                <c:pt idx="8">
                  <c:v>-0.6</c:v>
                </c:pt>
                <c:pt idx="9">
                  <c:v>-0.3</c:v>
                </c:pt>
                <c:pt idx="10">
                  <c:v>-1.2</c:v>
                </c:pt>
                <c:pt idx="11">
                  <c:v>-0.6</c:v>
                </c:pt>
                <c:pt idx="12">
                  <c:v>-1.4</c:v>
                </c:pt>
                <c:pt idx="13">
                  <c:v>-2.6</c:v>
                </c:pt>
                <c:pt idx="14">
                  <c:v>-2.4</c:v>
                </c:pt>
                <c:pt idx="15">
                  <c:v>-3.6</c:v>
                </c:pt>
                <c:pt idx="16">
                  <c:v>-1.3</c:v>
                </c:pt>
                <c:pt idx="17">
                  <c:v>-1.4</c:v>
                </c:pt>
                <c:pt idx="18">
                  <c:v>-1.2</c:v>
                </c:pt>
                <c:pt idx="19">
                  <c:v>-1.5</c:v>
                </c:pt>
                <c:pt idx="20">
                  <c:v>-3.1</c:v>
                </c:pt>
                <c:pt idx="21">
                  <c:v>-0.31</c:v>
                </c:pt>
                <c:pt idx="22">
                  <c:v>-0.83</c:v>
                </c:pt>
                <c:pt idx="23">
                  <c:v>0.74</c:v>
                </c:pt>
                <c:pt idx="24">
                  <c:v>0.57999999999999996</c:v>
                </c:pt>
                <c:pt idx="25">
                  <c:v>1.06</c:v>
                </c:pt>
                <c:pt idx="26">
                  <c:v>0.91</c:v>
                </c:pt>
                <c:pt idx="27">
                  <c:v>2.41</c:v>
                </c:pt>
                <c:pt idx="28">
                  <c:v>2.4</c:v>
                </c:pt>
                <c:pt idx="29">
                  <c:v>2.82</c:v>
                </c:pt>
                <c:pt idx="30">
                  <c:v>2.83</c:v>
                </c:pt>
                <c:pt idx="31">
                  <c:v>4.0599999999999996</c:v>
                </c:pt>
                <c:pt idx="32">
                  <c:v>3.8</c:v>
                </c:pt>
                <c:pt idx="33">
                  <c:v>4.8099999999999996</c:v>
                </c:pt>
                <c:pt idx="34">
                  <c:v>4.4000000000000004</c:v>
                </c:pt>
                <c:pt idx="35">
                  <c:v>4.29</c:v>
                </c:pt>
                <c:pt idx="36">
                  <c:v>4.17</c:v>
                </c:pt>
                <c:pt idx="37">
                  <c:v>3.99</c:v>
                </c:pt>
                <c:pt idx="38">
                  <c:v>3.54</c:v>
                </c:pt>
                <c:pt idx="39">
                  <c:v>3.31</c:v>
                </c:pt>
                <c:pt idx="40">
                  <c:v>3.43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197056"/>
        <c:axId val="117198848"/>
      </c:lineChart>
      <c:catAx>
        <c:axId val="117197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55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063" b="0" i="0" u="none" strike="noStrike" baseline="0">
                <a:solidFill>
                  <a:schemeClr val="bg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719884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17198848"/>
        <c:scaling>
          <c:orientation val="minMax"/>
          <c:max val="30"/>
          <c:min val="-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55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063" b="0" i="0" u="none" strike="noStrike" baseline="0">
                <a:solidFill>
                  <a:schemeClr val="bg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7197056"/>
        <c:crosses val="autoZero"/>
        <c:crossBetween val="between"/>
      </c:valAx>
      <c:spPr>
        <a:noFill/>
        <a:ln w="3649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63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4890878982795019E-2"/>
          <c:y val="1.5999958337962444E-2"/>
          <c:w val="0.94134397979804041"/>
          <c:h val="0.841433248710342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Physical sciences</c:v>
                </c:pt>
              </c:strCache>
            </c:strRef>
          </c:tx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Sheet1!$B$2:$AB$2</c:f>
              <c:numCache>
                <c:formatCode>General</c:formatCode>
                <c:ptCount val="27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Biological sciences</c:v>
                </c:pt>
              </c:strCache>
            </c:strRef>
          </c:tx>
          <c:spPr>
            <a:ln w="22262"/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Sheet1!$B$3:$AB$3</c:f>
              <c:numCache>
                <c:formatCode>General</c:formatCode>
                <c:ptCount val="27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9</c:v>
                </c:pt>
                <c:pt idx="25">
                  <c:v>9</c:v>
                </c:pt>
                <c:pt idx="26">
                  <c:v>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Engineering sciences</c:v>
                </c:pt>
              </c:strCache>
            </c:strRef>
          </c:tx>
          <c:spPr>
            <a:ln w="22262"/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Sheet1!$B$4:$AB$4</c:f>
              <c:numCache>
                <c:formatCode>General</c:formatCode>
                <c:ptCount val="27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12</c:v>
                </c:pt>
                <c:pt idx="4">
                  <c:v>11</c:v>
                </c:pt>
                <c:pt idx="5">
                  <c:v>11</c:v>
                </c:pt>
                <c:pt idx="6">
                  <c:v>10</c:v>
                </c:pt>
                <c:pt idx="7">
                  <c:v>10</c:v>
                </c:pt>
                <c:pt idx="8">
                  <c:v>9</c:v>
                </c:pt>
                <c:pt idx="9">
                  <c:v>8</c:v>
                </c:pt>
                <c:pt idx="10">
                  <c:v>7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5</c:v>
                </c:pt>
                <c:pt idx="16">
                  <c:v>6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All sciences</c:v>
                </c:pt>
              </c:strCache>
            </c:strRef>
          </c:tx>
          <c:spPr>
            <a:ln w="22262"/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</c:strCache>
            </c:strRef>
          </c:cat>
          <c:val>
            <c:numRef>
              <c:f>Sheet1!$B$5:$AB$5</c:f>
              <c:numCache>
                <c:formatCode>General</c:formatCode>
                <c:ptCount val="27"/>
                <c:pt idx="0">
                  <c:v>49</c:v>
                </c:pt>
                <c:pt idx="1">
                  <c:v>49</c:v>
                </c:pt>
                <c:pt idx="2">
                  <c:v>48</c:v>
                </c:pt>
                <c:pt idx="3">
                  <c:v>49</c:v>
                </c:pt>
                <c:pt idx="4">
                  <c:v>45</c:v>
                </c:pt>
                <c:pt idx="5">
                  <c:v>42</c:v>
                </c:pt>
                <c:pt idx="6">
                  <c:v>42</c:v>
                </c:pt>
                <c:pt idx="7">
                  <c:v>44</c:v>
                </c:pt>
                <c:pt idx="8">
                  <c:v>43</c:v>
                </c:pt>
                <c:pt idx="9">
                  <c:v>41</c:v>
                </c:pt>
                <c:pt idx="10">
                  <c:v>42</c:v>
                </c:pt>
                <c:pt idx="11">
                  <c:v>42</c:v>
                </c:pt>
                <c:pt idx="12">
                  <c:v>42</c:v>
                </c:pt>
                <c:pt idx="13">
                  <c:v>43</c:v>
                </c:pt>
                <c:pt idx="14">
                  <c:v>43</c:v>
                </c:pt>
                <c:pt idx="15">
                  <c:v>43</c:v>
                </c:pt>
                <c:pt idx="16">
                  <c:v>43</c:v>
                </c:pt>
                <c:pt idx="17">
                  <c:v>43</c:v>
                </c:pt>
                <c:pt idx="18">
                  <c:v>42</c:v>
                </c:pt>
                <c:pt idx="19">
                  <c:v>42</c:v>
                </c:pt>
                <c:pt idx="20">
                  <c:v>43</c:v>
                </c:pt>
                <c:pt idx="21">
                  <c:v>42</c:v>
                </c:pt>
                <c:pt idx="22">
                  <c:v>42</c:v>
                </c:pt>
                <c:pt idx="23">
                  <c:v>42</c:v>
                </c:pt>
                <c:pt idx="24">
                  <c:v>44</c:v>
                </c:pt>
                <c:pt idx="25">
                  <c:v>44</c:v>
                </c:pt>
                <c:pt idx="26">
                  <c:v>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958144"/>
        <c:axId val="119972224"/>
      </c:lineChart>
      <c:catAx>
        <c:axId val="11995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>
                <a:solidFill>
                  <a:schemeClr val="bg1"/>
                </a:solidFill>
              </a:defRPr>
            </a:pPr>
            <a:endParaRPr lang="en-US"/>
          </a:p>
        </c:txPr>
        <c:crossAx val="119972224"/>
        <c:crosses val="autoZero"/>
        <c:auto val="1"/>
        <c:lblAlgn val="ctr"/>
        <c:lblOffset val="100"/>
        <c:noMultiLvlLbl val="0"/>
      </c:catAx>
      <c:valAx>
        <c:axId val="119972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>
                <a:solidFill>
                  <a:schemeClr val="bg1"/>
                </a:solidFill>
              </a:defRPr>
            </a:pPr>
            <a:endParaRPr lang="en-US"/>
          </a:p>
        </c:txPr>
        <c:crossAx val="119958144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lang="en-US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666666666666707E-2"/>
          <c:y val="7.6655052264808315E-2"/>
          <c:w val="0.8954545454545455"/>
          <c:h val="0.69686411149825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 full-time employment </c:v>
                </c:pt>
              </c:strCache>
            </c:strRef>
          </c:tx>
          <c:spPr>
            <a:ln w="12709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63</c:v>
                </c:pt>
                <c:pt idx="1">
                  <c:v>69</c:v>
                </c:pt>
                <c:pt idx="2">
                  <c:v>72</c:v>
                </c:pt>
                <c:pt idx="3">
                  <c:v>73</c:v>
                </c:pt>
                <c:pt idx="4">
                  <c:v>69</c:v>
                </c:pt>
                <c:pt idx="5">
                  <c:v>70</c:v>
                </c:pt>
                <c:pt idx="6">
                  <c:v>62</c:v>
                </c:pt>
                <c:pt idx="7">
                  <c:v>58</c:v>
                </c:pt>
                <c:pt idx="8">
                  <c:v>58</c:v>
                </c:pt>
                <c:pt idx="9">
                  <c:v>59</c:v>
                </c:pt>
                <c:pt idx="10">
                  <c:v>60</c:v>
                </c:pt>
                <c:pt idx="11">
                  <c:v>62</c:v>
                </c:pt>
                <c:pt idx="12">
                  <c:v>63</c:v>
                </c:pt>
                <c:pt idx="13">
                  <c:v>60</c:v>
                </c:pt>
                <c:pt idx="14">
                  <c:v>49</c:v>
                </c:pt>
                <c:pt idx="15">
                  <c:v>55</c:v>
                </c:pt>
                <c:pt idx="16">
                  <c:v>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Further study</c:v>
                </c:pt>
              </c:strCache>
            </c:strRef>
          </c:tx>
          <c:spPr>
            <a:ln w="12709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Sheet1!$B$3:$R$3</c:f>
              <c:numCache>
                <c:formatCode>General</c:formatCode>
                <c:ptCount val="17"/>
                <c:pt idx="0">
                  <c:v>15</c:v>
                </c:pt>
                <c:pt idx="1">
                  <c:v>14</c:v>
                </c:pt>
                <c:pt idx="2">
                  <c:v>13</c:v>
                </c:pt>
                <c:pt idx="3">
                  <c:v>12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14</c:v>
                </c:pt>
                <c:pt idx="8">
                  <c:v>11</c:v>
                </c:pt>
                <c:pt idx="9">
                  <c:v>12</c:v>
                </c:pt>
                <c:pt idx="10">
                  <c:v>12</c:v>
                </c:pt>
                <c:pt idx="11">
                  <c:v>11</c:v>
                </c:pt>
                <c:pt idx="12">
                  <c:v>11</c:v>
                </c:pt>
                <c:pt idx="13">
                  <c:v>12</c:v>
                </c:pt>
                <c:pt idx="14">
                  <c:v>16</c:v>
                </c:pt>
                <c:pt idx="15">
                  <c:v>14</c:v>
                </c:pt>
                <c:pt idx="16">
                  <c:v>13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Unemployed</c:v>
                </c:pt>
              </c:strCache>
            </c:strRef>
          </c:tx>
          <c:spPr>
            <a:ln w="12709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Sheet1!$B$4:$R$4</c:f>
              <c:numCache>
                <c:formatCode>General</c:formatCode>
                <c:ptCount val="1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9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10</c:v>
                </c:pt>
                <c:pt idx="14">
                  <c:v>13</c:v>
                </c:pt>
                <c:pt idx="15">
                  <c:v>12</c:v>
                </c:pt>
                <c:pt idx="16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983488"/>
        <c:axId val="123061376"/>
      </c:lineChart>
      <c:catAx>
        <c:axId val="11998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230613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306137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7">
            <a:solidFill>
              <a:schemeClr val="bg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19983488"/>
        <c:crosses val="autoZero"/>
        <c:crossBetween val="midCat"/>
        <c:majorUnit val="20"/>
      </c:valAx>
      <c:spPr>
        <a:noFill/>
        <a:ln w="25417">
          <a:noFill/>
        </a:ln>
      </c:spPr>
    </c:plotArea>
    <c:legend>
      <c:legendPos val="b"/>
      <c:layout>
        <c:manualLayout>
          <c:xMode val="edge"/>
          <c:yMode val="edge"/>
          <c:x val="0.14003548696388701"/>
          <c:y val="0.92102093030740251"/>
          <c:w val="0.75234302714005152"/>
          <c:h val="7.6655052264808315E-2"/>
        </c:manualLayout>
      </c:layout>
      <c:overlay val="0"/>
      <c:spPr>
        <a:noFill/>
        <a:ln w="25417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1" b="0" i="0" u="none" strike="noStrike" baseline="0">
          <a:solidFill>
            <a:schemeClr val="bg1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456620005832871E-2"/>
          <c:y val="3.9682539682539805E-2"/>
          <c:w val="0.88838054097404118"/>
          <c:h val="0.738349581302336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Languages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8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Engineering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9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10</c:v>
                </c:pt>
                <c:pt idx="14">
                  <c:v>13</c:v>
                </c:pt>
                <c:pt idx="15">
                  <c:v>12</c:v>
                </c:pt>
                <c:pt idx="16">
                  <c:v>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Computer science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  <c:pt idx="5">
                  <c:v>8</c:v>
                </c:pt>
                <c:pt idx="6">
                  <c:v>12</c:v>
                </c:pt>
                <c:pt idx="7">
                  <c:v>15</c:v>
                </c:pt>
                <c:pt idx="8">
                  <c:v>12</c:v>
                </c:pt>
                <c:pt idx="9">
                  <c:v>11</c:v>
                </c:pt>
                <c:pt idx="10">
                  <c:v>11</c:v>
                </c:pt>
                <c:pt idx="11">
                  <c:v>11</c:v>
                </c:pt>
                <c:pt idx="12">
                  <c:v>10</c:v>
                </c:pt>
                <c:pt idx="13">
                  <c:v>15</c:v>
                </c:pt>
                <c:pt idx="14">
                  <c:v>17</c:v>
                </c:pt>
                <c:pt idx="15">
                  <c:v>15</c:v>
                </c:pt>
                <c:pt idx="16">
                  <c:v>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849152"/>
        <c:axId val="124855040"/>
      </c:lineChart>
      <c:catAx>
        <c:axId val="12484915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100">
                <a:solidFill>
                  <a:schemeClr val="bg1"/>
                </a:solidFill>
              </a:defRPr>
            </a:pPr>
            <a:endParaRPr lang="en-US"/>
          </a:p>
        </c:txPr>
        <c:crossAx val="124855040"/>
        <c:crosses val="autoZero"/>
        <c:auto val="1"/>
        <c:lblAlgn val="ctr"/>
        <c:lblOffset val="100"/>
        <c:tickLblSkip val="2"/>
        <c:noMultiLvlLbl val="0"/>
      </c:catAx>
      <c:valAx>
        <c:axId val="124855040"/>
        <c:scaling>
          <c:orientation val="minMax"/>
          <c:max val="4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124849152"/>
        <c:crossesAt val="1"/>
        <c:crossBetween val="midCat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155436589908E-2"/>
          <c:y val="4.4092323075213866E-2"/>
          <c:w val="0.92129158436256608"/>
          <c:h val="0.847326808459190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STEM</c:v>
                </c:pt>
              </c:strCache>
            </c:strRef>
          </c:tx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Sheet1!$B$2:$B$10</c:f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non-STEM</c:v>
                </c:pt>
              </c:strCache>
            </c:strRef>
          </c:tx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Sheet1!$C$2:$C$10</c:f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Physical Sciences</c:v>
                </c:pt>
              </c:strCache>
            </c:strRef>
          </c:tx>
          <c:spPr>
            <a:ln w="190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52</c:v>
                </c:pt>
                <c:pt idx="1">
                  <c:v>54</c:v>
                </c:pt>
                <c:pt idx="2">
                  <c:v>56</c:v>
                </c:pt>
                <c:pt idx="3">
                  <c:v>61</c:v>
                </c:pt>
                <c:pt idx="4">
                  <c:v>63</c:v>
                </c:pt>
                <c:pt idx="5">
                  <c:v>60</c:v>
                </c:pt>
                <c:pt idx="6">
                  <c:v>54</c:v>
                </c:pt>
                <c:pt idx="7">
                  <c:v>57</c:v>
                </c:pt>
                <c:pt idx="8">
                  <c:v>60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Languages</c:v>
                </c:pt>
              </c:strCache>
            </c:strRef>
          </c:tx>
          <c:spPr>
            <a:ln w="1905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47</c:v>
                </c:pt>
                <c:pt idx="1">
                  <c:v>48</c:v>
                </c:pt>
                <c:pt idx="2">
                  <c:v>50</c:v>
                </c:pt>
                <c:pt idx="3">
                  <c:v>51</c:v>
                </c:pt>
                <c:pt idx="4">
                  <c:v>54</c:v>
                </c:pt>
                <c:pt idx="5">
                  <c:v>52</c:v>
                </c:pt>
                <c:pt idx="6">
                  <c:v>49</c:v>
                </c:pt>
                <c:pt idx="7">
                  <c:v>52</c:v>
                </c:pt>
                <c:pt idx="8">
                  <c:v>53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Engineering Sciences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Sheet1!$F$2:$F$10</c:f>
              <c:numCache>
                <c:formatCode>General</c:formatCode>
                <c:ptCount val="9"/>
                <c:pt idx="0">
                  <c:v>68</c:v>
                </c:pt>
                <c:pt idx="1">
                  <c:v>69</c:v>
                </c:pt>
                <c:pt idx="2">
                  <c:v>74</c:v>
                </c:pt>
                <c:pt idx="3">
                  <c:v>76</c:v>
                </c:pt>
                <c:pt idx="4">
                  <c:v>79</c:v>
                </c:pt>
                <c:pt idx="5">
                  <c:v>79</c:v>
                </c:pt>
                <c:pt idx="6">
                  <c:v>72</c:v>
                </c:pt>
                <c:pt idx="7">
                  <c:v>74</c:v>
                </c:pt>
                <c:pt idx="8">
                  <c:v>78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Biological Sciences</c:v>
                </c:pt>
              </c:strCache>
            </c:strRef>
          </c:tx>
          <c:spPr>
            <a:ln w="19050">
              <a:solidFill>
                <a:schemeClr val="accent2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Sheet1!$G$2:$G$10</c:f>
              <c:numCache>
                <c:formatCode>General</c:formatCode>
                <c:ptCount val="9"/>
                <c:pt idx="0">
                  <c:v>47</c:v>
                </c:pt>
                <c:pt idx="1">
                  <c:v>47</c:v>
                </c:pt>
                <c:pt idx="2">
                  <c:v>47</c:v>
                </c:pt>
                <c:pt idx="3">
                  <c:v>48</c:v>
                </c:pt>
                <c:pt idx="4">
                  <c:v>51</c:v>
                </c:pt>
                <c:pt idx="5">
                  <c:v>51</c:v>
                </c:pt>
                <c:pt idx="6">
                  <c:v>47</c:v>
                </c:pt>
                <c:pt idx="7">
                  <c:v>47</c:v>
                </c:pt>
                <c:pt idx="8">
                  <c:v>46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Social Studies</c:v>
                </c:pt>
              </c:strCache>
            </c:strRef>
          </c:tx>
          <c:spPr>
            <a:ln w="19050">
              <a:solidFill>
                <a:srgbClr val="7030A0"/>
              </a:solidFill>
              <a:prstDash val="solid"/>
            </a:ln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Sheet1!$H$2:$H$10</c:f>
              <c:numCache>
                <c:formatCode>General</c:formatCode>
                <c:ptCount val="9"/>
                <c:pt idx="0">
                  <c:v>52</c:v>
                </c:pt>
                <c:pt idx="1">
                  <c:v>54</c:v>
                </c:pt>
                <c:pt idx="2">
                  <c:v>54</c:v>
                </c:pt>
                <c:pt idx="3">
                  <c:v>58</c:v>
                </c:pt>
                <c:pt idx="4">
                  <c:v>61</c:v>
                </c:pt>
                <c:pt idx="5">
                  <c:v>61</c:v>
                </c:pt>
                <c:pt idx="6">
                  <c:v>59</c:v>
                </c:pt>
                <c:pt idx="7">
                  <c:v>59</c:v>
                </c:pt>
                <c:pt idx="8">
                  <c:v>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963840"/>
        <c:axId val="124965632"/>
      </c:lineChart>
      <c:catAx>
        <c:axId val="12496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4965632"/>
        <c:crosses val="autoZero"/>
        <c:auto val="1"/>
        <c:lblAlgn val="ctr"/>
        <c:lblOffset val="100"/>
        <c:noMultiLvlLbl val="0"/>
      </c:catAx>
      <c:valAx>
        <c:axId val="12496563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24963840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D440D-FE1D-49E6-8A1D-EFAE908A44E3}" type="datetimeFigureOut">
              <a:rPr lang="en-US" smtClean="0"/>
              <a:pPr/>
              <a:t>1/8/2015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16938-37CF-431A-A7FD-6E99B86ECF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2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4E753-FAC2-4B91-98E0-58EAA4788794}" type="datetimeFigureOut">
              <a:rPr lang="en-GB" smtClean="0"/>
              <a:pPr/>
              <a:t>08/01/2015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B558-A059-4080-9F4B-7B236C3974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6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432E404F-1D34-4AD5-934C-18F61E0DBE5D}" type="slidenum">
              <a:rPr lang="en-GB" altLang="en-US" smtClean="0"/>
              <a:pPr eaLnBrk="1" hangingPunct="1"/>
              <a:t>15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24144A6-4AEE-48B7-B889-788087A374E4}" type="slidenum">
              <a:rPr lang="en-GB" altLang="en-US" smtClean="0"/>
              <a:pPr eaLnBrk="1" hangingPunct="1"/>
              <a:t>16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009EC-649E-487B-B7A3-59A66973863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16BCFF-89E8-42CB-B579-9851DDE89AEF}" type="slidenum">
              <a:rPr lang="en-GB" smtClean="0">
                <a:ea typeface="MS PGothic" pitchFamily="34" charset="-128"/>
              </a:rPr>
              <a:pPr/>
              <a:t>5</a:t>
            </a:fld>
            <a:endParaRPr lang="en-GB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B558-A059-4080-9F4B-7B236C39741D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</a:rPr>
              <a:t>www.le.ac.uk</a:t>
            </a:r>
            <a:endParaRPr lang="en-GB" sz="2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pic>
        <p:nvPicPr>
          <p:cNvPr id="4" name="Picture 3" descr="THE Awards for 2012 black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655972" y="2682848"/>
            <a:ext cx="5832055" cy="14923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</a:rPr>
              <a:t>www.le.ac.uk</a:t>
            </a:r>
            <a:endParaRPr lang="en-GB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6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4" name="Picture 3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3" name="Picture 2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Awards for 2012 black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655972" y="2682848"/>
            <a:ext cx="5832055" cy="149230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al PC logo white text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0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6" r:id="rId4"/>
    <p:sldLayoutId id="2147483654" r:id="rId5"/>
    <p:sldLayoutId id="2147483658" r:id="rId6"/>
    <p:sldLayoutId id="2147483655" r:id="rId7"/>
    <p:sldLayoutId id="2147483659" r:id="rId8"/>
    <p:sldLayoutId id="2147483660" r:id="rId9"/>
    <p:sldLayoutId id="2147483661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rebuchet MS" pitchFamily="34" charset="0"/>
        <a:buChar char="•"/>
        <a:defRPr sz="28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bg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bg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bg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6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40000" cy="2448272"/>
          </a:xfrm>
        </p:spPr>
        <p:txBody>
          <a:bodyPr/>
          <a:lstStyle/>
          <a:p>
            <a:r>
              <a:rPr lang="en-GB" sz="2800" smtClean="0"/>
              <a:t>Using </a:t>
            </a:r>
            <a:r>
              <a:rPr lang="en-GB" sz="2800" dirty="0"/>
              <a:t>secondary data to examine inequalities in Science Technology Engineering and Mathematics (STEM) education and careers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0000" y="4725144"/>
            <a:ext cx="7740000" cy="10348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800" dirty="0" smtClean="0"/>
              <a:t>Professor Emma Smith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School of Education</a:t>
            </a:r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60648"/>
            <a:ext cx="1799705" cy="677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Main </a:t>
            </a:r>
            <a:r>
              <a:rPr lang="en-GB" sz="2000" dirty="0" smtClean="0"/>
              <a:t>occupational groups, </a:t>
            </a:r>
            <a:r>
              <a:rPr lang="en-GB" sz="2000" dirty="0"/>
              <a:t>2010/11</a:t>
            </a:r>
            <a:br>
              <a:rPr lang="en-GB" sz="2000" dirty="0"/>
            </a:br>
            <a:endParaRPr lang="en-GB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361905"/>
              </p:ext>
            </p:extLst>
          </p:nvPr>
        </p:nvGraphicFramePr>
        <p:xfrm>
          <a:off x="827584" y="2132851"/>
          <a:ext cx="7488832" cy="3384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0941"/>
                <a:gridCol w="1765693"/>
                <a:gridCol w="1476099"/>
                <a:gridCol w="1476099"/>
              </a:tblGrid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‘Graduate’ jobs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SOC 6-9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Unemployed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All graduates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62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Biology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48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39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Sports Science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Psychology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45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Chemistry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68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Physics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74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Engineering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87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Computing sciences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72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Languages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51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bg1"/>
                          </a:solidFill>
                          <a:effectLst/>
                        </a:rPr>
                        <a:t>33</a:t>
                      </a:r>
                      <a:endParaRPr lang="en-GB" sz="1800" b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18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563888" y="2780928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4509120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65175"/>
          </a:xfrm>
        </p:spPr>
        <p:txBody>
          <a:bodyPr/>
          <a:lstStyle/>
          <a:p>
            <a:r>
              <a:rPr lang="en-GB" sz="2000" dirty="0" smtClean="0"/>
              <a:t>First destinations of Engineering Sciences graduates, 1994-2010/11 </a:t>
            </a:r>
            <a:endParaRPr lang="en-GB" sz="2000" dirty="0"/>
          </a:p>
        </p:txBody>
      </p:sp>
      <p:graphicFrame>
        <p:nvGraphicFramePr>
          <p:cNvPr id="4" name="Object 13"/>
          <p:cNvGraphicFramePr/>
          <p:nvPr/>
        </p:nvGraphicFramePr>
        <p:xfrm>
          <a:off x="395536" y="1196752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8229600" cy="765175"/>
          </a:xfrm>
        </p:spPr>
        <p:txBody>
          <a:bodyPr/>
          <a:lstStyle/>
          <a:p>
            <a:r>
              <a:rPr lang="en-GB" sz="1800" dirty="0"/>
              <a:t>Proportion of first degree leavers who were unemployed 6 months after graduation, selected subjects 1994/5 to </a:t>
            </a:r>
            <a:r>
              <a:rPr lang="en-GB" sz="1800" dirty="0" smtClean="0"/>
              <a:t>2010/11</a:t>
            </a: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64821969"/>
              </p:ext>
            </p:extLst>
          </p:nvPr>
        </p:nvGraphicFramePr>
        <p:xfrm>
          <a:off x="0" y="1340768"/>
          <a:ext cx="88204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765175"/>
          </a:xfrm>
        </p:spPr>
        <p:txBody>
          <a:bodyPr/>
          <a:lstStyle/>
          <a:p>
            <a:r>
              <a:rPr lang="en-GB" sz="2000" dirty="0" smtClean="0"/>
              <a:t>Percentage of students entering ‘graduate’ type jobs, selected subject areas, 2002-2010</a:t>
            </a:r>
            <a:endParaRPr lang="en-GB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51520" y="1484784"/>
          <a:ext cx="84969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Sources of data </a:t>
            </a:r>
            <a:r>
              <a:rPr lang="en-GB" sz="2800" dirty="0" smtClean="0"/>
              <a:t>4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1970 Birth Cohort Study</a:t>
            </a:r>
          </a:p>
          <a:p>
            <a:pPr marL="0" indent="0">
              <a:buNone/>
            </a:pPr>
            <a:r>
              <a:rPr lang="en-GB" sz="2000" dirty="0" smtClean="0"/>
              <a:t>1958 National Child Development Study</a:t>
            </a:r>
          </a:p>
          <a:p>
            <a:pPr marL="0" indent="0">
              <a:buNone/>
            </a:pPr>
            <a:r>
              <a:rPr lang="en-GB" sz="2000" dirty="0" smtClean="0"/>
              <a:t>Labour Force Survey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8063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76517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Conclusions 1</a:t>
            </a:r>
            <a:endParaRPr lang="en-US" altLang="en-US" sz="28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No evidence of gender gaps in attainment at A-level pure sciences</a:t>
            </a:r>
          </a:p>
          <a:p>
            <a:pPr marL="0" indent="0" eaLnBrk="1" hangingPunct="1">
              <a:buNone/>
            </a:pPr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Participation in HE undergraduate science programmes has kept pace with overall HE expansion</a:t>
            </a:r>
          </a:p>
          <a:p>
            <a:pPr marL="0" indent="0" eaLnBrk="1" hangingPunct="1">
              <a:buNone/>
            </a:pPr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But recruitment is not even across the sciences</a:t>
            </a:r>
          </a:p>
          <a:p>
            <a:pPr eaLnBrk="1" hangingPunct="1"/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Social characteristics in particular have hardly varied</a:t>
            </a:r>
          </a:p>
          <a:p>
            <a:pPr eaLnBrk="1" hangingPunct="1"/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Physical scientists are still largely white, middle class, high attaining, home-domiciled, traditional aged men.</a:t>
            </a:r>
          </a:p>
        </p:txBody>
      </p:sp>
    </p:spTree>
    <p:extLst>
      <p:ext uri="{BB962C8B-B14F-4D97-AF65-F5344CB8AC3E}">
        <p14:creationId xmlns:p14="http://schemas.microsoft.com/office/powerpoint/2010/main" val="25966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dirty="0" smtClean="0"/>
              <a:t>Conclusions 2</a:t>
            </a:r>
            <a:endParaRPr lang="en-US" altLang="en-US" sz="28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dirty="0" smtClean="0"/>
              <a:t>Initiatives to encourage greater uptake of the physical sciences have limited impact, at aggregate level</a:t>
            </a:r>
          </a:p>
          <a:p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Early career trajectories of engineering science students are relatively unchanged</a:t>
            </a:r>
          </a:p>
          <a:p>
            <a:pPr eaLnBrk="1" hangingPunct="1"/>
            <a:endParaRPr lang="en-GB" altLang="en-US" sz="2000" u="sng" dirty="0" smtClean="0"/>
          </a:p>
          <a:p>
            <a:pPr eaLnBrk="1" hangingPunct="1"/>
            <a:r>
              <a:rPr lang="en-GB" altLang="en-US" sz="2000" dirty="0" smtClean="0"/>
              <a:t>Further work is needed to examine the barriers and opportunities for entry into graduate STEM employment</a:t>
            </a:r>
            <a:endParaRPr lang="en-US" altLang="en-US" sz="2000" dirty="0" smtClean="0"/>
          </a:p>
          <a:p>
            <a:endParaRPr lang="en-GB" altLang="en-US" sz="2400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47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4006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sz="2400" dirty="0" smtClean="0"/>
              <a:t>‘Not for the first time our educational conscience has been stung by the thought that we are as a nation neglecting science’ </a:t>
            </a:r>
          </a:p>
          <a:p>
            <a:pPr lvl="1" algn="r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Committee to Enquire into the Position of Natural Science in the Educational System of Great Britain, 1918</a:t>
            </a:r>
            <a:r>
              <a:rPr lang="en-GB" sz="2000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2400" dirty="0" smtClean="0"/>
              <a:t>‘Grave shortage of science teachers’ </a:t>
            </a:r>
          </a:p>
          <a:p>
            <a:pPr algn="r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The Times, October 1955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2400" dirty="0" smtClean="0"/>
              <a:t>‘University science places unfilled’ </a:t>
            </a:r>
          </a:p>
          <a:p>
            <a:pPr algn="r">
              <a:buNone/>
            </a:pPr>
            <a:r>
              <a:rPr lang="en-GB" sz="2000" dirty="0" smtClean="0">
                <a:solidFill>
                  <a:srgbClr val="FFFF00"/>
                </a:solidFill>
              </a:rPr>
              <a:t>The Times, January 1970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365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87305"/>
          </a:xfrm>
        </p:spPr>
        <p:txBody>
          <a:bodyPr/>
          <a:lstStyle/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 algn="just">
              <a:buNone/>
            </a:pPr>
            <a:r>
              <a:rPr lang="en-GB" sz="2400" dirty="0" smtClean="0"/>
              <a:t>‘Another </a:t>
            </a:r>
            <a:r>
              <a:rPr lang="en-GB" sz="2400" dirty="0"/>
              <a:t>issue with which we had to grapple was the lack of reliable data on </a:t>
            </a:r>
            <a:r>
              <a:rPr lang="en-GB" sz="2400" dirty="0" smtClean="0"/>
              <a:t>the supply </a:t>
            </a:r>
            <a:r>
              <a:rPr lang="en-GB" sz="2400" dirty="0"/>
              <a:t>and demand of STEM graduates and postgraduates. This lack of </a:t>
            </a:r>
            <a:r>
              <a:rPr lang="en-GB" sz="2400" dirty="0" smtClean="0"/>
              <a:t>data makes </a:t>
            </a:r>
            <a:r>
              <a:rPr lang="en-GB" sz="2400" dirty="0"/>
              <a:t>it very difficult to assess whether there is in fact a shortage of </a:t>
            </a:r>
            <a:r>
              <a:rPr lang="en-GB" sz="2400" dirty="0" smtClean="0"/>
              <a:t>STEM graduates </a:t>
            </a:r>
            <a:r>
              <a:rPr lang="en-GB" sz="2400" dirty="0"/>
              <a:t>and postgraduates and in which sectors. This is critical because, if </a:t>
            </a:r>
            <a:r>
              <a:rPr lang="en-GB" sz="2400" dirty="0" smtClean="0"/>
              <a:t>it is </a:t>
            </a:r>
            <a:r>
              <a:rPr lang="en-GB" sz="2400" dirty="0"/>
              <a:t>not known whether there is a shortage, remedial actions cannot be put </a:t>
            </a:r>
            <a:r>
              <a:rPr lang="en-GB" sz="2400" dirty="0" smtClean="0"/>
              <a:t>in place’.</a:t>
            </a:r>
          </a:p>
          <a:p>
            <a:pPr marL="0" indent="0" algn="r">
              <a:buNone/>
            </a:pPr>
            <a:r>
              <a:rPr lang="en-GB" sz="2000" dirty="0" smtClean="0"/>
              <a:t>House of Lords </a:t>
            </a:r>
            <a:r>
              <a:rPr lang="en-GB" sz="2000" dirty="0"/>
              <a:t>Select Committee on Science and </a:t>
            </a:r>
            <a:r>
              <a:rPr lang="en-GB" sz="2000" dirty="0" smtClean="0"/>
              <a:t>Technology (2012:6)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460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65175"/>
          </a:xfrm>
        </p:spPr>
        <p:txBody>
          <a:bodyPr/>
          <a:lstStyle/>
          <a:p>
            <a:r>
              <a:rPr lang="en-GB" sz="2800" dirty="0" smtClean="0"/>
              <a:t>Sources of data 1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18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A-level  participation and attainment, 1961-2012</a:t>
            </a:r>
          </a:p>
          <a:p>
            <a:pPr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	</a:t>
            </a:r>
          </a:p>
          <a:p>
            <a:pPr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JCQ data from 2001, prior to that </a:t>
            </a:r>
            <a:r>
              <a:rPr lang="en-GB" altLang="en-US" sz="2000" dirty="0" err="1" smtClean="0">
                <a:ea typeface="ＭＳ Ｐゴシック" pitchFamily="34" charset="-128"/>
              </a:rPr>
              <a:t>DfE</a:t>
            </a:r>
            <a:r>
              <a:rPr lang="en-GB" altLang="en-US" sz="2000" dirty="0" smtClean="0">
                <a:ea typeface="ＭＳ Ｐゴシック" pitchFamily="34" charset="-128"/>
              </a:rPr>
              <a:t> (</a:t>
            </a:r>
            <a:r>
              <a:rPr lang="en-GB" altLang="en-US" sz="2000" dirty="0" err="1" smtClean="0">
                <a:ea typeface="ＭＳ Ｐゴシック" pitchFamily="34" charset="-128"/>
              </a:rPr>
              <a:t>etc</a:t>
            </a:r>
            <a:r>
              <a:rPr lang="en-GB" altLang="en-US" sz="2000" dirty="0" smtClean="0">
                <a:ea typeface="ＭＳ Ｐゴシック" pitchFamily="34" charset="-128"/>
              </a:rPr>
              <a:t>) annual reports</a:t>
            </a:r>
            <a:r>
              <a:rPr lang="en-GB" sz="2000" dirty="0" smtClean="0"/>
              <a:t>, QCA, AQA, Edexcel, </a:t>
            </a:r>
            <a:r>
              <a:rPr lang="en-GB" sz="2000" dirty="0" err="1" smtClean="0"/>
              <a:t>IoP</a:t>
            </a:r>
            <a:endParaRPr lang="en-GB" sz="2000" dirty="0" smtClean="0"/>
          </a:p>
          <a:p>
            <a:pPr eaLnBrk="1" hangingPunct="1">
              <a:buFont typeface="Arial" charset="0"/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Aggregate data, freely available </a:t>
            </a:r>
          </a:p>
          <a:p>
            <a:pPr eaLnBrk="1" hangingPunct="1">
              <a:buFont typeface="Arial" charset="0"/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Population </a:t>
            </a:r>
            <a:r>
              <a:rPr lang="en-GB" altLang="en-US" sz="2000" dirty="0">
                <a:ea typeface="ＭＳ Ｐゴシック" pitchFamily="34" charset="-128"/>
              </a:rPr>
              <a:t>data for all </a:t>
            </a:r>
            <a:r>
              <a:rPr lang="en-GB" altLang="en-US" sz="2000" dirty="0" smtClean="0">
                <a:ea typeface="ＭＳ Ｐゴシック" pitchFamily="34" charset="-128"/>
              </a:rPr>
              <a:t>entrants since 1961</a:t>
            </a:r>
          </a:p>
          <a:p>
            <a:pPr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All subjects, mainly disaggregated by sex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6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65175"/>
          </a:xfrm>
        </p:spPr>
        <p:txBody>
          <a:bodyPr/>
          <a:lstStyle/>
          <a:p>
            <a:pPr eaLnBrk="1" hangingPunct="1"/>
            <a:r>
              <a:rPr lang="en-GB" sz="2000" dirty="0" smtClean="0"/>
              <a:t>Participation in A-level physics</a:t>
            </a:r>
            <a:endParaRPr lang="en-US" sz="2000" dirty="0" smtClean="0"/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010555"/>
              </p:ext>
            </p:extLst>
          </p:nvPr>
        </p:nvGraphicFramePr>
        <p:xfrm>
          <a:off x="179512" y="1844824"/>
          <a:ext cx="8610600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Worksheet" r:id="rId6" imgW="5496059" imgH="2114660" progId="Excel.Sheet.8">
                  <p:embed/>
                </p:oleObj>
              </mc:Choice>
              <mc:Fallback>
                <p:oleObj name="Worksheet" r:id="rId6" imgW="5496059" imgH="2114660" progId="Excel.Sheet.8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44824"/>
                        <a:ext cx="8610600" cy="3960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6786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Achievement gaps between male and female A-level physics candidates 1965-2009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834731"/>
              </p:ext>
            </p:extLst>
          </p:nvPr>
        </p:nvGraphicFramePr>
        <p:xfrm>
          <a:off x="603387" y="1672263"/>
          <a:ext cx="7797348" cy="3723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Sources of data </a:t>
            </a:r>
            <a:r>
              <a:rPr lang="en-GB" sz="2800" dirty="0" smtClean="0"/>
              <a:t>2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altLang="en-US" sz="2000" dirty="0">
                <a:ea typeface="ＭＳ Ｐゴシック" pitchFamily="34" charset="-128"/>
              </a:rPr>
              <a:t>UCAS data on applications and acceptances to HE, </a:t>
            </a:r>
            <a:r>
              <a:rPr lang="en-GB" altLang="en-US" sz="2000" dirty="0" smtClean="0">
                <a:ea typeface="ＭＳ Ｐゴシック" pitchFamily="34" charset="-128"/>
              </a:rPr>
              <a:t>1986-2012</a:t>
            </a:r>
          </a:p>
          <a:p>
            <a:pPr eaLnBrk="1" hangingPunct="1">
              <a:buFont typeface="Arial" charset="0"/>
              <a:buNone/>
            </a:pPr>
            <a:endParaRPr lang="en-GB" altLang="en-US" sz="2000" dirty="0" smtClean="0">
              <a:ea typeface="ＭＳ Ｐゴシック" pitchFamily="34" charset="-128"/>
            </a:endParaRPr>
          </a:p>
          <a:p>
            <a:pPr eaLnBrk="1" hangingPunct="1">
              <a:buFont typeface="Arial" charset="0"/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Population data for all entrants (sampled prior to 1986)</a:t>
            </a:r>
          </a:p>
          <a:p>
            <a:pPr eaLnBrk="1" hangingPunct="1">
              <a:buFont typeface="Arial" charset="0"/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Aggregate data, freely available from UCAS (2004-)</a:t>
            </a:r>
          </a:p>
          <a:p>
            <a:pPr eaLnBrk="1" hangingPunct="1">
              <a:buFont typeface="Arial" charset="0"/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Subjects, social and educational characteristics etc.</a:t>
            </a:r>
          </a:p>
          <a:p>
            <a:pPr eaLnBrk="1" hangingPunct="1">
              <a:buFont typeface="Arial" charset="0"/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Focus here on full-time, home domiciled</a:t>
            </a:r>
            <a:endParaRPr lang="en-GB" altLang="en-US" sz="2000" dirty="0">
              <a:ea typeface="ＭＳ Ｐゴシック" pitchFamily="34" charset="-128"/>
            </a:endParaRPr>
          </a:p>
          <a:p>
            <a:pPr eaLnBrk="1" hangingPunct="1">
              <a:buFont typeface="Arial" charset="0"/>
              <a:buNone/>
            </a:pPr>
            <a:endParaRPr lang="en-GB" altLang="en-US" sz="2400" dirty="0">
              <a:ea typeface="ＭＳ Ｐゴシック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31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142546"/>
              </p:ext>
            </p:extLst>
          </p:nvPr>
        </p:nvGraphicFramePr>
        <p:xfrm>
          <a:off x="467544" y="1124744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753884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Acceptances to selected main science subject groups, as a proportion of all acceptances, </a:t>
            </a:r>
            <a:r>
              <a:rPr lang="en-GB" sz="1600" dirty="0" smtClean="0">
                <a:solidFill>
                  <a:schemeClr val="bg1"/>
                </a:solidFill>
              </a:rPr>
              <a:t>1986-2012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9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Sources of data 3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000" dirty="0">
                <a:ea typeface="ＭＳ Ｐゴシック" pitchFamily="34" charset="-128"/>
              </a:rPr>
              <a:t>HESA Graduate first destination data </a:t>
            </a:r>
            <a:r>
              <a:rPr lang="en-GB" altLang="en-US" sz="2000" dirty="0" smtClean="0">
                <a:ea typeface="ＭＳ Ｐゴシック" pitchFamily="34" charset="-128"/>
              </a:rPr>
              <a:t>1994-2011</a:t>
            </a:r>
          </a:p>
          <a:p>
            <a:pPr marL="0" indent="0"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Activities six months after graduation</a:t>
            </a:r>
          </a:p>
          <a:p>
            <a:pPr marL="0" indent="0"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Data collection through survey administered through home HEI, </a:t>
            </a:r>
          </a:p>
          <a:p>
            <a:pPr marL="0" indent="0">
              <a:buNone/>
            </a:pPr>
            <a:r>
              <a:rPr lang="en-GB" altLang="en-US" sz="2000" dirty="0">
                <a:ea typeface="ＭＳ Ｐゴシック" pitchFamily="34" charset="-128"/>
              </a:rPr>
              <a:t>	</a:t>
            </a:r>
            <a:r>
              <a:rPr lang="en-GB" altLang="en-US" sz="2000" dirty="0" smtClean="0">
                <a:ea typeface="ＭＳ Ｐゴシック" pitchFamily="34" charset="-128"/>
              </a:rPr>
              <a:t>response rates around 80%</a:t>
            </a:r>
          </a:p>
          <a:p>
            <a:pPr marL="0" indent="0"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	Some cost for access to data </a:t>
            </a:r>
            <a:endParaRPr lang="en-GB" altLang="en-US" sz="20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GB" altLang="en-US" dirty="0" smtClean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GB" altLang="en-US" sz="2000" dirty="0" smtClean="0">
                <a:ea typeface="ＭＳ Ｐゴシック" pitchFamily="34" charset="-128"/>
              </a:rPr>
              <a:t>HESA </a:t>
            </a:r>
            <a:r>
              <a:rPr lang="en-GB" altLang="en-US" sz="2000" dirty="0">
                <a:ea typeface="ＭＳ Ｐゴシック" pitchFamily="34" charset="-128"/>
              </a:rPr>
              <a:t>Graduate </a:t>
            </a:r>
            <a:r>
              <a:rPr lang="en-GB" altLang="en-US" sz="2000" dirty="0" smtClean="0">
                <a:ea typeface="ＭＳ Ｐゴシック" pitchFamily="34" charset="-128"/>
              </a:rPr>
              <a:t>longitudinal data sets</a:t>
            </a:r>
            <a:endParaRPr lang="en-GB" altLang="en-US" sz="20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GB" sz="2000" dirty="0" smtClean="0"/>
              <a:t>	3.5 </a:t>
            </a:r>
            <a:r>
              <a:rPr lang="en-GB" sz="2000" dirty="0"/>
              <a:t>year longitudinal survey </a:t>
            </a:r>
            <a:r>
              <a:rPr lang="en-GB" sz="2000" dirty="0" smtClean="0"/>
              <a:t>but response </a:t>
            </a:r>
            <a:r>
              <a:rPr lang="en-GB" sz="2000" dirty="0"/>
              <a:t>rates </a:t>
            </a:r>
            <a:r>
              <a:rPr lang="en-GB" sz="2000" dirty="0" smtClean="0"/>
              <a:t>around 20%</a:t>
            </a:r>
            <a:endParaRPr lang="en-US" altLang="en-US" sz="2000" dirty="0">
              <a:ea typeface="ＭＳ Ｐゴシック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409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Custom 8">
      <a:dk1>
        <a:srgbClr val="243062"/>
      </a:dk1>
      <a:lt1>
        <a:srgbClr val="FFFFFF"/>
      </a:lt1>
      <a:dk2>
        <a:srgbClr val="6067A8"/>
      </a:dk2>
      <a:lt2>
        <a:srgbClr val="F2F3F8"/>
      </a:lt2>
      <a:accent1>
        <a:srgbClr val="F95207"/>
      </a:accent1>
      <a:accent2>
        <a:srgbClr val="FF9966"/>
      </a:accent2>
      <a:accent3>
        <a:srgbClr val="FFBC9B"/>
      </a:accent3>
      <a:accent4>
        <a:srgbClr val="6067A8"/>
      </a:accent4>
      <a:accent5>
        <a:srgbClr val="ABAFD1"/>
      </a:accent5>
      <a:accent6>
        <a:srgbClr val="CED0E4"/>
      </a:accent6>
      <a:hlink>
        <a:srgbClr val="FFFFFF"/>
      </a:hlink>
      <a:folHlink>
        <a:srgbClr val="8086BA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397</Words>
  <Application>Microsoft Office PowerPoint</Application>
  <PresentationFormat>On-screen Show (4:3)</PresentationFormat>
  <Paragraphs>116</Paragraphs>
  <Slides>16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Worksheet</vt:lpstr>
      <vt:lpstr>Using secondary data to examine inequalities in Science Technology Engineering and Mathematics (STEM) education and careers</vt:lpstr>
      <vt:lpstr>PowerPoint Presentation</vt:lpstr>
      <vt:lpstr>PowerPoint Presentation</vt:lpstr>
      <vt:lpstr>Sources of data 1</vt:lpstr>
      <vt:lpstr>Participation in A-level physics</vt:lpstr>
      <vt:lpstr>Achievement gaps between male and female A-level physics candidates 1965-2009</vt:lpstr>
      <vt:lpstr>Sources of data 2</vt:lpstr>
      <vt:lpstr>PowerPoint Presentation</vt:lpstr>
      <vt:lpstr>Sources of data 3</vt:lpstr>
      <vt:lpstr>Main occupational groups, 2010/11 </vt:lpstr>
      <vt:lpstr>First destinations of Engineering Sciences graduates, 1994-2010/11 </vt:lpstr>
      <vt:lpstr>Proportion of first degree leavers who were unemployed 6 months after graduation, selected subjects 1994/5 to 2010/11 </vt:lpstr>
      <vt:lpstr>Percentage of students entering ‘graduate’ type jobs, selected subject areas, 2002-2010</vt:lpstr>
      <vt:lpstr>Sources of data 4</vt:lpstr>
      <vt:lpstr>Conclusions 1</vt:lpstr>
      <vt:lpstr>Conclusions 2</vt:lpstr>
    </vt:vector>
  </TitlesOfParts>
  <Company>University of Leicester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syst33</dc:creator>
  <cp:lastModifiedBy>es228</cp:lastModifiedBy>
  <cp:revision>95</cp:revision>
  <dcterms:created xsi:type="dcterms:W3CDTF">2008-02-22T15:40:42Z</dcterms:created>
  <dcterms:modified xsi:type="dcterms:W3CDTF">2015-01-08T15:34:32Z</dcterms:modified>
</cp:coreProperties>
</file>