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96" r:id="rId3"/>
    <p:sldId id="301" r:id="rId4"/>
    <p:sldId id="294" r:id="rId5"/>
    <p:sldId id="302" r:id="rId6"/>
    <p:sldId id="293" r:id="rId7"/>
    <p:sldId id="295" r:id="rId8"/>
    <p:sldId id="300" r:id="rId9"/>
    <p:sldId id="297" r:id="rId10"/>
    <p:sldId id="298" r:id="rId11"/>
    <p:sldId id="299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Emma Palmer" initials="Emm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p14="http://schemas.microsoft.com/office/powerpoint/2010/main" xmlns:mv="urn:schemas-microsoft-com:mac:vml" xmlns:mc="http://schemas.openxmlformats.org/markup-compatibility/2006" val="1"/>
      </p:ext>
    </p:extLst>
  </p:showPr>
  <p:clrMru>
    <a:srgbClr val="000000"/>
    <a:srgbClr val="A64706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02" autoAdjust="0"/>
  </p:normalViewPr>
  <p:slideViewPr>
    <p:cSldViewPr snapToGrid="0"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 b="1">
                <a:solidFill>
                  <a:srgbClr val="36669A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dirty="0"/>
              <a:t>PWL </a:t>
            </a:r>
            <a:r>
              <a:rPr lang="en-GB" dirty="0" smtClean="0"/>
              <a:t>Horticulture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1">
                <a:solidFill>
                  <a:srgbClr val="36669A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3BD0445F-7E5B-46A0-B313-63FDFC9D6E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38567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62F76A5E-BEBF-4633-B677-78A4D0B6161E}" type="datetimeFigureOut">
              <a:rPr lang="en-GB"/>
              <a:pPr>
                <a:defRPr/>
              </a:pPr>
              <a:t>03/04/2013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7A1F807A-30AF-41AD-92A3-4687AEEB6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998261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9674EA-0ED8-4E26-A732-CBE409D0E4A7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2B2F97-9465-4493-A4A9-BD982543AC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766285"/>
          </a:xfrm>
        </p:spPr>
        <p:txBody>
          <a:bodyPr/>
          <a:lstStyle>
            <a:lvl1pPr marL="457200" indent="-457200">
              <a:buFont typeface="Arial"/>
              <a:buChar char="•"/>
              <a:defRPr/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630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853467"/>
            <a:ext cx="8165123" cy="84284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735394"/>
            <a:ext cx="7772400" cy="1470025"/>
          </a:xfrm>
        </p:spPr>
        <p:txBody>
          <a:bodyPr/>
          <a:lstStyle>
            <a:lvl1pPr algn="l">
              <a:defRPr sz="6000" baseline="0">
                <a:solidFill>
                  <a:srgbClr val="000000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1" y="2588851"/>
            <a:ext cx="8237413" cy="3600000"/>
          </a:xfrm>
        </p:spPr>
        <p:txBody>
          <a:bodyPr/>
          <a:lstStyle>
            <a:lvl1pPr marL="457200" indent="-457200">
              <a:buFont typeface="Arial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0"/>
            <a:endParaRPr lang="en-GB" dirty="0" smtClean="0"/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ith bullet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16385"/>
            <a:ext cx="8237413" cy="3072466"/>
          </a:xfrm>
        </p:spPr>
        <p:txBody>
          <a:bodyPr/>
          <a:lstStyle>
            <a:lvl1pPr marL="457200" indent="-457200">
              <a:buFont typeface="Arial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with bullets 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116385"/>
            <a:ext cx="8237413" cy="3072466"/>
          </a:xfrm>
        </p:spPr>
        <p:txBody>
          <a:bodyPr/>
          <a:lstStyle>
            <a:lvl1pPr marL="457200" indent="-457200">
              <a:buFont typeface="Arial"/>
              <a:buChar char="•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465138" y="6227763"/>
            <a:ext cx="2160587" cy="10795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GB" sz="700" dirty="0">
                <a:solidFill>
                  <a:srgbClr val="A64706"/>
                </a:solidFill>
                <a:latin typeface="Calibri" charset="0"/>
                <a:ea typeface="ＭＳ Ｐゴシック" charset="-128"/>
              </a:rPr>
              <a:t>© Nuffield </a:t>
            </a:r>
            <a:r>
              <a:rPr lang="en-GB" sz="700">
                <a:solidFill>
                  <a:srgbClr val="A64706"/>
                </a:solidFill>
                <a:latin typeface="Calibri" charset="0"/>
                <a:ea typeface="ＭＳ Ｐゴシック" charset="-128"/>
              </a:rPr>
              <a:t>Foundation </a:t>
            </a:r>
            <a:r>
              <a:rPr lang="en-GB" sz="700" smtClean="0">
                <a:solidFill>
                  <a:srgbClr val="A64706"/>
                </a:solidFill>
                <a:latin typeface="Calibri" charset="0"/>
                <a:ea typeface="ＭＳ Ｐゴシック" charset="-128"/>
              </a:rPr>
              <a:t>2013</a:t>
            </a:r>
            <a:endParaRPr lang="en-US" sz="700" dirty="0">
              <a:solidFill>
                <a:srgbClr val="A64706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2053" name="Picture 3" descr="C:\Users\scodrington\Desktop\PWL light bulb.jp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953375" y="5610225"/>
            <a:ext cx="8969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 flipV="1">
            <a:off x="457200" y="6391275"/>
            <a:ext cx="8393113" cy="46038"/>
          </a:xfrm>
          <a:prstGeom prst="rect">
            <a:avLst/>
          </a:prstGeom>
          <a:solidFill>
            <a:srgbClr val="A64706"/>
          </a:solidFill>
          <a:ln>
            <a:solidFill>
              <a:srgbClr val="A647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306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A64706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64706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64706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64706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A64706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77CA8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77CA8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77CA8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477CA8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600"/>
        </a:spcAft>
        <a:buClr>
          <a:schemeClr val="accent1"/>
        </a:buClr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j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2438400" y="485775"/>
            <a:ext cx="5495925" cy="84137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A64706"/>
                </a:solidFill>
                <a:ea typeface="ＭＳ Ｐゴシック" pitchFamily="34" charset="-128"/>
              </a:rPr>
              <a:t>Science in the workplace</a:t>
            </a:r>
          </a:p>
        </p:txBody>
      </p:sp>
      <p:sp>
        <p:nvSpPr>
          <p:cNvPr id="5124" name="Title 1"/>
          <p:cNvSpPr>
            <a:spLocks noGrp="1"/>
          </p:cNvSpPr>
          <p:nvPr>
            <p:ph type="ctrTitle"/>
          </p:nvPr>
        </p:nvSpPr>
        <p:spPr>
          <a:xfrm>
            <a:off x="2459330" y="2095130"/>
            <a:ext cx="3987800" cy="2278694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rgbClr val="A64706"/>
                </a:solidFill>
                <a:ea typeface="ＭＳ Ｐゴシック" pitchFamily="34" charset="-128"/>
              </a:rPr>
              <a:t>Horticulture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355" y="1286308"/>
            <a:ext cx="2638425" cy="3952875"/>
          </a:xfrm>
          <a:prstGeom prst="rect">
            <a:avLst/>
          </a:prstGeom>
        </p:spPr>
      </p:pic>
      <p:sp>
        <p:nvSpPr>
          <p:cNvPr id="30" name="Rounded Rectangular Callout 29"/>
          <p:cNvSpPr/>
          <p:nvPr/>
        </p:nvSpPr>
        <p:spPr>
          <a:xfrm>
            <a:off x="3699164" y="3532908"/>
            <a:ext cx="4973782" cy="1773383"/>
          </a:xfrm>
          <a:prstGeom prst="wedgeRoundRectCallout">
            <a:avLst>
              <a:gd name="adj1" fmla="val -79547"/>
              <a:gd name="adj2" fmla="val -791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/>
          <p:cNvSpPr/>
          <p:nvPr/>
        </p:nvSpPr>
        <p:spPr>
          <a:xfrm>
            <a:off x="3671455" y="1011383"/>
            <a:ext cx="4973782" cy="1785083"/>
          </a:xfrm>
          <a:prstGeom prst="wedgeRoundRectCallout">
            <a:avLst>
              <a:gd name="adj1" fmla="val -78708"/>
              <a:gd name="adj2" fmla="val 2656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06674" y="1104485"/>
            <a:ext cx="4921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n-lt"/>
              </a:rPr>
              <a:t>I’ve been reading an article about the environmental consequences of using peat.</a:t>
            </a:r>
            <a:endParaRPr lang="en-US" sz="32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5270" y="3653722"/>
            <a:ext cx="4523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n-lt"/>
              </a:rPr>
              <a:t>But I’ve also heard that peat is really good at holding water.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346" y="1286307"/>
            <a:ext cx="2638425" cy="3952875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3671455" y="1011383"/>
            <a:ext cx="4973782" cy="2230582"/>
          </a:xfrm>
          <a:prstGeom prst="wedgeRoundRectCallout">
            <a:avLst>
              <a:gd name="adj1" fmla="val -73710"/>
              <a:gd name="adj2" fmla="val 617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06674" y="1104485"/>
            <a:ext cx="49216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n-lt"/>
              </a:rPr>
              <a:t>What I want to know is:</a:t>
            </a:r>
          </a:p>
          <a:p>
            <a:r>
              <a:rPr lang="en-GB" sz="3200" b="1" dirty="0" smtClean="0">
                <a:latin typeface="+mn-lt"/>
              </a:rPr>
              <a:t>How much water does peat hold compared with other growing media?</a:t>
            </a:r>
            <a:endParaRPr lang="en-US" sz="3200" b="1" dirty="0">
              <a:latin typeface="+mn-lt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99163" y="3574474"/>
            <a:ext cx="4973782" cy="1413162"/>
          </a:xfrm>
          <a:prstGeom prst="wedgeRoundRectCallout">
            <a:avLst>
              <a:gd name="adj1" fmla="val -79003"/>
              <a:gd name="adj2" fmla="val -7734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89802" y="3750703"/>
            <a:ext cx="49216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n-lt"/>
              </a:rPr>
              <a:t>I need you to investigate </a:t>
            </a:r>
          </a:p>
          <a:p>
            <a:r>
              <a:rPr lang="en-GB" sz="3200" dirty="0" smtClean="0">
                <a:latin typeface="+mn-lt"/>
              </a:rPr>
              <a:t>and provide a report.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566" y="1217428"/>
            <a:ext cx="8115300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72140" y="159027"/>
            <a:ext cx="4359964" cy="6532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de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083" y="781365"/>
            <a:ext cx="7877175" cy="521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89" y="391981"/>
            <a:ext cx="8934450" cy="595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315" y="61912"/>
            <a:ext cx="4495800" cy="673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1984" y="256348"/>
            <a:ext cx="4219575" cy="6315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ea typeface="ＭＳ Ｐゴシック" pitchFamily="34" charset="-128"/>
              </a:rPr>
              <a:t>Learning outcomes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A64706"/>
              </a:buClr>
            </a:pPr>
            <a:r>
              <a:rPr lang="en-GB" dirty="0" smtClean="0"/>
              <a:t>Carry out an investigation to find the answer to a genuine problem</a:t>
            </a:r>
            <a:endParaRPr lang="en-US" dirty="0" smtClean="0"/>
          </a:p>
          <a:p>
            <a:pPr>
              <a:buClr>
                <a:srgbClr val="A64706"/>
              </a:buClr>
            </a:pPr>
            <a:r>
              <a:rPr lang="en-GB" dirty="0" smtClean="0"/>
              <a:t>Report on the outcomes of your investigation</a:t>
            </a:r>
            <a:endParaRPr lang="en-US" dirty="0" smtClean="0"/>
          </a:p>
          <a:p>
            <a:pPr>
              <a:buClr>
                <a:srgbClr val="A64706"/>
              </a:buClr>
            </a:pPr>
            <a:r>
              <a:rPr lang="en-GB" smtClean="0"/>
              <a:t>State </a:t>
            </a:r>
            <a:r>
              <a:rPr lang="en-GB" dirty="0" smtClean="0"/>
              <a:t>three reasons why science is important in the horticulture industry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2897" y="2446528"/>
            <a:ext cx="2974019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+mn-lt"/>
              </a:rPr>
              <a:t>What do plants need to grow?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4812" y="1065876"/>
            <a:ext cx="1598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water</a:t>
            </a:r>
            <a:endParaRPr lang="en-US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909" y="4125329"/>
            <a:ext cx="187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sunlight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2456" y="702703"/>
            <a:ext cx="2104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mineral nutrients</a:t>
            </a:r>
            <a:endParaRPr lang="en-US" sz="3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3894" y="5071872"/>
            <a:ext cx="190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warmth</a:t>
            </a:r>
            <a:endParaRPr lang="en-US" sz="3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1344" y="4169664"/>
            <a:ext cx="175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+mn-lt"/>
              </a:rPr>
              <a:t>carbon dioxide</a:t>
            </a:r>
            <a:endParaRPr lang="en-US" sz="3600" dirty="0">
              <a:latin typeface="+mn-lt"/>
            </a:endParaRPr>
          </a:p>
        </p:txBody>
      </p:sp>
      <p:cxnSp>
        <p:nvCxnSpPr>
          <p:cNvPr id="12" name="Straight Connector 11"/>
          <p:cNvCxnSpPr>
            <a:endCxn id="34" idx="5"/>
          </p:cNvCxnSpPr>
          <p:nvPr/>
        </p:nvCxnSpPr>
        <p:spPr>
          <a:xfrm flipH="1" flipV="1">
            <a:off x="2761510" y="1785088"/>
            <a:ext cx="566906" cy="6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35" idx="3"/>
          </p:cNvCxnSpPr>
          <p:nvPr/>
        </p:nvCxnSpPr>
        <p:spPr>
          <a:xfrm flipV="1">
            <a:off x="5486400" y="1845200"/>
            <a:ext cx="576163" cy="605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327564" y="3394364"/>
            <a:ext cx="831272" cy="7481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" idx="2"/>
            <a:endCxn id="37" idx="0"/>
          </p:cNvCxnSpPr>
          <p:nvPr/>
        </p:nvCxnSpPr>
        <p:spPr>
          <a:xfrm>
            <a:off x="4469907" y="3400635"/>
            <a:ext cx="102093" cy="14068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49636" y="3394364"/>
            <a:ext cx="762000" cy="831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epalmer.NUFFIELDF\AppData\Local\Microsoft\Windows\Temporary Internet Files\Content.IE5\NEN2WWCO\MC900215338[1]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4249" y="984358"/>
            <a:ext cx="746043" cy="747460"/>
          </a:xfrm>
          <a:prstGeom prst="rect">
            <a:avLst/>
          </a:prstGeom>
          <a:noFill/>
        </p:spPr>
      </p:pic>
      <p:pic>
        <p:nvPicPr>
          <p:cNvPr id="1027" name="Picture 3" descr="C:\Users\epalmer.NUFFIELDF\AppData\Local\Microsoft\Windows\Temporary Internet Files\Content.IE5\BPWPXAJ8\MC910217033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95400" y="4724400"/>
            <a:ext cx="852055" cy="852055"/>
          </a:xfrm>
          <a:prstGeom prst="rect">
            <a:avLst/>
          </a:prstGeom>
          <a:noFill/>
        </p:spPr>
      </p:pic>
      <p:pic>
        <p:nvPicPr>
          <p:cNvPr id="1028" name="Picture 4" descr="C:\Users\epalmer.NUFFIELDF\AppData\Local\Microsoft\Windows\Temporary Internet Files\Content.IE5\QFD1IBO9\MC900434667[1]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96200" y="4400550"/>
            <a:ext cx="935182" cy="809292"/>
          </a:xfrm>
          <a:prstGeom prst="rect">
            <a:avLst/>
          </a:prstGeom>
          <a:noFill/>
        </p:spPr>
      </p:pic>
      <p:pic>
        <p:nvPicPr>
          <p:cNvPr id="1029" name="Picture 5" descr="C:\Users\epalmer.NUFFIELDF\AppData\Local\Microsoft\Windows\Temporary Internet Files\Content.IE5\AL46SCMQ\MC900199360[1].wmf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3726" y="5047855"/>
            <a:ext cx="182018" cy="840327"/>
          </a:xfrm>
          <a:prstGeom prst="rect">
            <a:avLst/>
          </a:prstGeom>
          <a:noFill/>
        </p:spPr>
      </p:pic>
      <p:pic>
        <p:nvPicPr>
          <p:cNvPr id="1030" name="Picture 6" descr="C:\Users\epalmer.NUFFIELDF\AppData\Local\Microsoft\Windows\Temporary Internet Files\Content.IE5\BPWPXAJ8\MC900383120[1].wm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788402" y="811406"/>
            <a:ext cx="884543" cy="899398"/>
          </a:xfrm>
          <a:prstGeom prst="rect">
            <a:avLst/>
          </a:prstGeom>
          <a:noFill/>
        </p:spPr>
      </p:pic>
      <p:sp>
        <p:nvSpPr>
          <p:cNvPr id="34" name="Oval 33"/>
          <p:cNvSpPr/>
          <p:nvPr/>
        </p:nvSpPr>
        <p:spPr>
          <a:xfrm>
            <a:off x="526473" y="803563"/>
            <a:ext cx="2618509" cy="1149928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69527" y="568035"/>
            <a:ext cx="3366655" cy="1496292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95745" y="4008582"/>
            <a:ext cx="2244437" cy="1791854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380508" y="4807526"/>
            <a:ext cx="2382983" cy="1330038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874327" y="4087091"/>
            <a:ext cx="2858655" cy="1399309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</TotalTime>
  <Words>106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Horticulture</vt:lpstr>
      <vt:lpstr>Slide 2</vt:lpstr>
      <vt:lpstr>Slide 3</vt:lpstr>
      <vt:lpstr>Slide 4</vt:lpstr>
      <vt:lpstr>Slide 5</vt:lpstr>
      <vt:lpstr>Slide 6</vt:lpstr>
      <vt:lpstr>Slide 7</vt:lpstr>
      <vt:lpstr>Learning outcomes</vt:lpstr>
      <vt:lpstr>Slide 9</vt:lpstr>
      <vt:lpstr>Slide 10</vt:lpstr>
      <vt:lpstr>Slide 11</vt:lpstr>
    </vt:vector>
  </TitlesOfParts>
  <Company>Dragonfly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Work for Learning</dc:title>
  <dc:creator>Nuffield</dc:creator>
  <cp:lastModifiedBy>abradshaw</cp:lastModifiedBy>
  <cp:revision>225</cp:revision>
  <dcterms:created xsi:type="dcterms:W3CDTF">2013-03-25T11:04:14Z</dcterms:created>
  <dcterms:modified xsi:type="dcterms:W3CDTF">2013-04-03T10:37:48Z</dcterms:modified>
</cp:coreProperties>
</file>