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0" r:id="rId2"/>
    <p:sldId id="262" r:id="rId3"/>
    <p:sldId id="292" r:id="rId4"/>
    <p:sldId id="294" r:id="rId5"/>
    <p:sldId id="295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4706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3" autoAdjust="0"/>
    <p:restoredTop sz="94602" autoAdjust="0"/>
  </p:normalViewPr>
  <p:slideViewPr>
    <p:cSldViewPr snapToGrid="0">
      <p:cViewPr>
        <p:scale>
          <a:sx n="100" d="100"/>
          <a:sy n="100" d="100"/>
        </p:scale>
        <p:origin x="-461" y="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 b="1">
                <a:solidFill>
                  <a:srgbClr val="36669A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GB" dirty="0"/>
              <a:t>PWL </a:t>
            </a:r>
            <a:r>
              <a:rPr lang="en-GB" dirty="0" smtClean="0"/>
              <a:t>Environmental surveys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 b="1">
                <a:solidFill>
                  <a:srgbClr val="36669A"/>
                </a:solidFill>
                <a:ea typeface="ＭＳ Ｐゴシック" charset="-128"/>
              </a:defRPr>
            </a:lvl1pPr>
          </a:lstStyle>
          <a:p>
            <a:pPr>
              <a:defRPr/>
            </a:pPr>
            <a:fld id="{3BD0445F-7E5B-46A0-B313-63FDFC9D6E2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62F76A5E-BEBF-4633-B677-78A4D0B6161E}" type="datetimeFigureOut">
              <a:rPr lang="en-GB"/>
              <a:pPr>
                <a:defRPr/>
              </a:pPr>
              <a:t>27/03/2013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7A1F807A-30AF-41AD-92A3-4687AEEB6C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out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ith 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766285"/>
          </a:xfrm>
        </p:spPr>
        <p:txBody>
          <a:bodyPr/>
          <a:lstStyle>
            <a:lvl1pPr marL="457200" indent="-457200">
              <a:buFont typeface="Arial"/>
              <a:buChar char="•"/>
              <a:defRPr/>
            </a:lvl1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30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1853467"/>
            <a:ext cx="8165123" cy="84284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735394"/>
            <a:ext cx="7772400" cy="1470025"/>
          </a:xfrm>
        </p:spPr>
        <p:txBody>
          <a:bodyPr/>
          <a:lstStyle>
            <a:lvl1pPr algn="l">
              <a:defRPr sz="6000" baseline="0">
                <a:solidFill>
                  <a:srgbClr val="000000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2588851"/>
            <a:ext cx="8237413" cy="3600000"/>
          </a:xfrm>
        </p:spPr>
        <p:txBody>
          <a:bodyPr/>
          <a:lstStyle>
            <a:lvl1pPr marL="457200" indent="-457200">
              <a:buFont typeface="Arial"/>
              <a:buChar char="•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0"/>
            <a:endParaRPr lang="en-GB" dirty="0" smtClean="0"/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with bullets animat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3116385"/>
            <a:ext cx="8237413" cy="3072466"/>
          </a:xfrm>
        </p:spPr>
        <p:txBody>
          <a:bodyPr/>
          <a:lstStyle>
            <a:lvl1pPr marL="457200" indent="-457200">
              <a:buFont typeface="Arial"/>
              <a:buChar char="•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with bullets no ani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3116385"/>
            <a:ext cx="8237413" cy="3072466"/>
          </a:xfrm>
        </p:spPr>
        <p:txBody>
          <a:bodyPr/>
          <a:lstStyle>
            <a:lvl1pPr marL="457200" indent="-457200">
              <a:buFont typeface="Arial"/>
              <a:buChar char="•"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30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 smtClean="0"/>
          </a:p>
        </p:txBody>
      </p:sp>
      <p:sp>
        <p:nvSpPr>
          <p:cNvPr id="9" name="TextBox 8"/>
          <p:cNvSpPr txBox="1"/>
          <p:nvPr userDrawn="1"/>
        </p:nvSpPr>
        <p:spPr bwMode="auto">
          <a:xfrm>
            <a:off x="465138" y="6227763"/>
            <a:ext cx="2160587" cy="10795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 anchor="b">
            <a:spAutoFit/>
          </a:bodyPr>
          <a:lstStyle/>
          <a:p>
            <a:pPr>
              <a:defRPr/>
            </a:pPr>
            <a:r>
              <a:rPr lang="en-GB" sz="700" dirty="0">
                <a:solidFill>
                  <a:srgbClr val="A64706"/>
                </a:solidFill>
                <a:latin typeface="Calibri" charset="0"/>
                <a:ea typeface="ＭＳ Ｐゴシック" charset="-128"/>
              </a:rPr>
              <a:t>© Nuffield Foundation </a:t>
            </a:r>
            <a:r>
              <a:rPr lang="en-GB" sz="700" dirty="0" smtClean="0">
                <a:solidFill>
                  <a:srgbClr val="A64706"/>
                </a:solidFill>
                <a:latin typeface="Calibri" charset="0"/>
                <a:ea typeface="ＭＳ Ｐゴシック" charset="-128"/>
              </a:rPr>
              <a:t>2032</a:t>
            </a:r>
            <a:endParaRPr lang="en-US" sz="700" dirty="0">
              <a:solidFill>
                <a:srgbClr val="A64706"/>
              </a:solidFill>
              <a:latin typeface="Calibri" charset="0"/>
              <a:ea typeface="ＭＳ Ｐゴシック" charset="-128"/>
            </a:endParaRPr>
          </a:p>
        </p:txBody>
      </p:sp>
      <p:pic>
        <p:nvPicPr>
          <p:cNvPr id="2053" name="Picture 3" descr="C:\Users\scodrington\Desktop\PWL light bulb.jpg"/>
          <p:cNvPicPr>
            <a:picLocks noChangeAspect="1" noChangeArrowheads="1"/>
          </p:cNvPicPr>
          <p:nvPr userDrawn="1"/>
        </p:nvPicPr>
        <p:blipFill>
          <a:blip r:embed="rId12"/>
          <a:srcRect l="89798"/>
          <a:stretch>
            <a:fillRect/>
          </a:stretch>
        </p:blipFill>
        <p:spPr bwMode="auto">
          <a:xfrm>
            <a:off x="7953375" y="5610225"/>
            <a:ext cx="896938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>
          <a:xfrm flipV="1">
            <a:off x="457200" y="6391275"/>
            <a:ext cx="8393113" cy="46038"/>
          </a:xfrm>
          <a:prstGeom prst="rect">
            <a:avLst/>
          </a:prstGeom>
          <a:solidFill>
            <a:srgbClr val="A64706"/>
          </a:solidFill>
          <a:ln>
            <a:solidFill>
              <a:srgbClr val="A6470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306" r:id="rId3"/>
    <p:sldLayoutId id="2147484299" r:id="rId4"/>
    <p:sldLayoutId id="2147484300" r:id="rId5"/>
    <p:sldLayoutId id="2147484301" r:id="rId6"/>
    <p:sldLayoutId id="2147484302" r:id="rId7"/>
    <p:sldLayoutId id="2147484303" r:id="rId8"/>
    <p:sldLayoutId id="2147484304" r:id="rId9"/>
    <p:sldLayoutId id="2147484305" r:id="rId10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A64706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64706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64706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64706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64706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477CA8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477CA8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477CA8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rgbClr val="477CA8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0"/>
        </a:spcBef>
        <a:spcAft>
          <a:spcPts val="600"/>
        </a:spcAft>
        <a:buClr>
          <a:schemeClr val="accent1"/>
        </a:buClr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j-lt"/>
          <a:ea typeface="ＭＳ Ｐゴシック" pitchFamily="-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+mj-lt"/>
          <a:ea typeface="ＭＳ Ｐゴシック" pitchFamily="-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j-lt"/>
          <a:ea typeface="ＭＳ Ｐゴシック" pitchFamily="-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j-lt"/>
          <a:ea typeface="ＭＳ Ｐゴシック" pitchFamily="-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2"/>
          <p:cNvSpPr>
            <a:spLocks noGrp="1"/>
          </p:cNvSpPr>
          <p:nvPr>
            <p:ph type="subTitle" idx="1"/>
          </p:nvPr>
        </p:nvSpPr>
        <p:spPr>
          <a:xfrm>
            <a:off x="2438400" y="485775"/>
            <a:ext cx="5495925" cy="841375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A64706"/>
                </a:solidFill>
                <a:ea typeface="ＭＳ Ｐゴシック" pitchFamily="34" charset="-128"/>
              </a:rPr>
              <a:t>Science in the workplace</a:t>
            </a:r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>
          <a:xfrm>
            <a:off x="1856358" y="2201291"/>
            <a:ext cx="5885561" cy="2565400"/>
          </a:xfrm>
        </p:spPr>
        <p:txBody>
          <a:bodyPr/>
          <a:lstStyle/>
          <a:p>
            <a:pPr algn="ctr"/>
            <a:r>
              <a:rPr lang="en-GB" sz="4400" dirty="0" smtClean="0">
                <a:solidFill>
                  <a:srgbClr val="A64706"/>
                </a:solidFill>
                <a:ea typeface="ＭＳ Ｐゴシック" pitchFamily="34" charset="-128"/>
              </a:rPr>
              <a:t>Environmental surveys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17513" y="412750"/>
            <a:ext cx="8229600" cy="850900"/>
          </a:xfrm>
        </p:spPr>
        <p:txBody>
          <a:bodyPr/>
          <a:lstStyle/>
          <a:p>
            <a:pPr algn="l"/>
            <a:r>
              <a:rPr lang="en-GB" dirty="0" smtClean="0">
                <a:ea typeface="ＭＳ Ｐゴシック" pitchFamily="34" charset="-128"/>
              </a:rPr>
              <a:t>Reason </a:t>
            </a:r>
            <a:r>
              <a:rPr lang="en-GB" smtClean="0">
                <a:ea typeface="ＭＳ Ｐゴシック" pitchFamily="34" charset="-128"/>
              </a:rPr>
              <a:t>for survey</a:t>
            </a:r>
            <a:r>
              <a:rPr lang="en-GB" dirty="0" smtClean="0">
                <a:ea typeface="ＭＳ Ｐゴシック" pitchFamily="34" charset="-128"/>
              </a:rPr>
              <a:t>: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28596" y="2500306"/>
            <a:ext cx="8229600" cy="2114552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&lt;to be completed by teacher&gt;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ea typeface="ＭＳ Ｐゴシック" pitchFamily="34" charset="-128"/>
              </a:rPr>
              <a:t>Learning outcomes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pPr>
              <a:buClr>
                <a:srgbClr val="A64706"/>
              </a:buClr>
            </a:pPr>
            <a:r>
              <a:rPr lang="en-GB" dirty="0" smtClean="0"/>
              <a:t>Understand the importance of environmental assessments in the workplace activity of someone with scientific qualifications and skills</a:t>
            </a:r>
            <a:endParaRPr lang="en-US" dirty="0" smtClean="0"/>
          </a:p>
          <a:p>
            <a:pPr>
              <a:buClr>
                <a:srgbClr val="A64706"/>
              </a:buClr>
            </a:pPr>
            <a:r>
              <a:rPr lang="en-GB" dirty="0" smtClean="0"/>
              <a:t>Plan and carry out a survey of part of the school grounds using suitable equipment</a:t>
            </a:r>
            <a:endParaRPr lang="en-US" dirty="0" smtClean="0"/>
          </a:p>
          <a:p>
            <a:pPr>
              <a:buClr>
                <a:srgbClr val="A64706"/>
              </a:buClr>
            </a:pPr>
            <a:r>
              <a:rPr lang="en-GB" dirty="0" smtClean="0"/>
              <a:t>Present the survey results showing which plants are present alongside measurements of factors such as temperature, humidity, </a:t>
            </a:r>
            <a:r>
              <a:rPr lang="en-GB" dirty="0" err="1" smtClean="0"/>
              <a:t>windspeed</a:t>
            </a:r>
            <a:r>
              <a:rPr lang="en-GB" dirty="0" smtClean="0"/>
              <a:t> and light level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Biotic and </a:t>
            </a:r>
            <a:r>
              <a:rPr lang="en-GB" dirty="0" err="1" smtClean="0"/>
              <a:t>abiotic</a:t>
            </a:r>
            <a:r>
              <a:rPr lang="en-GB" dirty="0" smtClean="0"/>
              <a:t>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573" y="1399882"/>
            <a:ext cx="7239740" cy="4766285"/>
          </a:xfrm>
        </p:spPr>
        <p:txBody>
          <a:bodyPr/>
          <a:lstStyle/>
          <a:p>
            <a:pPr>
              <a:buNone/>
            </a:pPr>
            <a:r>
              <a:rPr lang="en-GB" sz="2800" b="1" dirty="0" smtClean="0"/>
              <a:t>Biotic</a:t>
            </a:r>
          </a:p>
          <a:p>
            <a:pPr>
              <a:spcAft>
                <a:spcPts val="1200"/>
              </a:spcAft>
              <a:buNone/>
            </a:pPr>
            <a:r>
              <a:rPr lang="en-GB" sz="2800" dirty="0" smtClean="0"/>
              <a:t>Living things (plants and animals)</a:t>
            </a:r>
          </a:p>
          <a:p>
            <a:pPr>
              <a:buNone/>
            </a:pPr>
            <a:r>
              <a:rPr lang="en-GB" sz="2800" b="1" dirty="0" err="1" smtClean="0"/>
              <a:t>Abiotic</a:t>
            </a:r>
            <a:endParaRPr lang="en-GB" sz="2800" b="1" dirty="0" smtClean="0"/>
          </a:p>
          <a:p>
            <a:pPr>
              <a:buNone/>
            </a:pPr>
            <a:r>
              <a:rPr lang="en-GB" sz="2800" dirty="0" smtClean="0"/>
              <a:t>Non-living factors</a:t>
            </a:r>
          </a:p>
          <a:p>
            <a:pPr>
              <a:buClr>
                <a:srgbClr val="A64706"/>
              </a:buClr>
            </a:pPr>
            <a:r>
              <a:rPr lang="en-GB" sz="2800" dirty="0" smtClean="0"/>
              <a:t>Temperature</a:t>
            </a:r>
          </a:p>
          <a:p>
            <a:pPr>
              <a:buClr>
                <a:srgbClr val="A64706"/>
              </a:buClr>
            </a:pPr>
            <a:r>
              <a:rPr lang="en-GB" sz="2800" dirty="0" smtClean="0"/>
              <a:t>Light</a:t>
            </a:r>
          </a:p>
          <a:p>
            <a:pPr>
              <a:buClr>
                <a:srgbClr val="A64706"/>
              </a:buClr>
            </a:pPr>
            <a:r>
              <a:rPr lang="en-GB" sz="2800" dirty="0" err="1" smtClean="0"/>
              <a:t>Windspeed</a:t>
            </a:r>
            <a:endParaRPr lang="en-GB" sz="2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261281" y="3555595"/>
            <a:ext cx="3195961" cy="138499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eaLnBrk="0" hangingPunct="0">
              <a:spcAft>
                <a:spcPts val="600"/>
              </a:spcAft>
              <a:buClr>
                <a:srgbClr val="4F81BD"/>
              </a:buClr>
            </a:pPr>
            <a:r>
              <a:rPr lang="en-GB" sz="2800" dirty="0" err="1" smtClean="0">
                <a:solidFill>
                  <a:prstClr val="black"/>
                </a:solidFill>
                <a:latin typeface="Calibri"/>
                <a:ea typeface="ＭＳ Ｐゴシック" charset="-128"/>
              </a:rPr>
              <a:t>Abiotic</a:t>
            </a:r>
            <a:r>
              <a:rPr lang="en-GB" sz="2800" dirty="0" smtClean="0">
                <a:solidFill>
                  <a:prstClr val="black"/>
                </a:solidFill>
                <a:latin typeface="Calibri"/>
                <a:ea typeface="ＭＳ Ｐゴシック" charset="-128"/>
              </a:rPr>
              <a:t> factors affect living organisms so must be measured.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Biotic sampling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A64706"/>
              </a:buClr>
              <a:buNone/>
            </a:pPr>
            <a:r>
              <a:rPr lang="en-GB" sz="2800" dirty="0" smtClean="0"/>
              <a:t>Sample measurements are taken to represent a larger area. These samples allow scientists to describe the environment. </a:t>
            </a:r>
          </a:p>
          <a:p>
            <a:pPr marL="0" lvl="0" indent="0">
              <a:spcAft>
                <a:spcPts val="1200"/>
              </a:spcAft>
              <a:buClr>
                <a:srgbClr val="A64706"/>
              </a:buClr>
              <a:buNone/>
            </a:pPr>
            <a:r>
              <a:rPr lang="en-GB" sz="2800" dirty="0" smtClean="0"/>
              <a:t>Scientists use:</a:t>
            </a:r>
          </a:p>
          <a:p>
            <a:pPr>
              <a:buClr>
                <a:srgbClr val="A64706"/>
              </a:buClr>
            </a:pPr>
            <a:r>
              <a:rPr lang="en-GB" sz="2800" dirty="0" err="1" smtClean="0"/>
              <a:t>Quadrats</a:t>
            </a:r>
            <a:endParaRPr lang="en-GB" sz="2800" dirty="0" smtClean="0"/>
          </a:p>
          <a:p>
            <a:pPr>
              <a:buClr>
                <a:srgbClr val="A64706"/>
              </a:buClr>
            </a:pPr>
            <a:r>
              <a:rPr lang="en-GB" sz="2800" dirty="0" smtClean="0"/>
              <a:t>Point frames</a:t>
            </a:r>
          </a:p>
          <a:p>
            <a:pPr>
              <a:buClr>
                <a:srgbClr val="A64706"/>
              </a:buClr>
            </a:pPr>
            <a:r>
              <a:rPr lang="en-GB" sz="2800" dirty="0" smtClean="0"/>
              <a:t>Continuous line transect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2025</TotalTime>
  <Words>133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Environmental surveys</vt:lpstr>
      <vt:lpstr>Reason for survey:</vt:lpstr>
      <vt:lpstr>Learning outcomes</vt:lpstr>
      <vt:lpstr>Biotic and abiotic surveys</vt:lpstr>
      <vt:lpstr>Biotic sampling techniques</vt:lpstr>
    </vt:vector>
  </TitlesOfParts>
  <Company>Dragonfly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Work for Learning</dc:title>
  <dc:creator>Nuffield</dc:creator>
  <cp:lastModifiedBy>Angela</cp:lastModifiedBy>
  <cp:revision>206</cp:revision>
  <dcterms:created xsi:type="dcterms:W3CDTF">2013-03-22T18:19:18Z</dcterms:created>
  <dcterms:modified xsi:type="dcterms:W3CDTF">2013-03-27T17:52:54Z</dcterms:modified>
</cp:coreProperties>
</file>