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6" r:id="rId3"/>
    <p:sldId id="265" r:id="rId4"/>
    <p:sldId id="295" r:id="rId5"/>
    <p:sldId id="294" r:id="rId6"/>
    <p:sldId id="296" r:id="rId7"/>
    <p:sldId id="297" r:id="rId8"/>
    <p:sldId id="299" r:id="rId9"/>
    <p:sldId id="300" r:id="rId10"/>
    <p:sldId id="298" r:id="rId11"/>
    <p:sldId id="293" r:id="rId12"/>
    <p:sldId id="269" r:id="rId13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647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2166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1">
                <a:solidFill>
                  <a:srgbClr val="36669A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dirty="0"/>
              <a:t>PWL </a:t>
            </a:r>
            <a:r>
              <a:rPr lang="en-GB" dirty="0" smtClean="0"/>
              <a:t>Magnesium and CO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1">
                <a:solidFill>
                  <a:srgbClr val="36669A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0656D3C-C92C-4F07-9B9D-D77B809A3A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12928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3A087B7-65F4-47B8-9B79-B16DC004494D}" type="datetimeFigureOut">
              <a:rPr lang="en-GB"/>
              <a:pPr>
                <a:defRPr/>
              </a:pPr>
              <a:t>07/02/2013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6D0C228-6BCC-4223-96C0-57D00C65A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50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0C228-6BCC-4223-96C0-57D00C65A38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0C228-6BCC-4223-96C0-57D00C65A3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131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0C228-6BCC-4223-96C0-57D00C65A3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009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66285"/>
          </a:xfrm>
        </p:spPr>
        <p:txBody>
          <a:bodyPr/>
          <a:lstStyle>
            <a:lvl1pPr marL="457200" indent="-457200">
              <a:buFont typeface="Arial"/>
              <a:buChar char="•"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853467"/>
            <a:ext cx="8165123" cy="84284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735394"/>
            <a:ext cx="7772400" cy="1470025"/>
          </a:xfrm>
        </p:spPr>
        <p:txBody>
          <a:bodyPr/>
          <a:lstStyle>
            <a:lvl1pPr algn="l">
              <a:defRPr sz="6000" baseline="0"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2588851"/>
            <a:ext cx="8237413" cy="3600000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465138" y="6227763"/>
            <a:ext cx="2160587" cy="10795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sz="700" dirty="0">
                <a:solidFill>
                  <a:srgbClr val="A64706"/>
                </a:solidFill>
                <a:latin typeface="Calibri" charset="0"/>
                <a:ea typeface="ＭＳ Ｐゴシック" charset="-128"/>
              </a:rPr>
              <a:t>© Nuffield Foundation 2012</a:t>
            </a:r>
            <a:endParaRPr lang="en-US" sz="700" dirty="0">
              <a:solidFill>
                <a:srgbClr val="A64706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1029" name="Picture 3" descr="C:\Users\scodrington\Desktop\PWL light bulb.jpg"/>
          <p:cNvPicPr>
            <a:picLocks noChangeAspect="1" noChangeArrowheads="1"/>
          </p:cNvPicPr>
          <p:nvPr userDrawn="1"/>
        </p:nvPicPr>
        <p:blipFill>
          <a:blip r:embed="rId12"/>
          <a:srcRect l="89798"/>
          <a:stretch>
            <a:fillRect/>
          </a:stretch>
        </p:blipFill>
        <p:spPr bwMode="auto">
          <a:xfrm>
            <a:off x="7953375" y="5610225"/>
            <a:ext cx="896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 flipV="1">
            <a:off x="457200" y="6391275"/>
            <a:ext cx="8393113" cy="46038"/>
          </a:xfrm>
          <a:prstGeom prst="rect">
            <a:avLst/>
          </a:prstGeom>
          <a:solidFill>
            <a:srgbClr val="A64706"/>
          </a:solidFill>
          <a:ln>
            <a:solidFill>
              <a:srgbClr val="A6470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218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A64706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2438400" y="485775"/>
            <a:ext cx="5495925" cy="8413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A64706"/>
                </a:solidFill>
                <a:ea typeface="ＭＳ Ｐゴシック" pitchFamily="34" charset="-128"/>
              </a:rPr>
              <a:t>Practical Work for Learning</a:t>
            </a:r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178153" y="2641600"/>
            <a:ext cx="7007905" cy="1371600"/>
          </a:xfrm>
        </p:spPr>
        <p:txBody>
          <a:bodyPr anchor="t"/>
          <a:lstStyle/>
          <a:p>
            <a:pPr algn="ctr" eaLnBrk="1" hangingPunct="1"/>
            <a: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  <a:t>Magnesium and </a:t>
            </a:r>
            <a:r>
              <a:rPr lang="en-US" sz="3600" smtClean="0">
                <a:solidFill>
                  <a:srgbClr val="A64706"/>
                </a:solidFill>
                <a:ea typeface="ＭＳ Ｐゴシック" pitchFamily="34" charset="-128"/>
              </a:rPr>
              <a:t>carbon dioxide</a:t>
            </a:r>
            <a:endParaRPr lang="en-US" sz="3600" dirty="0" smtClean="0">
              <a:solidFill>
                <a:srgbClr val="A64706"/>
              </a:solidFill>
              <a:ea typeface="ＭＳ Ｐゴシック" pitchFamily="34" charset="-128"/>
            </a:endParaRPr>
          </a:p>
        </p:txBody>
      </p:sp>
      <p:pic>
        <p:nvPicPr>
          <p:cNvPr id="16386" name="Picture 2" descr="File:Magnesium crystals.jpg"/>
          <p:cNvPicPr>
            <a:picLocks noChangeAspect="1" noChangeArrowheads="1"/>
          </p:cNvPicPr>
          <p:nvPr/>
        </p:nvPicPr>
        <p:blipFill>
          <a:blip r:embed="rId3"/>
          <a:srcRect t="12496" b="8003"/>
          <a:stretch>
            <a:fillRect/>
          </a:stretch>
        </p:blipFill>
        <p:spPr bwMode="auto">
          <a:xfrm>
            <a:off x="2717542" y="3514732"/>
            <a:ext cx="3419647" cy="2045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strong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A64706"/>
              </a:buClr>
            </a:pPr>
            <a:r>
              <a:rPr lang="en-GB" dirty="0" smtClean="0"/>
              <a:t>Check your argument against these criteria.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Is the claim clear?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Is the claim linked to the evidence?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Does the evidence support the claim?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 How could the argument be improved?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922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987674" y="1844675"/>
            <a:ext cx="279401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itle 3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64706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Explain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631371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Write an </a:t>
            </a:r>
            <a:r>
              <a:rPr lang="en-GB" sz="3000" i="1" dirty="0" smtClean="0"/>
              <a:t>explanation</a:t>
            </a:r>
            <a:r>
              <a:rPr lang="en-GB" sz="3000" dirty="0" smtClean="0"/>
              <a:t> for what you saw.</a:t>
            </a:r>
          </a:p>
          <a:p>
            <a:r>
              <a:rPr lang="en-GB" sz="3000" dirty="0" smtClean="0"/>
              <a:t>You should </a:t>
            </a:r>
            <a:r>
              <a:rPr lang="en-GB" sz="3000" dirty="0" smtClean="0"/>
              <a:t>include</a:t>
            </a:r>
            <a:r>
              <a:rPr lang="en-GB" sz="3000" dirty="0" smtClean="0"/>
              <a:t>:</a:t>
            </a:r>
          </a:p>
          <a:p>
            <a:pPr marL="812800" lvl="1" indent="-449263">
              <a:buFont typeface="Wingdings" pitchFamily="2" charset="2"/>
              <a:buChar char="Ø"/>
            </a:pPr>
            <a:r>
              <a:rPr lang="en-GB" sz="3000" dirty="0" smtClean="0"/>
              <a:t>A chemical equation</a:t>
            </a:r>
          </a:p>
          <a:p>
            <a:pPr marL="812800" lvl="1" indent="-449263"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3000" dirty="0" smtClean="0"/>
              <a:t>What the black specks on the gas jar were</a:t>
            </a:r>
          </a:p>
          <a:p>
            <a:pPr marL="0" indent="0"/>
            <a:r>
              <a:rPr lang="en-GB" sz="3000" dirty="0" smtClean="0"/>
              <a:t>Select the evidence cards which best support </a:t>
            </a:r>
            <a:r>
              <a:rPr lang="en-GB" sz="3000" dirty="0" smtClean="0"/>
              <a:t>your </a:t>
            </a:r>
            <a:r>
              <a:rPr lang="en-GB" sz="3000" dirty="0" smtClean="0"/>
              <a:t>explanation.</a:t>
            </a:r>
            <a:endParaRPr lang="en-GB" sz="3000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GB" sz="3000" dirty="0" smtClean="0"/>
              <a:t>Extension: Choose an evidence card which does not support your explanation. Explain how your explanation can still be valid.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064000"/>
            <a:ext cx="8055432" cy="25895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800" b="1" dirty="0" smtClean="0"/>
              <a:t>Who do you agree with?</a:t>
            </a:r>
          </a:p>
          <a:p>
            <a:pPr marL="0" indent="0">
              <a:buNone/>
            </a:pPr>
            <a:r>
              <a:rPr lang="en-GB" sz="2800" dirty="0" smtClean="0"/>
              <a:t>In your answer, give evidence </a:t>
            </a:r>
            <a:r>
              <a:rPr lang="en-GB" sz="2800" i="1" dirty="0" smtClean="0"/>
              <a:t>to support </a:t>
            </a:r>
            <a:r>
              <a:rPr lang="en-GB" sz="2800" dirty="0" smtClean="0"/>
              <a:t>the prediction you agree with and evidence </a:t>
            </a:r>
            <a:r>
              <a:rPr lang="en-GB" sz="2800" i="1" dirty="0" smtClean="0"/>
              <a:t>against</a:t>
            </a:r>
            <a:r>
              <a:rPr lang="en-GB" sz="2800" dirty="0" smtClean="0"/>
              <a:t> the prediction you disagree with. </a:t>
            </a:r>
            <a:endParaRPr lang="en-GB" sz="2800" dirty="0"/>
          </a:p>
        </p:txBody>
      </p:sp>
      <p:pic>
        <p:nvPicPr>
          <p:cNvPr id="3074" name="Picture 2" descr="https://thepersonhewantsmetobe.files.wordpress.com/2012/04/girl-guy.png"/>
          <p:cNvPicPr>
            <a:picLocks noChangeAspect="1" noChangeArrowheads="1"/>
          </p:cNvPicPr>
          <p:nvPr/>
        </p:nvPicPr>
        <p:blipFill>
          <a:blip r:embed="rId3"/>
          <a:srcRect r="53697" b="65311"/>
          <a:stretch>
            <a:fillRect/>
          </a:stretch>
        </p:blipFill>
        <p:spPr bwMode="auto">
          <a:xfrm>
            <a:off x="296181" y="1324676"/>
            <a:ext cx="1617523" cy="1470444"/>
          </a:xfrm>
          <a:prstGeom prst="rect">
            <a:avLst/>
          </a:prstGeom>
          <a:noFill/>
        </p:spPr>
      </p:pic>
      <p:pic>
        <p:nvPicPr>
          <p:cNvPr id="5" name="Picture 2" descr="https://thepersonhewantsmetobe.files.wordpress.com/2012/04/girl-guy.png"/>
          <p:cNvPicPr>
            <a:picLocks noChangeAspect="1" noChangeArrowheads="1"/>
          </p:cNvPicPr>
          <p:nvPr/>
        </p:nvPicPr>
        <p:blipFill>
          <a:blip r:embed="rId3"/>
          <a:srcRect l="57917" b="65311"/>
          <a:stretch>
            <a:fillRect/>
          </a:stretch>
        </p:blipFill>
        <p:spPr bwMode="auto">
          <a:xfrm>
            <a:off x="7416800" y="2521433"/>
            <a:ext cx="1536700" cy="1537053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2219779" y="1567325"/>
            <a:ext cx="4586060" cy="954107"/>
          </a:xfrm>
          <a:prstGeom prst="wedgeRoundRectCallout">
            <a:avLst>
              <a:gd name="adj1" fmla="val -59713"/>
              <a:gd name="adj2" fmla="val 47905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6131" y="1567326"/>
            <a:ext cx="43697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Aft>
                <a:spcPts val="600"/>
              </a:spcAft>
              <a:buClr>
                <a:srgbClr val="4F81BD"/>
              </a:buClr>
            </a:pPr>
            <a:r>
              <a:rPr lang="en-GB" sz="2800" dirty="0" smtClean="0">
                <a:solidFill>
                  <a:prstClr val="black"/>
                </a:solidFill>
                <a:latin typeface="Calibri"/>
                <a:ea typeface="ＭＳ Ｐゴシック" charset="-128"/>
              </a:rPr>
              <a:t>The fire will go out because there is no oxygen present.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6181" y="2783951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n-lt"/>
              </a:rPr>
              <a:t>Alice</a:t>
            </a:r>
            <a:endParaRPr 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34061" y="4064000"/>
            <a:ext cx="1319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n-lt"/>
              </a:rPr>
              <a:t>Barney</a:t>
            </a:r>
            <a:endParaRPr lang="en-US" sz="2400" b="1" dirty="0">
              <a:latin typeface="+mn-lt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1611086" y="2783951"/>
            <a:ext cx="5224690" cy="1396164"/>
          </a:xfrm>
          <a:prstGeom prst="wedgeRoundRectCallout">
            <a:avLst>
              <a:gd name="adj1" fmla="val 62297"/>
              <a:gd name="adj2" fmla="val 1123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sz="2800" dirty="0" smtClean="0">
              <a:solidFill>
                <a:prstClr val="black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13704" y="2795120"/>
            <a:ext cx="48921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 smtClean="0">
                <a:solidFill>
                  <a:prstClr val="black"/>
                </a:solidFill>
                <a:latin typeface="Calibri"/>
                <a:ea typeface="ＭＳ Ｐゴシック" charset="-128"/>
              </a:rPr>
              <a:t>The sodium will burn in the carbon dioxide because sodium is a very reactive metal.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370569"/>
            <a:ext cx="84962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buNone/>
            </a:pPr>
            <a:r>
              <a:rPr lang="en-GB" sz="2800" dirty="0" smtClean="0">
                <a:latin typeface="+mn-lt"/>
              </a:rPr>
              <a:t>Some burning sodium is put into a gas jar of carbon dioxide.  Alice and Barney predict what will happen.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6" grpId="0" animBg="1"/>
      <p:bldP spid="9" grpId="0"/>
      <p:bldP spid="14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457200" y="274638"/>
            <a:ext cx="8294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 smtClean="0">
                <a:solidFill>
                  <a:srgbClr val="A64706"/>
                </a:solidFill>
                <a:latin typeface="+mj-lt"/>
                <a:ea typeface="ＭＳ Ｐゴシック" charset="-128"/>
                <a:cs typeface="ＭＳ Ｐゴシック" charset="-128"/>
              </a:rPr>
              <a:t>Carbon dioxide fire extinguishers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26" name="Picture 2" descr="\\192.168.18.7\Company Data\NCP\public\Practical Work for learning\Resource development\argumentation\edited\Mg and CO2\Photos\fire extinguis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408" y="1146629"/>
            <a:ext cx="3380972" cy="506548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69979" y="3672114"/>
            <a:ext cx="4845107" cy="9541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Why do some fire extinguishers contain carbon dioxide?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 bwMode="auto">
          <a:xfrm>
            <a:off x="457200" y="274638"/>
            <a:ext cx="8294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64706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Learning Outcomes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1417638"/>
            <a:ext cx="8229600" cy="425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1" indent="-457200" eaLnBrk="0" hangingPunct="0">
              <a:spcAft>
                <a:spcPts val="600"/>
              </a:spcAft>
              <a:buClr>
                <a:srgbClr val="A64706"/>
              </a:buClr>
              <a:buFont typeface="Arial" pitchFamily="34" charset="0"/>
              <a:buChar char="•"/>
              <a:tabLst>
                <a:tab pos="363538" algn="l"/>
              </a:tabLst>
            </a:pPr>
            <a:r>
              <a:rPr lang="en-GB" sz="3200" dirty="0" smtClean="0">
                <a:latin typeface="+mn-lt"/>
                <a:ea typeface="+mn-ea"/>
              </a:rPr>
              <a:t>use your knowledge of the reactivity series and the fire triangle to make predictions about the outcome of reactions</a:t>
            </a:r>
          </a:p>
          <a:p>
            <a:pPr lvl="1" indent="-457200" eaLnBrk="0" hangingPunct="0">
              <a:spcAft>
                <a:spcPts val="600"/>
              </a:spcAft>
              <a:buClr>
                <a:srgbClr val="A64706"/>
              </a:buClr>
              <a:buFont typeface="Arial" pitchFamily="34" charset="0"/>
              <a:buChar char="•"/>
              <a:tabLst>
                <a:tab pos="363538" algn="l"/>
              </a:tabLst>
            </a:pPr>
            <a:r>
              <a:rPr lang="en-GB" sz="3200" dirty="0" smtClean="0">
                <a:latin typeface="+mn-lt"/>
                <a:ea typeface="+mn-ea"/>
              </a:rPr>
              <a:t>give </a:t>
            </a:r>
            <a:r>
              <a:rPr lang="en-GB" sz="3200" dirty="0">
                <a:latin typeface="+mn-lt"/>
                <a:ea typeface="+mn-ea"/>
              </a:rPr>
              <a:t>an explanation for what happens when burning magnesium is added to carbon </a:t>
            </a:r>
            <a:r>
              <a:rPr lang="en-GB" sz="3200" dirty="0" smtClean="0">
                <a:latin typeface="+mn-lt"/>
                <a:ea typeface="+mn-ea"/>
              </a:rPr>
              <a:t>dioxide</a:t>
            </a:r>
          </a:p>
          <a:p>
            <a:pPr lvl="1" indent="-457200" eaLnBrk="0" hangingPunct="0">
              <a:spcAft>
                <a:spcPts val="600"/>
              </a:spcAft>
              <a:buClr>
                <a:srgbClr val="A64706"/>
              </a:buClr>
              <a:buFont typeface="Arial" pitchFamily="34" charset="0"/>
              <a:buChar char="•"/>
              <a:tabLst>
                <a:tab pos="363538" algn="l"/>
              </a:tabLst>
            </a:pPr>
            <a:r>
              <a:rPr lang="en-GB" sz="3200" dirty="0" smtClean="0">
                <a:latin typeface="+mn-lt"/>
                <a:ea typeface="+mn-ea"/>
              </a:rPr>
              <a:t>consider and evaluate </a:t>
            </a:r>
            <a:r>
              <a:rPr lang="en-GB" sz="3200" dirty="0" smtClean="0">
                <a:latin typeface="+mn-lt"/>
                <a:ea typeface="+mn-ea"/>
              </a:rPr>
              <a:t>other peoples’ arguments.</a:t>
            </a:r>
            <a:endParaRPr lang="en-GB" sz="320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457200" y="274638"/>
            <a:ext cx="8294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 smtClean="0">
                <a:solidFill>
                  <a:srgbClr val="A64706"/>
                </a:solidFill>
                <a:latin typeface="+mj-lt"/>
                <a:ea typeface="ＭＳ Ｐゴシック" charset="-128"/>
                <a:cs typeface="ＭＳ Ｐゴシック" charset="-128"/>
              </a:rPr>
              <a:t>Predict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0"/>
            <a:r>
              <a:rPr lang="en-GB" dirty="0" smtClean="0"/>
              <a:t>What will happen to a piece of magnesium that is placed into a Bunsen flame, removed, and held in the air?</a:t>
            </a:r>
            <a:endParaRPr lang="en-US" dirty="0" smtClean="0"/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3"/>
          <p:cNvSpPr txBox="1">
            <a:spLocks/>
          </p:cNvSpPr>
          <p:nvPr/>
        </p:nvSpPr>
        <p:spPr bwMode="auto">
          <a:xfrm>
            <a:off x="457200" y="274638"/>
            <a:ext cx="82078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64706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Burning magnesium in carbon dioxide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783769" y="4891314"/>
            <a:ext cx="7380514" cy="950687"/>
          </a:xfrm>
        </p:spPr>
        <p:txBody>
          <a:bodyPr/>
          <a:lstStyle/>
          <a:p>
            <a:pPr algn="ctr"/>
            <a:r>
              <a:rPr lang="en-GB" sz="2800" dirty="0" smtClean="0"/>
              <a:t>What will happen when burning magnesium is placed in carbon dioxide?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9921"/>
          <a:stretch>
            <a:fillRect/>
          </a:stretch>
        </p:blipFill>
        <p:spPr bwMode="auto">
          <a:xfrm>
            <a:off x="783769" y="1204685"/>
            <a:ext cx="7273018" cy="346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816"/>
            <a:ext cx="5286139" cy="4766285"/>
          </a:xfrm>
        </p:spPr>
        <p:txBody>
          <a:bodyPr/>
          <a:lstStyle/>
          <a:p>
            <a:pPr>
              <a:buClr>
                <a:srgbClr val="A64706"/>
              </a:buClr>
              <a:buNone/>
            </a:pPr>
            <a:r>
              <a:rPr lang="en-GB" dirty="0" smtClean="0"/>
              <a:t>Divide </a:t>
            </a:r>
            <a:r>
              <a:rPr lang="en-GB" dirty="0"/>
              <a:t>the cards </a:t>
            </a:r>
            <a:r>
              <a:rPr lang="en-GB" dirty="0" smtClean="0"/>
              <a:t>into: </a:t>
            </a:r>
          </a:p>
          <a:p>
            <a:pPr>
              <a:buClr>
                <a:srgbClr val="A64706"/>
              </a:buClr>
            </a:pPr>
            <a:r>
              <a:rPr lang="en-GB" dirty="0" smtClean="0"/>
              <a:t>e</a:t>
            </a:r>
            <a:r>
              <a:rPr lang="en-GB" dirty="0" smtClean="0"/>
              <a:t>vidence suggesting that </a:t>
            </a:r>
            <a:r>
              <a:rPr lang="en-GB" dirty="0"/>
              <a:t>the </a:t>
            </a:r>
            <a:r>
              <a:rPr lang="en-GB" dirty="0" smtClean="0"/>
              <a:t>magnesium will </a:t>
            </a:r>
            <a:r>
              <a:rPr lang="en-GB" dirty="0"/>
              <a:t>continue to </a:t>
            </a:r>
            <a:r>
              <a:rPr lang="en-GB" dirty="0" smtClean="0"/>
              <a:t>burn </a:t>
            </a:r>
          </a:p>
          <a:p>
            <a:pPr>
              <a:buClr>
                <a:srgbClr val="A64706"/>
              </a:buClr>
            </a:pPr>
            <a:r>
              <a:rPr lang="en-GB" dirty="0" smtClean="0"/>
              <a:t>evidence </a:t>
            </a:r>
            <a:r>
              <a:rPr lang="en-GB" dirty="0" smtClean="0"/>
              <a:t>suggesting that </a:t>
            </a:r>
            <a:r>
              <a:rPr lang="en-GB" dirty="0" smtClean="0"/>
              <a:t>the magnesium will </a:t>
            </a:r>
            <a:r>
              <a:rPr lang="en-GB" dirty="0"/>
              <a:t>go out </a:t>
            </a:r>
            <a:endParaRPr lang="en-GB" dirty="0" smtClean="0"/>
          </a:p>
          <a:p>
            <a:pPr>
              <a:buClr>
                <a:srgbClr val="A64706"/>
              </a:buClr>
            </a:pPr>
            <a:r>
              <a:rPr lang="en-GB" dirty="0" smtClean="0"/>
              <a:t>cards supporting </a:t>
            </a:r>
            <a:r>
              <a:rPr lang="en-GB" dirty="0"/>
              <a:t>neither argument.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 l="3058" r="6380"/>
          <a:stretch>
            <a:fillRect/>
          </a:stretch>
        </p:blipFill>
        <p:spPr bwMode="auto">
          <a:xfrm>
            <a:off x="5743339" y="1936354"/>
            <a:ext cx="3205125" cy="319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479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A64706"/>
              </a:buClr>
            </a:pPr>
            <a:r>
              <a:rPr lang="en-GB" dirty="0"/>
              <a:t>Using the evidence on the </a:t>
            </a:r>
            <a:r>
              <a:rPr lang="en-GB" dirty="0" smtClean="0"/>
              <a:t>cards – </a:t>
            </a:r>
            <a:r>
              <a:rPr lang="en-GB" dirty="0"/>
              <a:t>and any additional knowledge </a:t>
            </a:r>
            <a:r>
              <a:rPr lang="en-GB" dirty="0" smtClean="0"/>
              <a:t>you </a:t>
            </a:r>
            <a:r>
              <a:rPr lang="en-GB" dirty="0"/>
              <a:t>have – decide what you think is going to happen.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097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Making </a:t>
            </a:r>
            <a:r>
              <a:rPr lang="en-GB" dirty="0" smtClean="0"/>
              <a:t>a strong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A64706"/>
              </a:buClr>
            </a:pPr>
            <a:r>
              <a:rPr lang="en-GB" sz="3100" dirty="0"/>
              <a:t>Select 2 or 3 cards which </a:t>
            </a:r>
            <a:r>
              <a:rPr lang="en-GB" sz="3100" dirty="0" smtClean="0"/>
              <a:t>provide </a:t>
            </a:r>
            <a:r>
              <a:rPr lang="en-GB" sz="3100" dirty="0"/>
              <a:t>the strongest argument for your prediction. </a:t>
            </a:r>
            <a:endParaRPr lang="en-GB" sz="3100" dirty="0" smtClean="0"/>
          </a:p>
          <a:p>
            <a:pPr>
              <a:buClr>
                <a:srgbClr val="A64706"/>
              </a:buClr>
              <a:buNone/>
            </a:pPr>
            <a:r>
              <a:rPr lang="en-GB" sz="3100" dirty="0" smtClean="0"/>
              <a:t>	Explain </a:t>
            </a:r>
            <a:r>
              <a:rPr lang="en-GB" sz="3100" dirty="0"/>
              <a:t>why </a:t>
            </a:r>
            <a:r>
              <a:rPr lang="en-GB" sz="3100" dirty="0" smtClean="0"/>
              <a:t>they </a:t>
            </a:r>
            <a:r>
              <a:rPr lang="en-GB" sz="3100" dirty="0"/>
              <a:t>support your prediction.</a:t>
            </a:r>
          </a:p>
          <a:p>
            <a:pPr>
              <a:buClr>
                <a:srgbClr val="A64706"/>
              </a:buClr>
            </a:pPr>
            <a:r>
              <a:rPr lang="en-GB" sz="3100" dirty="0" smtClean="0"/>
              <a:t>Select </a:t>
            </a:r>
            <a:r>
              <a:rPr lang="en-GB" sz="3100" dirty="0"/>
              <a:t>2 or 3 cards which </a:t>
            </a:r>
            <a:r>
              <a:rPr lang="en-GB" sz="3100" dirty="0" smtClean="0"/>
              <a:t>provide </a:t>
            </a:r>
            <a:r>
              <a:rPr lang="en-GB" sz="3100" dirty="0"/>
              <a:t>the strongest evidence for the opposing </a:t>
            </a:r>
            <a:r>
              <a:rPr lang="en-GB" sz="3100" dirty="0" smtClean="0"/>
              <a:t>prediction.</a:t>
            </a:r>
          </a:p>
          <a:p>
            <a:pPr>
              <a:buClr>
                <a:srgbClr val="A64706"/>
              </a:buClr>
              <a:buNone/>
            </a:pPr>
            <a:r>
              <a:rPr lang="en-GB" sz="3100" dirty="0" smtClean="0"/>
              <a:t>	For </a:t>
            </a:r>
            <a:r>
              <a:rPr lang="en-GB" sz="3100" dirty="0"/>
              <a:t>each </a:t>
            </a:r>
            <a:r>
              <a:rPr lang="en-GB" sz="3100" dirty="0" smtClean="0"/>
              <a:t>of these </a:t>
            </a:r>
            <a:r>
              <a:rPr lang="en-GB" sz="3100" dirty="0" smtClean="0"/>
              <a:t>explain </a:t>
            </a:r>
            <a:r>
              <a:rPr lang="en-GB" sz="3100" dirty="0"/>
              <a:t>how your prediction can still be valid.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6630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 strong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A64706"/>
              </a:buClr>
            </a:pPr>
            <a:r>
              <a:rPr lang="en-GB" dirty="0" smtClean="0"/>
              <a:t>Write </a:t>
            </a:r>
            <a:r>
              <a:rPr lang="en-GB" dirty="0"/>
              <a:t>your prediction on a mini white-board and be prepared to share your arguments with the class.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918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</TotalTime>
  <Words>383</Words>
  <Application>Microsoft Office PowerPoint</Application>
  <PresentationFormat>On-screen Show (4:3)</PresentationFormat>
  <Paragraphs>50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Magnesium and carbon dioxide</vt:lpstr>
      <vt:lpstr>Slide 2</vt:lpstr>
      <vt:lpstr>Slide 3</vt:lpstr>
      <vt:lpstr>Slide 4</vt:lpstr>
      <vt:lpstr>Slide 5</vt:lpstr>
      <vt:lpstr>Making a prediction</vt:lpstr>
      <vt:lpstr>Making a prediction</vt:lpstr>
      <vt:lpstr>Making a strong argument</vt:lpstr>
      <vt:lpstr>Making a strong argument</vt:lpstr>
      <vt:lpstr>Making a strong argument</vt:lpstr>
      <vt:lpstr>Slide 11</vt:lpstr>
      <vt:lpstr>Slide 12</vt:lpstr>
    </vt:vector>
  </TitlesOfParts>
  <Company>Dragonfly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Work for Learning</dc:title>
  <dc:creator>Nuffield</dc:creator>
  <cp:lastModifiedBy> Emma Palmer</cp:lastModifiedBy>
  <cp:revision>229</cp:revision>
  <dcterms:created xsi:type="dcterms:W3CDTF">2011-05-19T20:42:12Z</dcterms:created>
  <dcterms:modified xsi:type="dcterms:W3CDTF">2013-02-07T14:46:40Z</dcterms:modified>
</cp:coreProperties>
</file>