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64" r:id="rId3"/>
    <p:sldId id="263" r:id="rId4"/>
    <p:sldId id="266" r:id="rId5"/>
    <p:sldId id="287" r:id="rId6"/>
    <p:sldId id="267" r:id="rId7"/>
    <p:sldId id="274" r:id="rId8"/>
    <p:sldId id="276" r:id="rId9"/>
    <p:sldId id="277" r:id="rId10"/>
    <p:sldId id="288" r:id="rId11"/>
    <p:sldId id="281" r:id="rId12"/>
    <p:sldId id="283" r:id="rId13"/>
    <p:sldId id="284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DDDDD"/>
    <a:srgbClr val="FF0000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2157221206581681E-2"/>
          <c:y val="0.10659898477157399"/>
          <c:w val="0.91956124314442411"/>
          <c:h val="0.7868020304568528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22225">
              <a:solidFill>
                <a:srgbClr val="FF0000"/>
              </a:solidFill>
              <a:prstDash val="solid"/>
            </a:ln>
          </c:spPr>
          <c:marker>
            <c:symbol val="none"/>
          </c:marker>
          <c:dPt>
            <c:idx val="21"/>
            <c:bubble3D val="0"/>
            <c:spPr>
              <a:ln w="22225">
                <a:solidFill>
                  <a:srgbClr val="FF0000"/>
                </a:solidFill>
                <a:prstDash val="sysDash"/>
              </a:ln>
            </c:spPr>
          </c:dPt>
          <c:cat>
            <c:numRef>
              <c:f>Sheet1!$B$1:$AR$1</c:f>
              <c:numCache>
                <c:formatCode>General</c:formatCode>
                <c:ptCount val="41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</c:numCache>
            </c:numRef>
          </c:cat>
          <c:val>
            <c:numRef>
              <c:f>Sheet1!$B$2:$AR$2</c:f>
              <c:numCache>
                <c:formatCode>General</c:formatCode>
                <c:ptCount val="41"/>
                <c:pt idx="0">
                  <c:v>-2.7</c:v>
                </c:pt>
                <c:pt idx="1">
                  <c:v>-2.2000000000000002</c:v>
                </c:pt>
                <c:pt idx="2">
                  <c:v>0.5</c:v>
                </c:pt>
                <c:pt idx="3">
                  <c:v>0.70000000000000007</c:v>
                </c:pt>
                <c:pt idx="4">
                  <c:v>1.9</c:v>
                </c:pt>
                <c:pt idx="5">
                  <c:v>-0.1</c:v>
                </c:pt>
                <c:pt idx="6">
                  <c:v>1.2</c:v>
                </c:pt>
                <c:pt idx="7">
                  <c:v>1.7000000000000002</c:v>
                </c:pt>
                <c:pt idx="8">
                  <c:v>-0.60000000000000009</c:v>
                </c:pt>
                <c:pt idx="9">
                  <c:v>-0.30000000000000004</c:v>
                </c:pt>
                <c:pt idx="10">
                  <c:v>-1.2</c:v>
                </c:pt>
                <c:pt idx="11">
                  <c:v>-0.60000000000000009</c:v>
                </c:pt>
                <c:pt idx="12">
                  <c:v>-1.4</c:v>
                </c:pt>
                <c:pt idx="13">
                  <c:v>-2.6</c:v>
                </c:pt>
                <c:pt idx="14">
                  <c:v>-2.4</c:v>
                </c:pt>
                <c:pt idx="15">
                  <c:v>-3.6</c:v>
                </c:pt>
                <c:pt idx="16">
                  <c:v>-1.3</c:v>
                </c:pt>
                <c:pt idx="17">
                  <c:v>-1.4</c:v>
                </c:pt>
                <c:pt idx="18">
                  <c:v>-1.2</c:v>
                </c:pt>
                <c:pt idx="19">
                  <c:v>-1.5</c:v>
                </c:pt>
                <c:pt idx="20">
                  <c:v>-3.1</c:v>
                </c:pt>
                <c:pt idx="21">
                  <c:v>-0.31000000000000005</c:v>
                </c:pt>
                <c:pt idx="22">
                  <c:v>-0.83000000000000007</c:v>
                </c:pt>
                <c:pt idx="23">
                  <c:v>0.7400000000000001</c:v>
                </c:pt>
                <c:pt idx="24">
                  <c:v>0.58000000000000007</c:v>
                </c:pt>
                <c:pt idx="25">
                  <c:v>1.06</c:v>
                </c:pt>
                <c:pt idx="26">
                  <c:v>0.91</c:v>
                </c:pt>
                <c:pt idx="27">
                  <c:v>2.4099999999999997</c:v>
                </c:pt>
                <c:pt idx="28">
                  <c:v>2.4</c:v>
                </c:pt>
                <c:pt idx="29">
                  <c:v>2.82</c:v>
                </c:pt>
                <c:pt idx="30">
                  <c:v>2.8299999999999996</c:v>
                </c:pt>
                <c:pt idx="31">
                  <c:v>4.0599999999999996</c:v>
                </c:pt>
                <c:pt idx="32">
                  <c:v>3.8</c:v>
                </c:pt>
                <c:pt idx="33">
                  <c:v>4.8099999999999996</c:v>
                </c:pt>
                <c:pt idx="34">
                  <c:v>4.4000000000000004</c:v>
                </c:pt>
                <c:pt idx="35">
                  <c:v>4.29</c:v>
                </c:pt>
                <c:pt idx="36">
                  <c:v>4.17</c:v>
                </c:pt>
                <c:pt idx="37">
                  <c:v>3.9899999999999998</c:v>
                </c:pt>
                <c:pt idx="38">
                  <c:v>3.54</c:v>
                </c:pt>
                <c:pt idx="39">
                  <c:v>3.3099999999999996</c:v>
                </c:pt>
                <c:pt idx="40">
                  <c:v>3.4299999999999997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277888"/>
        <c:axId val="108139264"/>
      </c:lineChart>
      <c:catAx>
        <c:axId val="106277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55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063" b="0" i="0" u="none" strike="noStrike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8139264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108139264"/>
        <c:scaling>
          <c:orientation val="minMax"/>
          <c:max val="30"/>
          <c:min val="-5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855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063" b="0" i="0" u="none" strike="noStrike" baseline="0">
                <a:solidFill>
                  <a:schemeClr val="bg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6277888"/>
        <c:crosses val="autoZero"/>
        <c:crossBetween val="between"/>
      </c:valAx>
      <c:spPr>
        <a:noFill/>
        <a:ln w="3649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63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4890878982795026E-2"/>
          <c:y val="1.5999958337962448E-2"/>
          <c:w val="0.94134397979804041"/>
          <c:h val="0.8414332487103420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Physical sciences</c:v>
                </c:pt>
              </c:strCache>
            </c:strRef>
          </c:tx>
          <c:marker>
            <c:symbol val="none"/>
          </c:marker>
          <c:cat>
            <c:strRef>
              <c:f>Sheet1!$B$1:$AB$1</c:f>
              <c:strCache>
                <c:ptCount val="27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</c:strCache>
            </c:strRef>
          </c:cat>
          <c:val>
            <c:numRef>
              <c:f>Sheet1!$B$2:$AB$2</c:f>
              <c:numCache>
                <c:formatCode>General</c:formatCode>
                <c:ptCount val="27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  <c:pt idx="24">
                  <c:v>4</c:v>
                </c:pt>
                <c:pt idx="25">
                  <c:v>4</c:v>
                </c:pt>
                <c:pt idx="26">
                  <c:v>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Biological sciences</c:v>
                </c:pt>
              </c:strCache>
            </c:strRef>
          </c:tx>
          <c:spPr>
            <a:ln w="22262"/>
          </c:spPr>
          <c:marker>
            <c:symbol val="none"/>
          </c:marker>
          <c:cat>
            <c:strRef>
              <c:f>Sheet1!$B$1:$AB$1</c:f>
              <c:strCache>
                <c:ptCount val="27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</c:strCache>
            </c:strRef>
          </c:cat>
          <c:val>
            <c:numRef>
              <c:f>Sheet1!$B$3:$AB$3</c:f>
              <c:numCache>
                <c:formatCode>General</c:formatCode>
                <c:ptCount val="27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7</c:v>
                </c:pt>
                <c:pt idx="9">
                  <c:v>6</c:v>
                </c:pt>
                <c:pt idx="10">
                  <c:v>7</c:v>
                </c:pt>
                <c:pt idx="11">
                  <c:v>8</c:v>
                </c:pt>
                <c:pt idx="12">
                  <c:v>8</c:v>
                </c:pt>
                <c:pt idx="13">
                  <c:v>8</c:v>
                </c:pt>
                <c:pt idx="14">
                  <c:v>8</c:v>
                </c:pt>
                <c:pt idx="15">
                  <c:v>8</c:v>
                </c:pt>
                <c:pt idx="16">
                  <c:v>8</c:v>
                </c:pt>
                <c:pt idx="17">
                  <c:v>8</c:v>
                </c:pt>
                <c:pt idx="18">
                  <c:v>8</c:v>
                </c:pt>
                <c:pt idx="19">
                  <c:v>8</c:v>
                </c:pt>
                <c:pt idx="20">
                  <c:v>8</c:v>
                </c:pt>
                <c:pt idx="21">
                  <c:v>8</c:v>
                </c:pt>
                <c:pt idx="22">
                  <c:v>8</c:v>
                </c:pt>
                <c:pt idx="23">
                  <c:v>8</c:v>
                </c:pt>
                <c:pt idx="24">
                  <c:v>9</c:v>
                </c:pt>
                <c:pt idx="25">
                  <c:v>9</c:v>
                </c:pt>
                <c:pt idx="26">
                  <c:v>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Engineering sciences</c:v>
                </c:pt>
              </c:strCache>
            </c:strRef>
          </c:tx>
          <c:spPr>
            <a:ln w="22262"/>
          </c:spPr>
          <c:marker>
            <c:symbol val="none"/>
          </c:marker>
          <c:cat>
            <c:strRef>
              <c:f>Sheet1!$B$1:$AB$1</c:f>
              <c:strCache>
                <c:ptCount val="27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</c:strCache>
            </c:strRef>
          </c:cat>
          <c:val>
            <c:numRef>
              <c:f>Sheet1!$B$4:$AB$4</c:f>
              <c:numCache>
                <c:formatCode>General</c:formatCode>
                <c:ptCount val="27"/>
                <c:pt idx="0">
                  <c:v>13</c:v>
                </c:pt>
                <c:pt idx="1">
                  <c:v>12</c:v>
                </c:pt>
                <c:pt idx="2">
                  <c:v>11</c:v>
                </c:pt>
                <c:pt idx="3">
                  <c:v>12</c:v>
                </c:pt>
                <c:pt idx="4">
                  <c:v>11</c:v>
                </c:pt>
                <c:pt idx="5">
                  <c:v>11</c:v>
                </c:pt>
                <c:pt idx="6">
                  <c:v>10</c:v>
                </c:pt>
                <c:pt idx="7">
                  <c:v>10</c:v>
                </c:pt>
                <c:pt idx="8">
                  <c:v>9</c:v>
                </c:pt>
                <c:pt idx="9">
                  <c:v>8</c:v>
                </c:pt>
                <c:pt idx="10">
                  <c:v>7</c:v>
                </c:pt>
                <c:pt idx="11">
                  <c:v>6</c:v>
                </c:pt>
                <c:pt idx="12">
                  <c:v>6</c:v>
                </c:pt>
                <c:pt idx="13">
                  <c:v>6</c:v>
                </c:pt>
                <c:pt idx="14">
                  <c:v>6</c:v>
                </c:pt>
                <c:pt idx="15">
                  <c:v>5</c:v>
                </c:pt>
                <c:pt idx="16">
                  <c:v>6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All sciences</c:v>
                </c:pt>
              </c:strCache>
            </c:strRef>
          </c:tx>
          <c:spPr>
            <a:ln w="22262"/>
          </c:spPr>
          <c:marker>
            <c:symbol val="none"/>
          </c:marker>
          <c:cat>
            <c:strRef>
              <c:f>Sheet1!$B$1:$AB$1</c:f>
              <c:strCache>
                <c:ptCount val="27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</c:strCache>
            </c:strRef>
          </c:cat>
          <c:val>
            <c:numRef>
              <c:f>Sheet1!$B$5:$AB$5</c:f>
              <c:numCache>
                <c:formatCode>General</c:formatCode>
                <c:ptCount val="27"/>
                <c:pt idx="0">
                  <c:v>49</c:v>
                </c:pt>
                <c:pt idx="1">
                  <c:v>49</c:v>
                </c:pt>
                <c:pt idx="2">
                  <c:v>48</c:v>
                </c:pt>
                <c:pt idx="3">
                  <c:v>49</c:v>
                </c:pt>
                <c:pt idx="4">
                  <c:v>45</c:v>
                </c:pt>
                <c:pt idx="5">
                  <c:v>42</c:v>
                </c:pt>
                <c:pt idx="6">
                  <c:v>42</c:v>
                </c:pt>
                <c:pt idx="7">
                  <c:v>44</c:v>
                </c:pt>
                <c:pt idx="8">
                  <c:v>43</c:v>
                </c:pt>
                <c:pt idx="9">
                  <c:v>41</c:v>
                </c:pt>
                <c:pt idx="10">
                  <c:v>42</c:v>
                </c:pt>
                <c:pt idx="11">
                  <c:v>42</c:v>
                </c:pt>
                <c:pt idx="12">
                  <c:v>42</c:v>
                </c:pt>
                <c:pt idx="13">
                  <c:v>43</c:v>
                </c:pt>
                <c:pt idx="14">
                  <c:v>43</c:v>
                </c:pt>
                <c:pt idx="15">
                  <c:v>43</c:v>
                </c:pt>
                <c:pt idx="16">
                  <c:v>43</c:v>
                </c:pt>
                <c:pt idx="17">
                  <c:v>43</c:v>
                </c:pt>
                <c:pt idx="18">
                  <c:v>42</c:v>
                </c:pt>
                <c:pt idx="19">
                  <c:v>42</c:v>
                </c:pt>
                <c:pt idx="20">
                  <c:v>43</c:v>
                </c:pt>
                <c:pt idx="21">
                  <c:v>42</c:v>
                </c:pt>
                <c:pt idx="22">
                  <c:v>42</c:v>
                </c:pt>
                <c:pt idx="23">
                  <c:v>42</c:v>
                </c:pt>
                <c:pt idx="24">
                  <c:v>44</c:v>
                </c:pt>
                <c:pt idx="25">
                  <c:v>44</c:v>
                </c:pt>
                <c:pt idx="26">
                  <c:v>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033984"/>
        <c:axId val="115035520"/>
      </c:lineChart>
      <c:catAx>
        <c:axId val="115033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>
                <a:solidFill>
                  <a:schemeClr val="bg1"/>
                </a:solidFill>
              </a:defRPr>
            </a:pPr>
            <a:endParaRPr lang="en-US"/>
          </a:p>
        </c:txPr>
        <c:crossAx val="115035520"/>
        <c:crosses val="autoZero"/>
        <c:auto val="1"/>
        <c:lblAlgn val="ctr"/>
        <c:lblOffset val="100"/>
        <c:noMultiLvlLbl val="0"/>
      </c:catAx>
      <c:valAx>
        <c:axId val="1150355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>
                <a:solidFill>
                  <a:schemeClr val="bg1"/>
                </a:solidFill>
              </a:defRPr>
            </a:pPr>
            <a:endParaRPr lang="en-US"/>
          </a:p>
        </c:txPr>
        <c:crossAx val="115033984"/>
        <c:crosses val="autoZero"/>
        <c:crossBetween val="midCat"/>
      </c:valAx>
    </c:plotArea>
    <c:legend>
      <c:legendPos val="b"/>
      <c:layout/>
      <c:overlay val="0"/>
      <c:txPr>
        <a:bodyPr/>
        <a:lstStyle/>
        <a:p>
          <a:pPr>
            <a:defRPr lang="en-US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666666666666707E-2"/>
          <c:y val="7.6655052264808315E-2"/>
          <c:w val="0.8954545454545455"/>
          <c:h val="0.696864111498258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In full-time employment </c:v>
                </c:pt>
              </c:strCache>
            </c:strRef>
          </c:tx>
          <c:spPr>
            <a:ln w="12709">
              <a:solidFill>
                <a:srgbClr val="FFFF00"/>
              </a:solidFill>
              <a:prstDash val="solid"/>
            </a:ln>
          </c:spPr>
          <c:marker>
            <c:symbol val="none"/>
          </c:marker>
          <c:cat>
            <c:numRef>
              <c:f>Sheet1!$B$1:$R$1</c:f>
              <c:numCache>
                <c:formatCode>General</c:formatCode>
                <c:ptCount val="17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</c:numCache>
            </c:numRef>
          </c:cat>
          <c:val>
            <c:numRef>
              <c:f>Sheet1!$B$2:$R$2</c:f>
              <c:numCache>
                <c:formatCode>General</c:formatCode>
                <c:ptCount val="17"/>
                <c:pt idx="0">
                  <c:v>63</c:v>
                </c:pt>
                <c:pt idx="1">
                  <c:v>69</c:v>
                </c:pt>
                <c:pt idx="2">
                  <c:v>72</c:v>
                </c:pt>
                <c:pt idx="3">
                  <c:v>73</c:v>
                </c:pt>
                <c:pt idx="4">
                  <c:v>69</c:v>
                </c:pt>
                <c:pt idx="5">
                  <c:v>70</c:v>
                </c:pt>
                <c:pt idx="6">
                  <c:v>62</c:v>
                </c:pt>
                <c:pt idx="7">
                  <c:v>58</c:v>
                </c:pt>
                <c:pt idx="8">
                  <c:v>58</c:v>
                </c:pt>
                <c:pt idx="9">
                  <c:v>59</c:v>
                </c:pt>
                <c:pt idx="10">
                  <c:v>60</c:v>
                </c:pt>
                <c:pt idx="11">
                  <c:v>62</c:v>
                </c:pt>
                <c:pt idx="12">
                  <c:v>63</c:v>
                </c:pt>
                <c:pt idx="13">
                  <c:v>60</c:v>
                </c:pt>
                <c:pt idx="14">
                  <c:v>49</c:v>
                </c:pt>
                <c:pt idx="15">
                  <c:v>55</c:v>
                </c:pt>
                <c:pt idx="16">
                  <c:v>57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Further study</c:v>
                </c:pt>
              </c:strCache>
            </c:strRef>
          </c:tx>
          <c:spPr>
            <a:ln w="12709">
              <a:solidFill>
                <a:srgbClr val="00B050"/>
              </a:solidFill>
              <a:prstDash val="solid"/>
            </a:ln>
          </c:spPr>
          <c:marker>
            <c:symbol val="none"/>
          </c:marker>
          <c:cat>
            <c:numRef>
              <c:f>Sheet1!$B$1:$R$1</c:f>
              <c:numCache>
                <c:formatCode>General</c:formatCode>
                <c:ptCount val="17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</c:numCache>
            </c:numRef>
          </c:cat>
          <c:val>
            <c:numRef>
              <c:f>Sheet1!$B$3:$R$3</c:f>
              <c:numCache>
                <c:formatCode>General</c:formatCode>
                <c:ptCount val="17"/>
                <c:pt idx="0">
                  <c:v>15</c:v>
                </c:pt>
                <c:pt idx="1">
                  <c:v>14</c:v>
                </c:pt>
                <c:pt idx="2">
                  <c:v>13</c:v>
                </c:pt>
                <c:pt idx="3">
                  <c:v>12</c:v>
                </c:pt>
                <c:pt idx="4">
                  <c:v>14</c:v>
                </c:pt>
                <c:pt idx="5">
                  <c:v>14</c:v>
                </c:pt>
                <c:pt idx="6">
                  <c:v>13</c:v>
                </c:pt>
                <c:pt idx="7">
                  <c:v>14</c:v>
                </c:pt>
                <c:pt idx="8">
                  <c:v>11</c:v>
                </c:pt>
                <c:pt idx="9">
                  <c:v>12</c:v>
                </c:pt>
                <c:pt idx="10">
                  <c:v>12</c:v>
                </c:pt>
                <c:pt idx="11">
                  <c:v>11</c:v>
                </c:pt>
                <c:pt idx="12">
                  <c:v>11</c:v>
                </c:pt>
                <c:pt idx="13">
                  <c:v>12</c:v>
                </c:pt>
                <c:pt idx="14">
                  <c:v>16</c:v>
                </c:pt>
                <c:pt idx="15">
                  <c:v>14</c:v>
                </c:pt>
                <c:pt idx="16">
                  <c:v>13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Unemployed</c:v>
                </c:pt>
              </c:strCache>
            </c:strRef>
          </c:tx>
          <c:spPr>
            <a:ln w="12709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Sheet1!$B$1:$R$1</c:f>
              <c:numCache>
                <c:formatCode>General</c:formatCode>
                <c:ptCount val="17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</c:numCache>
            </c:numRef>
          </c:cat>
          <c:val>
            <c:numRef>
              <c:f>Sheet1!$B$4:$R$4</c:f>
              <c:numCache>
                <c:formatCode>General</c:formatCode>
                <c:ptCount val="1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8</c:v>
                </c:pt>
                <c:pt idx="7">
                  <c:v>10</c:v>
                </c:pt>
                <c:pt idx="8">
                  <c:v>10</c:v>
                </c:pt>
                <c:pt idx="9">
                  <c:v>9</c:v>
                </c:pt>
                <c:pt idx="10">
                  <c:v>8</c:v>
                </c:pt>
                <c:pt idx="11">
                  <c:v>8</c:v>
                </c:pt>
                <c:pt idx="12">
                  <c:v>7</c:v>
                </c:pt>
                <c:pt idx="13">
                  <c:v>10</c:v>
                </c:pt>
                <c:pt idx="14">
                  <c:v>13</c:v>
                </c:pt>
                <c:pt idx="15">
                  <c:v>12</c:v>
                </c:pt>
                <c:pt idx="16">
                  <c:v>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216384"/>
        <c:axId val="117217920"/>
      </c:lineChart>
      <c:catAx>
        <c:axId val="11721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1721792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17217920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17216384"/>
        <c:crosses val="autoZero"/>
        <c:crossBetween val="midCat"/>
        <c:majorUnit val="20"/>
      </c:valAx>
      <c:spPr>
        <a:noFill/>
        <a:ln w="25417">
          <a:noFill/>
        </a:ln>
      </c:spPr>
    </c:plotArea>
    <c:legend>
      <c:legendPos val="b"/>
      <c:layout>
        <c:manualLayout>
          <c:xMode val="edge"/>
          <c:yMode val="edge"/>
          <c:x val="0.14003548696388701"/>
          <c:y val="0.92102093030740262"/>
          <c:w val="0.75234302714005163"/>
          <c:h val="7.6655052264808315E-2"/>
        </c:manualLayout>
      </c:layout>
      <c:overlay val="0"/>
      <c:spPr>
        <a:noFill/>
        <a:ln w="25417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1" b="0" i="0" u="none" strike="noStrike" baseline="0">
          <a:solidFill>
            <a:schemeClr val="bg1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456620005832892E-2"/>
          <c:y val="3.9682539682539805E-2"/>
          <c:w val="0.88838054097404107"/>
          <c:h val="0.7383495813023369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Languages</c:v>
                </c:pt>
              </c:strCache>
            </c:strRef>
          </c:tx>
          <c:spPr>
            <a:ln w="25400">
              <a:solidFill>
                <a:srgbClr val="00B050"/>
              </a:solidFill>
              <a:prstDash val="solid"/>
            </a:ln>
          </c:spPr>
          <c:marker>
            <c:symbol val="none"/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</c:numCache>
            </c:num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8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  <c:pt idx="11">
                  <c:v>6</c:v>
                </c:pt>
                <c:pt idx="12">
                  <c:v>6</c:v>
                </c:pt>
                <c:pt idx="13">
                  <c:v>8</c:v>
                </c:pt>
                <c:pt idx="14">
                  <c:v>9</c:v>
                </c:pt>
                <c:pt idx="15">
                  <c:v>9</c:v>
                </c:pt>
                <c:pt idx="16">
                  <c:v>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Engineering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</c:numCache>
            </c:num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10</c:v>
                </c:pt>
                <c:pt idx="1">
                  <c:v>9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8</c:v>
                </c:pt>
                <c:pt idx="7">
                  <c:v>10</c:v>
                </c:pt>
                <c:pt idx="8">
                  <c:v>10</c:v>
                </c:pt>
                <c:pt idx="9">
                  <c:v>9</c:v>
                </c:pt>
                <c:pt idx="10">
                  <c:v>8</c:v>
                </c:pt>
                <c:pt idx="11">
                  <c:v>8</c:v>
                </c:pt>
                <c:pt idx="12">
                  <c:v>7</c:v>
                </c:pt>
                <c:pt idx="13">
                  <c:v>10</c:v>
                </c:pt>
                <c:pt idx="14">
                  <c:v>13</c:v>
                </c:pt>
                <c:pt idx="15">
                  <c:v>12</c:v>
                </c:pt>
                <c:pt idx="16">
                  <c:v>11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Computer science</c:v>
                </c:pt>
              </c:strCache>
            </c:strRef>
          </c:tx>
          <c:spPr>
            <a:ln w="25400">
              <a:solidFill>
                <a:srgbClr val="FFFF00"/>
              </a:solidFill>
              <a:prstDash val="solid"/>
            </a:ln>
          </c:spPr>
          <c:marker>
            <c:symbol val="none"/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</c:numCache>
            </c:numRef>
          </c:cat>
          <c:val>
            <c:numRef>
              <c:f>Sheet1!$D$2:$D$18</c:f>
              <c:numCache>
                <c:formatCode>General</c:formatCode>
                <c:ptCount val="17"/>
                <c:pt idx="0">
                  <c:v>10</c:v>
                </c:pt>
                <c:pt idx="1">
                  <c:v>8</c:v>
                </c:pt>
                <c:pt idx="2">
                  <c:v>6</c:v>
                </c:pt>
                <c:pt idx="3">
                  <c:v>6</c:v>
                </c:pt>
                <c:pt idx="4">
                  <c:v>8</c:v>
                </c:pt>
                <c:pt idx="5">
                  <c:v>8</c:v>
                </c:pt>
                <c:pt idx="6">
                  <c:v>12</c:v>
                </c:pt>
                <c:pt idx="7">
                  <c:v>15</c:v>
                </c:pt>
                <c:pt idx="8">
                  <c:v>12</c:v>
                </c:pt>
                <c:pt idx="9">
                  <c:v>11</c:v>
                </c:pt>
                <c:pt idx="10">
                  <c:v>11</c:v>
                </c:pt>
                <c:pt idx="11">
                  <c:v>11</c:v>
                </c:pt>
                <c:pt idx="12">
                  <c:v>10</c:v>
                </c:pt>
                <c:pt idx="13">
                  <c:v>15</c:v>
                </c:pt>
                <c:pt idx="14">
                  <c:v>17</c:v>
                </c:pt>
                <c:pt idx="15">
                  <c:v>15</c:v>
                </c:pt>
                <c:pt idx="16">
                  <c:v>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934336"/>
        <c:axId val="119940224"/>
      </c:lineChart>
      <c:catAx>
        <c:axId val="11993433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100">
                <a:solidFill>
                  <a:schemeClr val="bg1"/>
                </a:solidFill>
              </a:defRPr>
            </a:pPr>
            <a:endParaRPr lang="en-US"/>
          </a:p>
        </c:txPr>
        <c:crossAx val="119940224"/>
        <c:crosses val="autoZero"/>
        <c:auto val="1"/>
        <c:lblAlgn val="ctr"/>
        <c:lblOffset val="100"/>
        <c:tickLblSkip val="2"/>
        <c:noMultiLvlLbl val="0"/>
      </c:catAx>
      <c:valAx>
        <c:axId val="119940224"/>
        <c:scaling>
          <c:orientation val="minMax"/>
          <c:max val="4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en-US"/>
          </a:p>
        </c:txPr>
        <c:crossAx val="119934336"/>
        <c:crossesAt val="1"/>
        <c:crossBetween val="midCat"/>
      </c:valAx>
    </c:plotArea>
    <c:legend>
      <c:legendPos val="b"/>
      <c:layout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06155436589908E-2"/>
          <c:y val="4.4092323075213886E-2"/>
          <c:w val="0.92129158436256608"/>
          <c:h val="0.8473268084591909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STEM</c:v>
                </c:pt>
              </c:strCache>
            </c:strRef>
          </c:tx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Sheet1!$B$2:$B$10</c:f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non-STEM</c:v>
                </c:pt>
              </c:strCache>
            </c:strRef>
          </c:tx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Sheet1!$C$2:$C$10</c:f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Physical Sciences</c:v>
                </c:pt>
              </c:strCache>
            </c:strRef>
          </c:tx>
          <c:spPr>
            <a:ln w="19050">
              <a:solidFill>
                <a:srgbClr val="00B0F0"/>
              </a:solidFill>
            </a:ln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Sheet1!$D$2:$D$10</c:f>
              <c:numCache>
                <c:formatCode>General</c:formatCode>
                <c:ptCount val="9"/>
                <c:pt idx="0">
                  <c:v>52</c:v>
                </c:pt>
                <c:pt idx="1">
                  <c:v>54</c:v>
                </c:pt>
                <c:pt idx="2">
                  <c:v>56</c:v>
                </c:pt>
                <c:pt idx="3">
                  <c:v>61</c:v>
                </c:pt>
                <c:pt idx="4">
                  <c:v>63</c:v>
                </c:pt>
                <c:pt idx="5">
                  <c:v>60</c:v>
                </c:pt>
                <c:pt idx="6">
                  <c:v>54</c:v>
                </c:pt>
                <c:pt idx="7">
                  <c:v>57</c:v>
                </c:pt>
                <c:pt idx="8">
                  <c:v>60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Languages</c:v>
                </c:pt>
              </c:strCache>
            </c:strRef>
          </c:tx>
          <c:spPr>
            <a:ln w="19050">
              <a:solidFill>
                <a:srgbClr val="FFFF00"/>
              </a:solidFill>
              <a:prstDash val="solid"/>
            </a:ln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Sheet1!$E$2:$E$10</c:f>
              <c:numCache>
                <c:formatCode>General</c:formatCode>
                <c:ptCount val="9"/>
                <c:pt idx="0">
                  <c:v>47</c:v>
                </c:pt>
                <c:pt idx="1">
                  <c:v>48</c:v>
                </c:pt>
                <c:pt idx="2">
                  <c:v>50</c:v>
                </c:pt>
                <c:pt idx="3">
                  <c:v>51</c:v>
                </c:pt>
                <c:pt idx="4">
                  <c:v>54</c:v>
                </c:pt>
                <c:pt idx="5">
                  <c:v>52</c:v>
                </c:pt>
                <c:pt idx="6">
                  <c:v>49</c:v>
                </c:pt>
                <c:pt idx="7">
                  <c:v>52</c:v>
                </c:pt>
                <c:pt idx="8">
                  <c:v>53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Engineering Sciences</c:v>
                </c:pt>
              </c:strCache>
            </c:strRef>
          </c:tx>
          <c:spPr>
            <a:ln w="1905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Sheet1!$F$2:$F$10</c:f>
              <c:numCache>
                <c:formatCode>General</c:formatCode>
                <c:ptCount val="9"/>
                <c:pt idx="0">
                  <c:v>68</c:v>
                </c:pt>
                <c:pt idx="1">
                  <c:v>69</c:v>
                </c:pt>
                <c:pt idx="2">
                  <c:v>74</c:v>
                </c:pt>
                <c:pt idx="3">
                  <c:v>76</c:v>
                </c:pt>
                <c:pt idx="4">
                  <c:v>79</c:v>
                </c:pt>
                <c:pt idx="5">
                  <c:v>79</c:v>
                </c:pt>
                <c:pt idx="6">
                  <c:v>72</c:v>
                </c:pt>
                <c:pt idx="7">
                  <c:v>74</c:v>
                </c:pt>
                <c:pt idx="8">
                  <c:v>78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Biological Sciences</c:v>
                </c:pt>
              </c:strCache>
            </c:strRef>
          </c:tx>
          <c:spPr>
            <a:ln w="19050">
              <a:solidFill>
                <a:schemeClr val="accent2">
                  <a:lumMod val="75000"/>
                </a:schemeClr>
              </a:solidFill>
              <a:prstDash val="solid"/>
            </a:ln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Sheet1!$G$2:$G$10</c:f>
              <c:numCache>
                <c:formatCode>General</c:formatCode>
                <c:ptCount val="9"/>
                <c:pt idx="0">
                  <c:v>47</c:v>
                </c:pt>
                <c:pt idx="1">
                  <c:v>47</c:v>
                </c:pt>
                <c:pt idx="2">
                  <c:v>47</c:v>
                </c:pt>
                <c:pt idx="3">
                  <c:v>48</c:v>
                </c:pt>
                <c:pt idx="4">
                  <c:v>51</c:v>
                </c:pt>
                <c:pt idx="5">
                  <c:v>51</c:v>
                </c:pt>
                <c:pt idx="6">
                  <c:v>47</c:v>
                </c:pt>
                <c:pt idx="7">
                  <c:v>47</c:v>
                </c:pt>
                <c:pt idx="8">
                  <c:v>46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Social Studies</c:v>
                </c:pt>
              </c:strCache>
            </c:strRef>
          </c:tx>
          <c:spPr>
            <a:ln w="19050">
              <a:solidFill>
                <a:srgbClr val="7030A0"/>
              </a:solidFill>
              <a:prstDash val="solid"/>
            </a:ln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Sheet1!$H$2:$H$10</c:f>
              <c:numCache>
                <c:formatCode>General</c:formatCode>
                <c:ptCount val="9"/>
                <c:pt idx="0">
                  <c:v>52</c:v>
                </c:pt>
                <c:pt idx="1">
                  <c:v>54</c:v>
                </c:pt>
                <c:pt idx="2">
                  <c:v>54</c:v>
                </c:pt>
                <c:pt idx="3">
                  <c:v>58</c:v>
                </c:pt>
                <c:pt idx="4">
                  <c:v>61</c:v>
                </c:pt>
                <c:pt idx="5">
                  <c:v>61</c:v>
                </c:pt>
                <c:pt idx="6">
                  <c:v>59</c:v>
                </c:pt>
                <c:pt idx="7">
                  <c:v>59</c:v>
                </c:pt>
                <c:pt idx="8">
                  <c:v>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975360"/>
        <c:axId val="122976896"/>
      </c:lineChart>
      <c:catAx>
        <c:axId val="122975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2976896"/>
        <c:crosses val="autoZero"/>
        <c:auto val="1"/>
        <c:lblAlgn val="ctr"/>
        <c:lblOffset val="100"/>
        <c:noMultiLvlLbl val="0"/>
      </c:catAx>
      <c:valAx>
        <c:axId val="122976896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crossAx val="122975360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D440D-FE1D-49E6-8A1D-EFAE908A44E3}" type="datetimeFigureOut">
              <a:rPr lang="en-US" smtClean="0"/>
              <a:pPr/>
              <a:t>1/8/2015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16938-37CF-431A-A7FD-6E99B86ECF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82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4E753-FAC2-4B91-98E0-58EAA4788794}" type="datetimeFigureOut">
              <a:rPr lang="en-GB" smtClean="0"/>
              <a:pPr/>
              <a:t>08/01/2015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3B558-A059-4080-9F4B-7B236C39741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061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3B558-A059-4080-9F4B-7B236C39741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3B558-A059-4080-9F4B-7B236C39741D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3B558-A059-4080-9F4B-7B236C39741D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432E404F-1D34-4AD5-934C-18F61E0DBE5D}" type="slidenum">
              <a:rPr lang="en-GB" altLang="en-US" smtClean="0"/>
              <a:pPr eaLnBrk="1" hangingPunct="1"/>
              <a:t>12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D24144A6-4AEE-48B7-B889-788087A374E4}" type="slidenum">
              <a:rPr lang="en-GB" altLang="en-US" smtClean="0"/>
              <a:pPr eaLnBrk="1" hangingPunct="1"/>
              <a:t>13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009EC-649E-487B-B7A3-59A66973863D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3B558-A059-4080-9F4B-7B236C39741D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3B558-A059-4080-9F4B-7B236C39741D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3B558-A059-4080-9F4B-7B236C39741D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3B558-A059-4080-9F4B-7B236C39741D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3B558-A059-4080-9F4B-7B236C39741D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3B558-A059-4080-9F4B-7B236C39741D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3B558-A059-4080-9F4B-7B236C39741D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728000"/>
            <a:ext cx="7740000" cy="1440000"/>
          </a:xfrm>
        </p:spPr>
        <p:txBody>
          <a:bodyPr/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240000"/>
            <a:ext cx="7740000" cy="25200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TextBox 5"/>
          <p:cNvSpPr txBox="1"/>
          <p:nvPr userDrawn="1"/>
        </p:nvSpPr>
        <p:spPr>
          <a:xfrm>
            <a:off x="201600" y="6210000"/>
            <a:ext cx="8728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</a:rPr>
              <a:t>www.le.ac.uk</a:t>
            </a:r>
            <a:endParaRPr lang="en-GB" sz="24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E logos 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nal PC logo black tex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0000" y="180000"/>
            <a:ext cx="1800000" cy="428702"/>
          </a:xfrm>
          <a:prstGeom prst="rect">
            <a:avLst/>
          </a:prstGeom>
        </p:spPr>
      </p:pic>
      <p:pic>
        <p:nvPicPr>
          <p:cNvPr id="4" name="Picture 3" descr="THE Awards for 2012 black-0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655972" y="2682848"/>
            <a:ext cx="5832055" cy="14923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728000"/>
            <a:ext cx="7740000" cy="1440000"/>
          </a:xfrm>
        </p:spPr>
        <p:txBody>
          <a:bodyPr/>
          <a:lstStyle>
            <a:lvl1pPr algn="l"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240000"/>
            <a:ext cx="7740000" cy="25200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TextBox 5"/>
          <p:cNvSpPr txBox="1"/>
          <p:nvPr userDrawn="1"/>
        </p:nvSpPr>
        <p:spPr>
          <a:xfrm>
            <a:off x="201600" y="6210000"/>
            <a:ext cx="8728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</a:rPr>
              <a:t>www.le.ac.uk</a:t>
            </a:r>
            <a:endParaRPr lang="en-GB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7" name="Picture 6" descr="Final PC logo black tex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0000" y="180000"/>
            <a:ext cx="1800000" cy="4287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buClr>
                <a:schemeClr val="accent1"/>
              </a:buClr>
              <a:defRPr>
                <a:solidFill>
                  <a:srgbClr val="000000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rgbClr val="000000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rgbClr val="000000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rgbClr val="000000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4" name="Picture 3" descr="Final PC logo black tex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0000" y="180000"/>
            <a:ext cx="1800000" cy="4287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3" name="Picture 2" descr="Final PC logo black tex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0000" y="180000"/>
            <a:ext cx="1800000" cy="4287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nal PC logo black tex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0000" y="180000"/>
            <a:ext cx="1800000" cy="4287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E logos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 Awards for 2012 black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655972" y="2682848"/>
            <a:ext cx="5832055" cy="149230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Final PC logo white text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180000" y="180000"/>
            <a:ext cx="1800000" cy="428702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79500"/>
            <a:ext cx="82296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78025"/>
            <a:ext cx="822960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0" r:id="rId3"/>
    <p:sldLayoutId id="2147483656" r:id="rId4"/>
    <p:sldLayoutId id="2147483654" r:id="rId5"/>
    <p:sldLayoutId id="2147483658" r:id="rId6"/>
    <p:sldLayoutId id="2147483655" r:id="rId7"/>
    <p:sldLayoutId id="2147483659" r:id="rId8"/>
    <p:sldLayoutId id="2147483660" r:id="rId9"/>
    <p:sldLayoutId id="2147483661" r:id="rId10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Trebuchet MS" pitchFamily="34" charset="0"/>
        <a:buChar char="•"/>
        <a:defRPr sz="2800">
          <a:solidFill>
            <a:schemeClr val="bg1"/>
          </a:solidFill>
          <a:latin typeface="Calibri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2800">
          <a:solidFill>
            <a:schemeClr val="bg1"/>
          </a:solidFill>
          <a:latin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bg1"/>
          </a:solidFill>
          <a:latin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bg1"/>
          </a:solidFill>
          <a:latin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bg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40000" cy="2448272"/>
          </a:xfrm>
        </p:spPr>
        <p:txBody>
          <a:bodyPr/>
          <a:lstStyle/>
          <a:p>
            <a:r>
              <a:rPr lang="en-GB" sz="2800" dirty="0"/>
              <a:t>Is there a shortage of scientists?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>Examining </a:t>
            </a:r>
            <a:r>
              <a:rPr lang="en-GB" sz="2800" dirty="0"/>
              <a:t>inequalities in Science Technology Engineering and Mathematics (STEM) education and careers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20000" y="4725144"/>
            <a:ext cx="7740000" cy="103485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sz="2800" dirty="0" smtClean="0"/>
              <a:t>Emma Smith and </a:t>
            </a:r>
            <a:r>
              <a:rPr lang="en-GB" sz="2800" smtClean="0"/>
              <a:t>Patrick White</a:t>
            </a:r>
            <a:endParaRPr lang="en-GB" sz="28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88640"/>
            <a:ext cx="1799705" cy="6774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/>
              <a:t>Main </a:t>
            </a:r>
            <a:r>
              <a:rPr lang="en-GB" sz="2000" dirty="0" smtClean="0"/>
              <a:t>occupational groups, </a:t>
            </a:r>
            <a:r>
              <a:rPr lang="en-GB" sz="2000" dirty="0"/>
              <a:t>2010/11</a:t>
            </a:r>
            <a:br>
              <a:rPr lang="en-GB" sz="2000" dirty="0"/>
            </a:br>
            <a:endParaRPr lang="en-GB" sz="2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361905"/>
              </p:ext>
            </p:extLst>
          </p:nvPr>
        </p:nvGraphicFramePr>
        <p:xfrm>
          <a:off x="827584" y="2132851"/>
          <a:ext cx="7488832" cy="3384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0941"/>
                <a:gridCol w="1765693"/>
                <a:gridCol w="1476099"/>
                <a:gridCol w="1476099"/>
              </a:tblGrid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bg1"/>
                          </a:solidFill>
                          <a:effectLst/>
                        </a:rPr>
                        <a:t>‘Graduate’ jobs</a:t>
                      </a:r>
                      <a:endParaRPr lang="en-GB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bg1"/>
                          </a:solidFill>
                          <a:effectLst/>
                        </a:rPr>
                        <a:t>SOC 6-9</a:t>
                      </a:r>
                      <a:endParaRPr lang="en-GB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bg1"/>
                          </a:solidFill>
                          <a:effectLst/>
                        </a:rPr>
                        <a:t>Unemployed</a:t>
                      </a:r>
                      <a:endParaRPr lang="en-GB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bg1"/>
                          </a:solidFill>
                          <a:effectLst/>
                        </a:rPr>
                        <a:t>All graduates</a:t>
                      </a:r>
                      <a:endParaRPr lang="en-GB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bg1"/>
                          </a:solidFill>
                          <a:effectLst/>
                        </a:rPr>
                        <a:t>62</a:t>
                      </a:r>
                      <a:endParaRPr lang="en-GB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n-GB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n-GB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bg1"/>
                          </a:solidFill>
                          <a:effectLst/>
                        </a:rPr>
                        <a:t>Biology</a:t>
                      </a:r>
                      <a:endParaRPr lang="en-GB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bg1"/>
                          </a:solidFill>
                          <a:effectLst/>
                        </a:rPr>
                        <a:t>48</a:t>
                      </a:r>
                      <a:endParaRPr lang="en-GB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bg1"/>
                          </a:solidFill>
                          <a:effectLst/>
                        </a:rPr>
                        <a:t>39</a:t>
                      </a:r>
                      <a:endParaRPr lang="en-GB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GB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bg1"/>
                          </a:solidFill>
                          <a:effectLst/>
                        </a:rPr>
                        <a:t>Sports Science</a:t>
                      </a:r>
                      <a:endParaRPr lang="en-GB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bg1"/>
                          </a:solidFill>
                          <a:effectLst/>
                        </a:rPr>
                        <a:t>50</a:t>
                      </a:r>
                      <a:endParaRPr lang="en-GB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bg1"/>
                          </a:solidFill>
                          <a:effectLst/>
                        </a:rPr>
                        <a:t>42</a:t>
                      </a:r>
                      <a:endParaRPr lang="en-GB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n-GB" sz="1800" b="0" dirty="0" smtClean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n-GB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bg1"/>
                          </a:solidFill>
                          <a:effectLst/>
                        </a:rPr>
                        <a:t>Psychology</a:t>
                      </a:r>
                      <a:endParaRPr lang="en-GB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bg1"/>
                          </a:solidFill>
                          <a:effectLst/>
                        </a:rPr>
                        <a:t>42</a:t>
                      </a:r>
                      <a:endParaRPr lang="en-GB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bg1"/>
                          </a:solidFill>
                          <a:effectLst/>
                        </a:rPr>
                        <a:t>45</a:t>
                      </a:r>
                      <a:endParaRPr lang="en-GB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n-GB" sz="1800" b="0" dirty="0" smtClean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n-GB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bg1"/>
                          </a:solidFill>
                          <a:effectLst/>
                        </a:rPr>
                        <a:t>Chemistry</a:t>
                      </a:r>
                      <a:endParaRPr lang="en-GB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bg1"/>
                          </a:solidFill>
                          <a:effectLst/>
                        </a:rPr>
                        <a:t>68</a:t>
                      </a:r>
                      <a:endParaRPr lang="en-GB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bg1"/>
                          </a:solidFill>
                          <a:effectLst/>
                        </a:rPr>
                        <a:t>22</a:t>
                      </a:r>
                      <a:endParaRPr lang="en-GB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n-GB" sz="1800" b="0" dirty="0" smtClean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n-GB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bg1"/>
                          </a:solidFill>
                          <a:effectLst/>
                        </a:rPr>
                        <a:t>Physics</a:t>
                      </a:r>
                      <a:endParaRPr lang="en-GB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bg1"/>
                          </a:solidFill>
                          <a:effectLst/>
                        </a:rPr>
                        <a:t>74</a:t>
                      </a:r>
                      <a:endParaRPr lang="en-GB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GB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GB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bg1"/>
                          </a:solidFill>
                          <a:effectLst/>
                        </a:rPr>
                        <a:t>Engineering</a:t>
                      </a:r>
                      <a:endParaRPr lang="en-GB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bg1"/>
                          </a:solidFill>
                          <a:effectLst/>
                        </a:rPr>
                        <a:t>87</a:t>
                      </a:r>
                      <a:endParaRPr lang="en-GB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GB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GB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bg1"/>
                          </a:solidFill>
                          <a:effectLst/>
                        </a:rPr>
                        <a:t>Computing sciences</a:t>
                      </a:r>
                      <a:endParaRPr lang="en-GB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bg1"/>
                          </a:solidFill>
                          <a:effectLst/>
                        </a:rPr>
                        <a:t>72</a:t>
                      </a:r>
                      <a:endParaRPr lang="en-GB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en-GB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GB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38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bg1"/>
                          </a:solidFill>
                          <a:effectLst/>
                        </a:rPr>
                        <a:t>Languages</a:t>
                      </a:r>
                      <a:endParaRPr lang="en-GB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bg1"/>
                          </a:solidFill>
                          <a:effectLst/>
                        </a:rPr>
                        <a:t>51</a:t>
                      </a:r>
                      <a:endParaRPr lang="en-GB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bg1"/>
                          </a:solidFill>
                          <a:effectLst/>
                        </a:rPr>
                        <a:t>33</a:t>
                      </a:r>
                      <a:endParaRPr lang="en-GB" sz="1800" b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GB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3563888" y="2780928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563888" y="4509120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7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Long term trajectories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/>
              <a:t>1970 Birth Cohort Study</a:t>
            </a:r>
          </a:p>
          <a:p>
            <a:pPr marL="0" indent="0">
              <a:buNone/>
            </a:pPr>
            <a:r>
              <a:rPr lang="en-GB" sz="2000" dirty="0" smtClean="0"/>
              <a:t>1958 National Child Development Study</a:t>
            </a:r>
          </a:p>
          <a:p>
            <a:pPr marL="0" indent="0">
              <a:buNone/>
            </a:pPr>
            <a:r>
              <a:rPr lang="en-GB" sz="2000" dirty="0" smtClean="0"/>
              <a:t>Labour Force Survey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8063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765175"/>
          </a:xfrm>
        </p:spPr>
        <p:txBody>
          <a:bodyPr/>
          <a:lstStyle/>
          <a:p>
            <a:pPr eaLnBrk="1" hangingPunct="1"/>
            <a:r>
              <a:rPr lang="en-GB" altLang="en-US" sz="2800" dirty="0" smtClean="0"/>
              <a:t>Conclusions 1</a:t>
            </a:r>
            <a:endParaRPr lang="en-US" altLang="en-US" sz="2800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pPr eaLnBrk="1" hangingPunct="1"/>
            <a:r>
              <a:rPr lang="en-GB" altLang="en-US" sz="2000" dirty="0" smtClean="0"/>
              <a:t>No evidence of gender gaps in attainment at A-level pure sciences</a:t>
            </a:r>
          </a:p>
          <a:p>
            <a:pPr marL="0" indent="0" eaLnBrk="1" hangingPunct="1">
              <a:buNone/>
            </a:pPr>
            <a:endParaRPr lang="en-GB" altLang="en-US" sz="2000" dirty="0" smtClean="0"/>
          </a:p>
          <a:p>
            <a:pPr eaLnBrk="1" hangingPunct="1"/>
            <a:r>
              <a:rPr lang="en-GB" altLang="en-US" sz="2000" dirty="0" smtClean="0"/>
              <a:t>Participation in HE undergraduate science programmes has kept pace with overall HE expansion</a:t>
            </a:r>
          </a:p>
          <a:p>
            <a:pPr marL="0" indent="0" eaLnBrk="1" hangingPunct="1">
              <a:buNone/>
            </a:pPr>
            <a:endParaRPr lang="en-GB" altLang="en-US" sz="2000" dirty="0" smtClean="0"/>
          </a:p>
          <a:p>
            <a:pPr eaLnBrk="1" hangingPunct="1"/>
            <a:r>
              <a:rPr lang="en-GB" altLang="en-US" sz="2000" dirty="0" smtClean="0"/>
              <a:t>But recruitment is not even across the sciences</a:t>
            </a:r>
          </a:p>
          <a:p>
            <a:pPr eaLnBrk="1" hangingPunct="1"/>
            <a:endParaRPr lang="en-GB" altLang="en-US" sz="2000" dirty="0" smtClean="0"/>
          </a:p>
          <a:p>
            <a:pPr eaLnBrk="1" hangingPunct="1"/>
            <a:r>
              <a:rPr lang="en-GB" altLang="en-US" sz="2000" dirty="0" smtClean="0"/>
              <a:t>Social characteristics in particular have hardly varied</a:t>
            </a:r>
          </a:p>
          <a:p>
            <a:pPr eaLnBrk="1" hangingPunct="1"/>
            <a:endParaRPr lang="en-GB" altLang="en-US" sz="2000" dirty="0" smtClean="0"/>
          </a:p>
          <a:p>
            <a:pPr eaLnBrk="1" hangingPunct="1"/>
            <a:r>
              <a:rPr lang="en-GB" altLang="en-US" sz="2000" dirty="0" smtClean="0"/>
              <a:t>Physical scientists are still largely white, middle class, high attaining, home-domiciled, traditional aged men.</a:t>
            </a:r>
          </a:p>
        </p:txBody>
      </p:sp>
    </p:spTree>
    <p:extLst>
      <p:ext uri="{BB962C8B-B14F-4D97-AF65-F5344CB8AC3E}">
        <p14:creationId xmlns:p14="http://schemas.microsoft.com/office/powerpoint/2010/main" val="259663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 dirty="0" smtClean="0"/>
              <a:t>Conclusions 2</a:t>
            </a:r>
            <a:endParaRPr lang="en-US" altLang="en-US" sz="2800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000" dirty="0" smtClean="0"/>
              <a:t>Initiatives to encourage greater uptake of the physical sciences have limited impact, at aggregate level</a:t>
            </a:r>
          </a:p>
          <a:p>
            <a:endParaRPr lang="en-GB" altLang="en-US" sz="2000" dirty="0" smtClean="0"/>
          </a:p>
          <a:p>
            <a:pPr eaLnBrk="1" hangingPunct="1"/>
            <a:r>
              <a:rPr lang="en-GB" altLang="en-US" sz="2000" dirty="0" smtClean="0"/>
              <a:t>Early career trajectories of engineering science students are relatively unchanged</a:t>
            </a:r>
          </a:p>
          <a:p>
            <a:pPr eaLnBrk="1" hangingPunct="1"/>
            <a:endParaRPr lang="en-GB" altLang="en-US" sz="2000" u="sng" dirty="0" smtClean="0"/>
          </a:p>
          <a:p>
            <a:pPr eaLnBrk="1" hangingPunct="1"/>
            <a:r>
              <a:rPr lang="en-GB" altLang="en-US" sz="2000" dirty="0" smtClean="0"/>
              <a:t>Further work is needed to examine the barriers and opportunities for entry into graduate STEM employment</a:t>
            </a:r>
            <a:endParaRPr lang="en-US" altLang="en-US" sz="2000" dirty="0" smtClean="0"/>
          </a:p>
          <a:p>
            <a:endParaRPr lang="en-GB" altLang="en-US" sz="2400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470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40060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	</a:t>
            </a:r>
            <a:r>
              <a:rPr lang="en-GB" sz="2400" dirty="0" smtClean="0"/>
              <a:t>‘Not for the first time our educational conscience has been stung by the thought that we are as a nation neglecting science’ </a:t>
            </a:r>
          </a:p>
          <a:p>
            <a:pPr lvl="1" algn="r">
              <a:buNone/>
            </a:pPr>
            <a:r>
              <a:rPr lang="en-GB" sz="2000" dirty="0" smtClean="0">
                <a:solidFill>
                  <a:srgbClr val="FFFF00"/>
                </a:solidFill>
              </a:rPr>
              <a:t>Committee to Enquire into the Position of Natural Science in the Educational System of Great Britain, 1918</a:t>
            </a:r>
            <a:r>
              <a:rPr lang="en-GB" sz="2000" dirty="0" smtClean="0"/>
              <a:t>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sz="2400" dirty="0" smtClean="0"/>
              <a:t>‘Grave shortage of science teachers’ </a:t>
            </a:r>
          </a:p>
          <a:p>
            <a:pPr algn="r">
              <a:buNone/>
            </a:pPr>
            <a:r>
              <a:rPr lang="en-GB" sz="2000" dirty="0" smtClean="0">
                <a:solidFill>
                  <a:srgbClr val="FFFF00"/>
                </a:solidFill>
              </a:rPr>
              <a:t>The Times, October 1955</a:t>
            </a:r>
          </a:p>
          <a:p>
            <a:pPr>
              <a:buNone/>
            </a:pPr>
            <a:r>
              <a:rPr lang="en-GB" dirty="0" smtClean="0"/>
              <a:t> 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sz="2400" dirty="0" smtClean="0"/>
              <a:t>‘University science places unfilled’ </a:t>
            </a:r>
          </a:p>
          <a:p>
            <a:pPr algn="r">
              <a:buNone/>
            </a:pPr>
            <a:r>
              <a:rPr lang="en-GB" sz="2000" dirty="0" smtClean="0">
                <a:solidFill>
                  <a:srgbClr val="FFFF00"/>
                </a:solidFill>
              </a:rPr>
              <a:t>The Times, January 1970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365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387305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400" dirty="0"/>
              <a:t>‘</a:t>
            </a:r>
            <a:r>
              <a:rPr lang="en-GB" altLang="ja-JP" sz="2400" dirty="0"/>
              <a:t>This is Britain</a:t>
            </a:r>
            <a:r>
              <a:rPr lang="en-GB" altLang="en-US" sz="2400" dirty="0"/>
              <a:t>’</a:t>
            </a:r>
            <a:r>
              <a:rPr lang="en-GB" altLang="ja-JP" sz="2400" dirty="0"/>
              <a:t>s path to the future, lit by the brilliant light of science’ </a:t>
            </a:r>
            <a:r>
              <a:rPr lang="en-GB" altLang="ja-JP" sz="2400" dirty="0" smtClean="0"/>
              <a:t>					</a:t>
            </a:r>
            <a:r>
              <a:rPr lang="en-GB" altLang="en-US" sz="1800" dirty="0" smtClean="0"/>
              <a:t>Tony </a:t>
            </a:r>
            <a:r>
              <a:rPr lang="en-GB" altLang="en-US" sz="1800" dirty="0"/>
              <a:t>Blair, 2006</a:t>
            </a:r>
          </a:p>
          <a:p>
            <a:pPr marL="0" indent="0">
              <a:buNone/>
            </a:pPr>
            <a:endParaRPr lang="en-GB" altLang="en-US" sz="2400" dirty="0" smtClean="0"/>
          </a:p>
          <a:p>
            <a:pPr marL="0" indent="0">
              <a:buNone/>
            </a:pPr>
            <a:r>
              <a:rPr lang="en-GB" altLang="en-US" sz="2400" dirty="0" smtClean="0"/>
              <a:t>‘</a:t>
            </a:r>
            <a:r>
              <a:rPr lang="en-GB" sz="2400" dirty="0" smtClean="0"/>
              <a:t>… </a:t>
            </a:r>
            <a:r>
              <a:rPr lang="en-GB" sz="2400" dirty="0"/>
              <a:t>to make Britain the best country in the world in which to be a scientist</a:t>
            </a:r>
            <a:r>
              <a:rPr lang="en-GB" altLang="en-US" sz="2400" dirty="0"/>
              <a:t>’ </a:t>
            </a:r>
            <a:r>
              <a:rPr lang="en-GB" altLang="en-US" sz="2400" dirty="0" smtClean="0"/>
              <a:t>					</a:t>
            </a:r>
            <a:r>
              <a:rPr lang="en-GB" altLang="en-US" sz="1800" dirty="0" smtClean="0"/>
              <a:t>Gordon </a:t>
            </a:r>
            <a:r>
              <a:rPr lang="en-GB" altLang="en-US" sz="1800" dirty="0"/>
              <a:t>Brown, 2009</a:t>
            </a:r>
          </a:p>
          <a:p>
            <a:pPr marL="0" indent="0">
              <a:buNone/>
            </a:pPr>
            <a:endParaRPr lang="en-GB" altLang="en-US" sz="2400" dirty="0" smtClean="0"/>
          </a:p>
          <a:p>
            <a:pPr marL="0" indent="0">
              <a:buNone/>
            </a:pPr>
            <a:r>
              <a:rPr lang="en-GB" altLang="en-US" sz="2400" dirty="0" smtClean="0"/>
              <a:t>‘</a:t>
            </a:r>
            <a:r>
              <a:rPr lang="en-GB" sz="2400" dirty="0" smtClean="0"/>
              <a:t>…</a:t>
            </a:r>
            <a:r>
              <a:rPr lang="en-GB" sz="2400" dirty="0"/>
              <a:t>while not everyone is in the business of science, science is everybody</a:t>
            </a:r>
            <a:r>
              <a:rPr lang="en-GB" altLang="en-US" sz="2400" dirty="0"/>
              <a:t>’</a:t>
            </a:r>
            <a:r>
              <a:rPr lang="en-GB" sz="2400" dirty="0"/>
              <a:t>s business</a:t>
            </a:r>
            <a:r>
              <a:rPr lang="en-GB" altLang="en-US" sz="2400" dirty="0"/>
              <a:t>’ </a:t>
            </a:r>
            <a:r>
              <a:rPr lang="en-GB" altLang="en-US" sz="2400" dirty="0" smtClean="0"/>
              <a:t>			</a:t>
            </a:r>
            <a:r>
              <a:rPr lang="en-GB" altLang="en-US" sz="1800" dirty="0" smtClean="0"/>
              <a:t>Gordon </a:t>
            </a:r>
            <a:r>
              <a:rPr lang="en-GB" altLang="en-US" sz="1800" dirty="0"/>
              <a:t>Brown, 2009</a:t>
            </a:r>
          </a:p>
          <a:p>
            <a:pPr marL="0" indent="0">
              <a:buNone/>
            </a:pPr>
            <a:endParaRPr lang="en-GB" altLang="en-US" sz="2400" dirty="0" smtClean="0"/>
          </a:p>
          <a:p>
            <a:pPr marL="0" indent="0">
              <a:buNone/>
            </a:pPr>
            <a:r>
              <a:rPr lang="en-GB" altLang="en-US" sz="2400" dirty="0" smtClean="0"/>
              <a:t>‘</a:t>
            </a:r>
            <a:r>
              <a:rPr lang="en-GB" sz="2400" dirty="0" smtClean="0"/>
              <a:t>…</a:t>
            </a:r>
            <a:r>
              <a:rPr lang="en-GB" sz="2400" dirty="0"/>
              <a:t>scientists and engineers ought to stand side by side with athletes and entertainers… we are going to show young people how cool science can be</a:t>
            </a:r>
            <a:r>
              <a:rPr lang="en-GB" altLang="en-US" sz="2400" dirty="0"/>
              <a:t>’</a:t>
            </a:r>
            <a:r>
              <a:rPr lang="en-GB" sz="2400" dirty="0"/>
              <a:t> </a:t>
            </a:r>
            <a:r>
              <a:rPr lang="en-GB" sz="2400" dirty="0" smtClean="0"/>
              <a:t>			</a:t>
            </a:r>
            <a:r>
              <a:rPr lang="en-GB" altLang="en-US" sz="1800" dirty="0" smtClean="0"/>
              <a:t>Barack </a:t>
            </a:r>
            <a:r>
              <a:rPr lang="en-GB" altLang="en-US" sz="1800" dirty="0"/>
              <a:t>Obama, 2009</a:t>
            </a:r>
            <a:endParaRPr lang="en-US" altLang="en-US" sz="18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 </a:t>
            </a:r>
            <a:endParaRPr lang="en-GB" sz="2400" dirty="0"/>
          </a:p>
          <a:p>
            <a:endParaRPr lang="en-GB" altLang="ja-JP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4010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387305"/>
          </a:xfrm>
        </p:spPr>
        <p:txBody>
          <a:bodyPr/>
          <a:lstStyle/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 algn="just">
              <a:buNone/>
            </a:pPr>
            <a:r>
              <a:rPr lang="en-GB" sz="2400" dirty="0" smtClean="0"/>
              <a:t>‘Another </a:t>
            </a:r>
            <a:r>
              <a:rPr lang="en-GB" sz="2400" dirty="0"/>
              <a:t>issue with which we had to grapple was the lack of reliable data on </a:t>
            </a:r>
            <a:r>
              <a:rPr lang="en-GB" sz="2400" dirty="0" smtClean="0"/>
              <a:t>the supply </a:t>
            </a:r>
            <a:r>
              <a:rPr lang="en-GB" sz="2400" dirty="0"/>
              <a:t>and demand of STEM graduates and postgraduates. This lack of </a:t>
            </a:r>
            <a:r>
              <a:rPr lang="en-GB" sz="2400" dirty="0" smtClean="0"/>
              <a:t>data makes </a:t>
            </a:r>
            <a:r>
              <a:rPr lang="en-GB" sz="2400" dirty="0"/>
              <a:t>it very difficult to assess whether there is in fact a shortage of </a:t>
            </a:r>
            <a:r>
              <a:rPr lang="en-GB" sz="2400" dirty="0" smtClean="0"/>
              <a:t>STEM graduates </a:t>
            </a:r>
            <a:r>
              <a:rPr lang="en-GB" sz="2400" dirty="0"/>
              <a:t>and postgraduates and in which sectors. This is critical because, if </a:t>
            </a:r>
            <a:r>
              <a:rPr lang="en-GB" sz="2400" dirty="0" smtClean="0"/>
              <a:t>it is </a:t>
            </a:r>
            <a:r>
              <a:rPr lang="en-GB" sz="2400" dirty="0"/>
              <a:t>not known whether there is a shortage, remedial actions cannot be put </a:t>
            </a:r>
            <a:r>
              <a:rPr lang="en-GB" sz="2400" dirty="0" smtClean="0"/>
              <a:t>in place’.</a:t>
            </a:r>
          </a:p>
          <a:p>
            <a:pPr marL="0" indent="0" algn="r">
              <a:buNone/>
            </a:pPr>
            <a:r>
              <a:rPr lang="en-GB" sz="2000" dirty="0" smtClean="0"/>
              <a:t>House of Lords </a:t>
            </a:r>
            <a:r>
              <a:rPr lang="en-GB" sz="2000" dirty="0"/>
              <a:t>Select Committee on Science and </a:t>
            </a:r>
            <a:r>
              <a:rPr lang="en-GB" sz="2000" dirty="0" smtClean="0"/>
              <a:t>Technology (2012:6)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4608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/>
              <a:t>Achievement gaps between male and female A-level physics candidates 1965-2009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0834731"/>
              </p:ext>
            </p:extLst>
          </p:nvPr>
        </p:nvGraphicFramePr>
        <p:xfrm>
          <a:off x="603387" y="1672263"/>
          <a:ext cx="7797348" cy="3723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790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29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5142546"/>
              </p:ext>
            </p:extLst>
          </p:nvPr>
        </p:nvGraphicFramePr>
        <p:xfrm>
          <a:off x="467544" y="1124744"/>
          <a:ext cx="835292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753884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Acceptances to selected main science subject groups, as a proportion of all acceptances, </a:t>
            </a:r>
            <a:r>
              <a:rPr lang="en-GB" sz="1600" dirty="0" smtClean="0">
                <a:solidFill>
                  <a:schemeClr val="bg1"/>
                </a:solidFill>
              </a:rPr>
              <a:t>1986-2012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39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65175"/>
          </a:xfrm>
        </p:spPr>
        <p:txBody>
          <a:bodyPr/>
          <a:lstStyle/>
          <a:p>
            <a:r>
              <a:rPr lang="en-GB" sz="2000" dirty="0" smtClean="0"/>
              <a:t>First destinations of Engineering Sciences graduates, 1994-2010/11 </a:t>
            </a:r>
            <a:endParaRPr lang="en-GB" sz="2000" dirty="0"/>
          </a:p>
        </p:txBody>
      </p:sp>
      <p:graphicFrame>
        <p:nvGraphicFramePr>
          <p:cNvPr id="4" name="Object 13"/>
          <p:cNvGraphicFramePr/>
          <p:nvPr/>
        </p:nvGraphicFramePr>
        <p:xfrm>
          <a:off x="395536" y="1196752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8229600" cy="765175"/>
          </a:xfrm>
        </p:spPr>
        <p:txBody>
          <a:bodyPr/>
          <a:lstStyle/>
          <a:p>
            <a:r>
              <a:rPr lang="en-GB" sz="1800" dirty="0"/>
              <a:t>Proportion of first degree leavers who were unemployed 6 months after graduation, selected subjects 1994/5 to </a:t>
            </a:r>
            <a:r>
              <a:rPr lang="en-GB" sz="1800" dirty="0" smtClean="0"/>
              <a:t>2010/11</a:t>
            </a:r>
            <a:r>
              <a:rPr lang="en-GB" sz="1800" dirty="0"/>
              <a:t/>
            </a:r>
            <a:br>
              <a:rPr lang="en-GB" sz="1800" dirty="0"/>
            </a:br>
            <a:endParaRPr lang="en-GB" sz="18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864821969"/>
              </p:ext>
            </p:extLst>
          </p:nvPr>
        </p:nvGraphicFramePr>
        <p:xfrm>
          <a:off x="0" y="1340768"/>
          <a:ext cx="882047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765175"/>
          </a:xfrm>
        </p:spPr>
        <p:txBody>
          <a:bodyPr/>
          <a:lstStyle/>
          <a:p>
            <a:r>
              <a:rPr lang="en-GB" sz="2000" dirty="0" smtClean="0"/>
              <a:t>Percentage of students entering ‘graduate’ type jobs, selected subject areas, 2002-2010</a:t>
            </a:r>
            <a:endParaRPr lang="en-GB" sz="20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51520" y="1484784"/>
          <a:ext cx="849694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Default Design">
  <a:themeElements>
    <a:clrScheme name="Custom 8">
      <a:dk1>
        <a:srgbClr val="243062"/>
      </a:dk1>
      <a:lt1>
        <a:srgbClr val="FFFFFF"/>
      </a:lt1>
      <a:dk2>
        <a:srgbClr val="6067A8"/>
      </a:dk2>
      <a:lt2>
        <a:srgbClr val="F2F3F8"/>
      </a:lt2>
      <a:accent1>
        <a:srgbClr val="F95207"/>
      </a:accent1>
      <a:accent2>
        <a:srgbClr val="FF9966"/>
      </a:accent2>
      <a:accent3>
        <a:srgbClr val="FFBC9B"/>
      </a:accent3>
      <a:accent4>
        <a:srgbClr val="6067A8"/>
      </a:accent4>
      <a:accent5>
        <a:srgbClr val="ABAFD1"/>
      </a:accent5>
      <a:accent6>
        <a:srgbClr val="CED0E4"/>
      </a:accent6>
      <a:hlink>
        <a:srgbClr val="FFFFFF"/>
      </a:hlink>
      <a:folHlink>
        <a:srgbClr val="8086BA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365</Words>
  <Application>Microsoft Office PowerPoint</Application>
  <PresentationFormat>On-screen Show (4:3)</PresentationFormat>
  <Paragraphs>102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Is there a shortage of scientists?   Examining inequalities in Science Technology Engineering and Mathematics (STEM) education and careers</vt:lpstr>
      <vt:lpstr>PowerPoint Presentation</vt:lpstr>
      <vt:lpstr>PowerPoint Presentation</vt:lpstr>
      <vt:lpstr>PowerPoint Presentation</vt:lpstr>
      <vt:lpstr>Achievement gaps between male and female A-level physics candidates 1965-2009</vt:lpstr>
      <vt:lpstr>PowerPoint Presentation</vt:lpstr>
      <vt:lpstr>First destinations of Engineering Sciences graduates, 1994-2010/11 </vt:lpstr>
      <vt:lpstr>Proportion of first degree leavers who were unemployed 6 months after graduation, selected subjects 1994/5 to 2010/11 </vt:lpstr>
      <vt:lpstr>Percentage of students entering ‘graduate’ type jobs, selected subject areas, 2002-2010</vt:lpstr>
      <vt:lpstr>Main occupational groups, 2010/11 </vt:lpstr>
      <vt:lpstr>Long term trajectories</vt:lpstr>
      <vt:lpstr>Conclusions 1</vt:lpstr>
      <vt:lpstr>Conclusions 2</vt:lpstr>
    </vt:vector>
  </TitlesOfParts>
  <Company>University of Leicester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syst33</dc:creator>
  <cp:lastModifiedBy>es228</cp:lastModifiedBy>
  <cp:revision>98</cp:revision>
  <dcterms:created xsi:type="dcterms:W3CDTF">2008-02-22T15:40:42Z</dcterms:created>
  <dcterms:modified xsi:type="dcterms:W3CDTF">2015-01-08T15:35:30Z</dcterms:modified>
</cp:coreProperties>
</file>