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0" r:id="rId2"/>
    <p:sldId id="266" r:id="rId3"/>
    <p:sldId id="265" r:id="rId4"/>
    <p:sldId id="294" r:id="rId5"/>
    <p:sldId id="267" r:id="rId6"/>
    <p:sldId id="293" r:id="rId7"/>
    <p:sldId id="269" r:id="rId8"/>
    <p:sldId id="270" r:id="rId9"/>
    <p:sldId id="271" r:id="rId10"/>
    <p:sldId id="272" r:id="rId11"/>
    <p:sldId id="273" r:id="rId12"/>
    <p:sldId id="274" r:id="rId13"/>
    <p:sldId id="291" r:id="rId14"/>
    <p:sldId id="287" r:id="rId15"/>
    <p:sldId id="276" r:id="rId16"/>
    <p:sldId id="277" r:id="rId17"/>
    <p:sldId id="283" r:id="rId18"/>
    <p:sldId id="281" r:id="rId19"/>
    <p:sldId id="278"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70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notesViewPr>
    <p:cSldViewPr snapToGrid="0">
      <p:cViewPr varScale="1">
        <p:scale>
          <a:sx n="77" d="100"/>
          <a:sy n="77" d="100"/>
        </p:scale>
        <p:origin x="-311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000" b="1">
                <a:solidFill>
                  <a:srgbClr val="36669A"/>
                </a:solidFill>
                <a:latin typeface="Arial" charset="0"/>
                <a:ea typeface="ＭＳ Ｐゴシック" charset="-128"/>
                <a:cs typeface="+mn-cs"/>
              </a:defRPr>
            </a:lvl1pPr>
          </a:lstStyle>
          <a:p>
            <a:pPr>
              <a:defRPr/>
            </a:pPr>
            <a:r>
              <a:rPr lang="en-GB"/>
              <a:t>PWL Osmosis pot model</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b="1">
                <a:solidFill>
                  <a:srgbClr val="36669A"/>
                </a:solidFill>
                <a:ea typeface="ＭＳ Ｐゴシック" charset="-128"/>
              </a:defRPr>
            </a:lvl1pPr>
          </a:lstStyle>
          <a:p>
            <a:pPr>
              <a:defRPr/>
            </a:pPr>
            <a:fld id="{378B4561-A2F7-49EE-AEA0-518DD3E489E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9DD4FB42-298B-42CC-B248-F634B57FAC04}" type="datetime1">
              <a:rPr lang="en-GB"/>
              <a:pPr>
                <a:defRPr/>
              </a:pPr>
              <a:t>03/04/2013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73A24499-82DA-424D-BEF8-4F8A61A9490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GB"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F2D4A6D-0E25-4330-B951-E699F37CE263}" type="slidenum">
              <a:rPr lang="en-GB" smtClean="0">
                <a:ea typeface="ＭＳ Ｐゴシック" pitchFamily="34" charset="-128"/>
              </a:rPr>
              <a:pPr/>
              <a:t>2</a:t>
            </a:fld>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08877737-67B9-48F7-960D-97D7CF55ABAC}" type="slidenum">
              <a:rPr lang="en-GB" smtClean="0">
                <a:ea typeface="ＭＳ Ｐゴシック" pitchFamily="34" charset="-128"/>
              </a:rPr>
              <a:pPr/>
              <a:t>9</a:t>
            </a:fld>
            <a:endParaRPr lang="en-GB"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withou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417637"/>
            <a:ext cx="8229600" cy="4766285"/>
          </a:xfrm>
        </p:spPr>
        <p:txBody>
          <a:bodyPr/>
          <a:lstStyle>
            <a:lvl1pPr marL="457200" indent="-457200">
              <a:buFont typeface="Arial"/>
              <a:buChar cha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63050" cy="2466975"/>
          </a:xfrm>
          <a:prstGeom prst="rect">
            <a:avLst/>
          </a:prstGeom>
          <a:noFill/>
          <a:ln w="9525">
            <a:noFill/>
            <a:miter lim="800000"/>
            <a:headEnd/>
            <a:tailEnd/>
          </a:ln>
        </p:spPr>
      </p:pic>
      <p:sp>
        <p:nvSpPr>
          <p:cNvPr id="3" name="Subtitle 2"/>
          <p:cNvSpPr>
            <a:spLocks noGrp="1"/>
          </p:cNvSpPr>
          <p:nvPr>
            <p:ph type="subTitle" idx="1"/>
          </p:nvPr>
        </p:nvSpPr>
        <p:spPr>
          <a:xfrm>
            <a:off x="685799" y="1853467"/>
            <a:ext cx="8165123" cy="84284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685800" y="2735394"/>
            <a:ext cx="7772400" cy="1470025"/>
          </a:xfrm>
        </p:spPr>
        <p:txBody>
          <a:bodyPr/>
          <a:lstStyle>
            <a:lvl1pPr algn="l">
              <a:defRPr sz="6000" baseline="0">
                <a:solidFill>
                  <a:srgbClr val="000000"/>
                </a:solidFill>
              </a:defRPr>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6" name="Content Placeholder 2"/>
          <p:cNvSpPr>
            <a:spLocks noGrp="1"/>
          </p:cNvSpPr>
          <p:nvPr>
            <p:ph idx="1"/>
          </p:nvPr>
        </p:nvSpPr>
        <p:spPr>
          <a:xfrm>
            <a:off x="457201" y="2588851"/>
            <a:ext cx="8237413" cy="3600000"/>
          </a:xfrm>
        </p:spPr>
        <p:txBody>
          <a:bodyPr/>
          <a:lstStyle>
            <a:lvl1pPr marL="457200" indent="-457200">
              <a:buFont typeface="Arial"/>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with bullets animate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116385"/>
            <a:ext cx="8237413" cy="3072466"/>
          </a:xfrm>
        </p:spPr>
        <p:txBody>
          <a:bodyPr/>
          <a:lstStyle>
            <a:lvl1pPr marL="457200" indent="-457200">
              <a:buFont typeface="Arial"/>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with bullets no ani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116385"/>
            <a:ext cx="8237413" cy="3072466"/>
          </a:xfrm>
        </p:spPr>
        <p:txBody>
          <a:bodyPr/>
          <a:lstStyle>
            <a:lvl1pPr marL="457200" indent="-457200">
              <a:buFont typeface="Arial"/>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417638"/>
            <a:ext cx="8229600" cy="430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28" name="TextBox 8"/>
          <p:cNvSpPr txBox="1">
            <a:spLocks noChangeArrowheads="1"/>
          </p:cNvSpPr>
          <p:nvPr userDrawn="1"/>
        </p:nvSpPr>
        <p:spPr bwMode="auto">
          <a:xfrm>
            <a:off x="465138" y="6227763"/>
            <a:ext cx="2160587" cy="107950"/>
          </a:xfrm>
          <a:prstGeom prst="rect">
            <a:avLst/>
          </a:prstGeom>
          <a:solidFill>
            <a:schemeClr val="bg1"/>
          </a:solidFill>
          <a:ln w="9525">
            <a:noFill/>
            <a:miter lim="800000"/>
            <a:headEnd/>
            <a:tailEnd/>
          </a:ln>
        </p:spPr>
        <p:txBody>
          <a:bodyPr lIns="0" tIns="0" rIns="0" bIns="0" anchor="b">
            <a:spAutoFit/>
          </a:bodyPr>
          <a:lstStyle/>
          <a:p>
            <a:pPr>
              <a:defRPr/>
            </a:pPr>
            <a:r>
              <a:rPr lang="en-GB" sz="700">
                <a:solidFill>
                  <a:srgbClr val="A64706"/>
                </a:solidFill>
                <a:latin typeface="Calibri" charset="0"/>
                <a:ea typeface="ＭＳ Ｐゴシック" charset="-128"/>
              </a:rPr>
              <a:t>© Nuffield Foundation 2013</a:t>
            </a:r>
            <a:endParaRPr lang="en-US" sz="700">
              <a:solidFill>
                <a:srgbClr val="A64706"/>
              </a:solidFill>
              <a:latin typeface="Calibri" charset="0"/>
              <a:ea typeface="ＭＳ Ｐゴシック" charset="-128"/>
            </a:endParaRPr>
          </a:p>
        </p:txBody>
      </p:sp>
      <p:pic>
        <p:nvPicPr>
          <p:cNvPr id="1029" name="Picture 3" descr="C:\Users\scodrington\Desktop\PWL light bulb.jpg"/>
          <p:cNvPicPr>
            <a:picLocks noChangeAspect="1" noChangeArrowheads="1"/>
          </p:cNvPicPr>
          <p:nvPr userDrawn="1"/>
        </p:nvPicPr>
        <p:blipFill>
          <a:blip r:embed="rId12"/>
          <a:srcRect l="89798"/>
          <a:stretch>
            <a:fillRect/>
          </a:stretch>
        </p:blipFill>
        <p:spPr bwMode="auto">
          <a:xfrm>
            <a:off x="7953375" y="5610225"/>
            <a:ext cx="896938" cy="857250"/>
          </a:xfrm>
          <a:prstGeom prst="rect">
            <a:avLst/>
          </a:prstGeom>
          <a:noFill/>
          <a:ln w="9525">
            <a:noFill/>
            <a:miter lim="800000"/>
            <a:headEnd/>
            <a:tailEnd/>
          </a:ln>
        </p:spPr>
      </p:pic>
      <p:sp>
        <p:nvSpPr>
          <p:cNvPr id="13" name="Rectangle 12"/>
          <p:cNvSpPr>
            <a:spLocks noChangeArrowheads="1"/>
          </p:cNvSpPr>
          <p:nvPr userDrawn="1"/>
        </p:nvSpPr>
        <p:spPr bwMode="auto">
          <a:xfrm flipV="1">
            <a:off x="457200" y="6391275"/>
            <a:ext cx="8393113" cy="46038"/>
          </a:xfrm>
          <a:prstGeom prst="rect">
            <a:avLst/>
          </a:prstGeom>
          <a:solidFill>
            <a:srgbClr val="A64706"/>
          </a:solidFill>
          <a:ln w="9525">
            <a:solidFill>
              <a:srgbClr val="A6470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405" r:id="rId3"/>
    <p:sldLayoutId id="2147484398" r:id="rId4"/>
    <p:sldLayoutId id="2147484399" r:id="rId5"/>
    <p:sldLayoutId id="2147484400" r:id="rId6"/>
    <p:sldLayoutId id="2147484401" r:id="rId7"/>
    <p:sldLayoutId id="2147484402" r:id="rId8"/>
    <p:sldLayoutId id="2147484403" r:id="rId9"/>
    <p:sldLayoutId id="2147484404" r:id="rId10"/>
  </p:sldLayoutIdLst>
  <p:timing>
    <p:tnLst>
      <p:par>
        <p:cTn id="1" dur="indefinite" restart="never" nodeType="tmRoot"/>
      </p:par>
    </p:tnLst>
  </p:timing>
  <p:txStyles>
    <p:titleStyle>
      <a:lvl1pPr algn="ctr" defTabSz="457200" rtl="0" eaLnBrk="0" fontAlgn="base" hangingPunct="0">
        <a:spcBef>
          <a:spcPct val="0"/>
        </a:spcBef>
        <a:spcAft>
          <a:spcPct val="0"/>
        </a:spcAft>
        <a:defRPr sz="4400" b="1" kern="1200">
          <a:solidFill>
            <a:srgbClr val="A64706"/>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b="1">
          <a:solidFill>
            <a:srgbClr val="A64706"/>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rgbClr val="A64706"/>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rgbClr val="A64706"/>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rgbClr val="A64706"/>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b="1">
          <a:solidFill>
            <a:srgbClr val="477CA8"/>
          </a:solidFill>
          <a:latin typeface="Calibri" pitchFamily="34" charset="0"/>
        </a:defRPr>
      </a:lvl6pPr>
      <a:lvl7pPr marL="914400" algn="ctr" defTabSz="457200" rtl="0" fontAlgn="base">
        <a:spcBef>
          <a:spcPct val="0"/>
        </a:spcBef>
        <a:spcAft>
          <a:spcPct val="0"/>
        </a:spcAft>
        <a:defRPr sz="4400" b="1">
          <a:solidFill>
            <a:srgbClr val="477CA8"/>
          </a:solidFill>
          <a:latin typeface="Calibri" pitchFamily="34" charset="0"/>
        </a:defRPr>
      </a:lvl7pPr>
      <a:lvl8pPr marL="1371600" algn="ctr" defTabSz="457200" rtl="0" fontAlgn="base">
        <a:spcBef>
          <a:spcPct val="0"/>
        </a:spcBef>
        <a:spcAft>
          <a:spcPct val="0"/>
        </a:spcAft>
        <a:defRPr sz="4400" b="1">
          <a:solidFill>
            <a:srgbClr val="477CA8"/>
          </a:solidFill>
          <a:latin typeface="Calibri" pitchFamily="34" charset="0"/>
        </a:defRPr>
      </a:lvl8pPr>
      <a:lvl9pPr marL="1828800" algn="ctr" defTabSz="457200" rtl="0" fontAlgn="base">
        <a:spcBef>
          <a:spcPct val="0"/>
        </a:spcBef>
        <a:spcAft>
          <a:spcPct val="0"/>
        </a:spcAft>
        <a:defRPr sz="4400" b="1">
          <a:solidFill>
            <a:srgbClr val="477CA8"/>
          </a:solidFill>
          <a:latin typeface="Calibri" pitchFamily="34" charset="0"/>
        </a:defRPr>
      </a:lvl9pPr>
    </p:titleStyle>
    <p:bodyStyle>
      <a:lvl1pPr marL="342900" indent="-342900" algn="l" defTabSz="457200" rtl="0" eaLnBrk="0" fontAlgn="base" hangingPunct="0">
        <a:spcBef>
          <a:spcPct val="0"/>
        </a:spcBef>
        <a:spcAft>
          <a:spcPts val="600"/>
        </a:spcAft>
        <a:buClr>
          <a:schemeClr val="accent1"/>
        </a:buClr>
        <a:defRPr sz="3200" kern="1200">
          <a:solidFill>
            <a:schemeClr val="tx1"/>
          </a:solidFill>
          <a:latin typeface="+mj-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j-lt"/>
          <a:ea typeface="ＭＳ Ｐゴシック" pitchFamily="-112" charset="-128"/>
          <a:cs typeface="+mn-cs"/>
        </a:defRPr>
      </a:lvl2pPr>
      <a:lvl3pPr marL="1143000" indent="-228600" algn="l" defTabSz="457200" rtl="0" eaLnBrk="0" fontAlgn="base" hangingPunct="0">
        <a:spcBef>
          <a:spcPct val="20000"/>
        </a:spcBef>
        <a:spcAft>
          <a:spcPct val="0"/>
        </a:spcAft>
        <a:buClr>
          <a:schemeClr val="accent1"/>
        </a:buClr>
        <a:buFont typeface="Arial" charset="0"/>
        <a:buChar char="•"/>
        <a:defRPr sz="2400" kern="1200">
          <a:solidFill>
            <a:schemeClr val="tx1"/>
          </a:solidFill>
          <a:latin typeface="+mj-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2438400" y="485775"/>
            <a:ext cx="5495925" cy="841375"/>
          </a:xfrm>
        </p:spPr>
        <p:txBody>
          <a:bodyPr/>
          <a:lstStyle/>
          <a:p>
            <a:pPr eaLnBrk="1" hangingPunct="1"/>
            <a:r>
              <a:rPr lang="en-US" sz="3600" b="1" smtClean="0">
                <a:solidFill>
                  <a:srgbClr val="A64706"/>
                </a:solidFill>
                <a:ea typeface="ＭＳ Ｐゴシック" pitchFamily="34" charset="-128"/>
              </a:rPr>
              <a:t>Practical Work for Learning</a:t>
            </a:r>
          </a:p>
        </p:txBody>
      </p:sp>
      <p:sp>
        <p:nvSpPr>
          <p:cNvPr id="3075" name="Title 1"/>
          <p:cNvSpPr>
            <a:spLocks noGrp="1"/>
          </p:cNvSpPr>
          <p:nvPr>
            <p:ph type="ctrTitle"/>
          </p:nvPr>
        </p:nvSpPr>
        <p:spPr>
          <a:xfrm>
            <a:off x="1279525" y="1801813"/>
            <a:ext cx="6781800" cy="869950"/>
          </a:xfrm>
        </p:spPr>
        <p:txBody>
          <a:bodyPr anchor="t"/>
          <a:lstStyle/>
          <a:p>
            <a:pPr algn="ctr" eaLnBrk="1" hangingPunct="1"/>
            <a:r>
              <a:rPr lang="en-US" sz="3600" smtClean="0">
                <a:solidFill>
                  <a:srgbClr val="A64706"/>
                </a:solidFill>
                <a:ea typeface="ＭＳ Ｐゴシック" pitchFamily="34" charset="-128"/>
              </a:rPr>
              <a:t>Using a pot model to represent osmosis </a:t>
            </a:r>
          </a:p>
        </p:txBody>
      </p:sp>
      <p:pic>
        <p:nvPicPr>
          <p:cNvPr id="5" name="Picture 4" descr="watering.jpg"/>
          <p:cNvPicPr>
            <a:picLocks noChangeAspect="1"/>
          </p:cNvPicPr>
          <p:nvPr/>
        </p:nvPicPr>
        <p:blipFill>
          <a:blip r:embed="rId2"/>
          <a:stretch>
            <a:fillRect/>
          </a:stretch>
        </p:blipFill>
        <p:spPr>
          <a:xfrm>
            <a:off x="1926057" y="3135142"/>
            <a:ext cx="4581525" cy="2990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nds.jpg"/>
          <p:cNvPicPr>
            <a:picLocks noChangeAspect="1"/>
          </p:cNvPicPr>
          <p:nvPr/>
        </p:nvPicPr>
        <p:blipFill>
          <a:blip r:embed="rId2"/>
          <a:stretch>
            <a:fillRect/>
          </a:stretch>
        </p:blipFill>
        <p:spPr>
          <a:xfrm>
            <a:off x="661357" y="1629169"/>
            <a:ext cx="4314825" cy="3962400"/>
          </a:xfrm>
          <a:prstGeom prst="rect">
            <a:avLst/>
          </a:prstGeom>
        </p:spPr>
      </p:pic>
      <p:sp>
        <p:nvSpPr>
          <p:cNvPr id="12291" name="Content Placeholder 2"/>
          <p:cNvSpPr>
            <a:spLocks noGrp="1"/>
          </p:cNvSpPr>
          <p:nvPr>
            <p:ph idx="1"/>
          </p:nvPr>
        </p:nvSpPr>
        <p:spPr>
          <a:xfrm>
            <a:off x="5197475" y="1866900"/>
            <a:ext cx="3432175" cy="2324100"/>
          </a:xfrm>
        </p:spPr>
        <p:txBody>
          <a:bodyPr/>
          <a:lstStyle/>
          <a:p>
            <a:pPr indent="0"/>
            <a:r>
              <a:rPr lang="en-GB" sz="2400" smtClean="0">
                <a:ea typeface="ＭＳ Ｐゴシック" pitchFamily="34" charset="-128"/>
              </a:rPr>
              <a:t>Use elastic bands to secure the ‘membrane’ and fasten the ‘cell’ and ‘surrounding solution’ together.</a:t>
            </a:r>
          </a:p>
          <a:p>
            <a:pPr indent="0"/>
            <a:endParaRPr lang="en-GB" smtClean="0">
              <a:ea typeface="ＭＳ Ｐゴシック" pitchFamily="34" charset="-128"/>
            </a:endParaRPr>
          </a:p>
        </p:txBody>
      </p:sp>
      <p:sp>
        <p:nvSpPr>
          <p:cNvPr id="7" name="TextBox 6"/>
          <p:cNvSpPr txBox="1"/>
          <p:nvPr/>
        </p:nvSpPr>
        <p:spPr>
          <a:xfrm>
            <a:off x="4672013" y="1398588"/>
            <a:ext cx="742950" cy="460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a:solidFill>
                  <a:srgbClr val="000000"/>
                </a:solidFill>
                <a:ea typeface="ＭＳ Ｐゴシック" charset="-128"/>
              </a:rPr>
              <a:t>cell</a:t>
            </a:r>
            <a:endParaRPr lang="en-US" sz="2400">
              <a:solidFill>
                <a:srgbClr val="000000"/>
              </a:solidFill>
              <a:ea typeface="ＭＳ Ｐゴシック" charset="-128"/>
            </a:endParaRPr>
          </a:p>
        </p:txBody>
      </p:sp>
      <p:sp>
        <p:nvSpPr>
          <p:cNvPr id="8" name="TextBox 7"/>
          <p:cNvSpPr txBox="1"/>
          <p:nvPr/>
        </p:nvSpPr>
        <p:spPr>
          <a:xfrm>
            <a:off x="4308475" y="5330825"/>
            <a:ext cx="1776413"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a:solidFill>
                  <a:srgbClr val="000000"/>
                </a:solidFill>
                <a:ea typeface="ＭＳ Ｐゴシック" charset="-128"/>
              </a:rPr>
              <a:t>surrounding solution</a:t>
            </a:r>
            <a:endParaRPr lang="en-US" sz="2400">
              <a:solidFill>
                <a:srgbClr val="000000"/>
              </a:solidFill>
              <a:ea typeface="ＭＳ Ｐゴシック" charset="-128"/>
            </a:endParaRPr>
          </a:p>
        </p:txBody>
      </p:sp>
      <p:cxnSp>
        <p:nvCxnSpPr>
          <p:cNvPr id="10" name="Straight Connector 9"/>
          <p:cNvCxnSpPr>
            <a:cxnSpLocks noChangeShapeType="1"/>
          </p:cNvCxnSpPr>
          <p:nvPr/>
        </p:nvCxnSpPr>
        <p:spPr bwMode="auto">
          <a:xfrm rot="10800000" flipV="1">
            <a:off x="3705225" y="1858963"/>
            <a:ext cx="966788" cy="80803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2" name="Straight Connector 11"/>
          <p:cNvCxnSpPr>
            <a:cxnSpLocks noChangeShapeType="1"/>
          </p:cNvCxnSpPr>
          <p:nvPr/>
        </p:nvCxnSpPr>
        <p:spPr bwMode="auto">
          <a:xfrm rot="10800000">
            <a:off x="3705225" y="4914900"/>
            <a:ext cx="604838" cy="41592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762375" y="2197100"/>
            <a:ext cx="5124450" cy="3140075"/>
          </a:xfrm>
          <a:prstGeom prst="rect">
            <a:avLst/>
          </a:prstGeom>
          <a:noFill/>
          <a:ln w="9525">
            <a:noFill/>
            <a:miter lim="800000"/>
            <a:headEnd/>
            <a:tailEnd/>
          </a:ln>
        </p:spPr>
        <p:txBody>
          <a:bodyPr>
            <a:spAutoFit/>
          </a:bodyPr>
          <a:lstStyle/>
          <a:p>
            <a:pPr>
              <a:spcAft>
                <a:spcPts val="1200"/>
              </a:spcAft>
            </a:pPr>
            <a:r>
              <a:rPr lang="en-GB" sz="2400" dirty="0">
                <a:latin typeface="Calibri" pitchFamily="34" charset="0"/>
              </a:rPr>
              <a:t>Simulate ‘osmosis’ by shaking the pots.</a:t>
            </a:r>
          </a:p>
          <a:p>
            <a:pPr>
              <a:spcAft>
                <a:spcPts val="1200"/>
              </a:spcAft>
            </a:pPr>
            <a:r>
              <a:rPr lang="en-GB" sz="2400" dirty="0">
                <a:latin typeface="Calibri" pitchFamily="34" charset="0"/>
              </a:rPr>
              <a:t>Hold the pots firmly together with both hands. </a:t>
            </a:r>
          </a:p>
          <a:p>
            <a:pPr>
              <a:spcAft>
                <a:spcPts val="1200"/>
              </a:spcAft>
            </a:pPr>
            <a:r>
              <a:rPr lang="en-GB" sz="2400" dirty="0">
                <a:latin typeface="Calibri" pitchFamily="34" charset="0"/>
              </a:rPr>
              <a:t>Shake vigorously for 10 seconds. </a:t>
            </a:r>
          </a:p>
          <a:p>
            <a:r>
              <a:rPr lang="en-GB" sz="2400" dirty="0">
                <a:latin typeface="Calibri" pitchFamily="34" charset="0"/>
              </a:rPr>
              <a:t>Turn the pots over after each few shakes. This is so the ‘cell’ is on the top and on the bottom for the same time.</a:t>
            </a:r>
          </a:p>
        </p:txBody>
      </p:sp>
      <p:sp>
        <p:nvSpPr>
          <p:cNvPr id="13315" name="TextBox 4"/>
          <p:cNvSpPr txBox="1">
            <a:spLocks noChangeArrowheads="1"/>
          </p:cNvSpPr>
          <p:nvPr/>
        </p:nvSpPr>
        <p:spPr bwMode="auto">
          <a:xfrm>
            <a:off x="461963" y="304800"/>
            <a:ext cx="7748587" cy="1724025"/>
          </a:xfrm>
          <a:prstGeom prst="rect">
            <a:avLst/>
          </a:prstGeom>
          <a:noFill/>
          <a:ln w="9525">
            <a:noFill/>
            <a:miter lim="800000"/>
            <a:headEnd/>
            <a:tailEnd/>
          </a:ln>
        </p:spPr>
        <p:txBody>
          <a:bodyPr>
            <a:spAutoFit/>
          </a:bodyPr>
          <a:lstStyle/>
          <a:p>
            <a:pPr>
              <a:spcAft>
                <a:spcPts val="1200"/>
              </a:spcAft>
            </a:pPr>
            <a:r>
              <a:rPr lang="en-GB" sz="2400" dirty="0">
                <a:latin typeface="Calibri" pitchFamily="34" charset="0"/>
              </a:rPr>
              <a:t>Predict what will happen when you shake the pots vigorously up and down.</a:t>
            </a:r>
          </a:p>
          <a:p>
            <a:r>
              <a:rPr lang="en-GB" sz="2400" dirty="0">
                <a:latin typeface="Calibri" pitchFamily="34" charset="0"/>
              </a:rPr>
              <a:t>What do you expect to see when you look in the two pots after shaking?</a:t>
            </a:r>
          </a:p>
        </p:txBody>
      </p:sp>
      <p:pic>
        <p:nvPicPr>
          <p:cNvPr id="5" name="Picture 4" descr="bands.jpg"/>
          <p:cNvPicPr>
            <a:picLocks noChangeAspect="1"/>
          </p:cNvPicPr>
          <p:nvPr/>
        </p:nvPicPr>
        <p:blipFill>
          <a:blip r:embed="rId2"/>
          <a:stretch>
            <a:fillRect/>
          </a:stretch>
        </p:blipFill>
        <p:spPr>
          <a:xfrm>
            <a:off x="570683" y="2354643"/>
            <a:ext cx="3124713" cy="2874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8438"/>
            <a:ext cx="8229600" cy="1143000"/>
          </a:xfrm>
        </p:spPr>
        <p:txBody>
          <a:bodyPr/>
          <a:lstStyle/>
          <a:p>
            <a:pPr algn="l"/>
            <a:r>
              <a:rPr lang="en-GB" sz="2400" b="0" smtClean="0">
                <a:solidFill>
                  <a:schemeClr val="tx1"/>
                </a:solidFill>
                <a:ea typeface="ＭＳ Ｐゴシック" pitchFamily="34" charset="-128"/>
              </a:rPr>
              <a:t>Describe what you see.</a:t>
            </a:r>
          </a:p>
        </p:txBody>
      </p:sp>
      <p:pic>
        <p:nvPicPr>
          <p:cNvPr id="4" name="Picture 3" descr="bean pots.jpg"/>
          <p:cNvPicPr>
            <a:picLocks noChangeAspect="1"/>
          </p:cNvPicPr>
          <p:nvPr/>
        </p:nvPicPr>
        <p:blipFill>
          <a:blip r:embed="rId2"/>
          <a:stretch>
            <a:fillRect/>
          </a:stretch>
        </p:blipFill>
        <p:spPr>
          <a:xfrm>
            <a:off x="581419" y="1159648"/>
            <a:ext cx="6515100" cy="48863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76238" y="274638"/>
            <a:ext cx="8477250" cy="922337"/>
          </a:xfrm>
        </p:spPr>
        <p:txBody>
          <a:bodyPr/>
          <a:lstStyle/>
          <a:p>
            <a:pPr algn="l"/>
            <a:r>
              <a:rPr lang="en-GB" sz="2400" b="0" smtClean="0">
                <a:solidFill>
                  <a:schemeClr val="tx1"/>
                </a:solidFill>
                <a:ea typeface="ＭＳ Ｐゴシック" pitchFamily="34" charset="-128"/>
              </a:rPr>
              <a:t>Compare your ‘pot model’ with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the model of osmosis in this diagram.</a:t>
            </a:r>
            <a:endParaRPr lang="en-US" sz="2400" b="0" smtClean="0">
              <a:solidFill>
                <a:schemeClr val="tx1"/>
              </a:solidFill>
              <a:ea typeface="ＭＳ Ｐゴシック" pitchFamily="34" charset="-128"/>
            </a:endParaRPr>
          </a:p>
        </p:txBody>
      </p:sp>
      <p:pic>
        <p:nvPicPr>
          <p:cNvPr id="15363" name="Picture 4"/>
          <p:cNvPicPr>
            <a:picLocks noChangeAspect="1" noChangeArrowheads="1"/>
          </p:cNvPicPr>
          <p:nvPr/>
        </p:nvPicPr>
        <p:blipFill>
          <a:blip r:embed="rId2"/>
          <a:srcRect/>
          <a:stretch>
            <a:fillRect/>
          </a:stretch>
        </p:blipFill>
        <p:spPr bwMode="auto">
          <a:xfrm>
            <a:off x="195263" y="2327275"/>
            <a:ext cx="7743825" cy="3838575"/>
          </a:xfrm>
          <a:prstGeom prst="rect">
            <a:avLst/>
          </a:prstGeom>
          <a:noFill/>
          <a:ln w="9525">
            <a:noFill/>
            <a:miter lim="800000"/>
            <a:headEnd/>
            <a:tailEnd/>
          </a:ln>
        </p:spPr>
      </p:pic>
      <p:sp>
        <p:nvSpPr>
          <p:cNvPr id="12" name="TextBox 11"/>
          <p:cNvSpPr txBox="1"/>
          <p:nvPr/>
        </p:nvSpPr>
        <p:spPr>
          <a:xfrm>
            <a:off x="390525" y="1341438"/>
            <a:ext cx="300990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sucrose molecule</a:t>
            </a:r>
          </a:p>
          <a:p>
            <a:pPr>
              <a:defRPr/>
            </a:pPr>
            <a:r>
              <a:rPr lang="en-GB" sz="2400" dirty="0">
                <a:latin typeface="+mj-lt"/>
                <a:ea typeface="ＭＳ Ｐゴシック" charset="-128"/>
              </a:rPr>
              <a:t>water molecule</a:t>
            </a:r>
          </a:p>
        </p:txBody>
      </p:sp>
      <p:sp>
        <p:nvSpPr>
          <p:cNvPr id="15365" name="TextBox 16"/>
          <p:cNvSpPr txBox="1">
            <a:spLocks noChangeArrowheads="1"/>
          </p:cNvSpPr>
          <p:nvPr/>
        </p:nvSpPr>
        <p:spPr bwMode="auto">
          <a:xfrm>
            <a:off x="4067175" y="1341438"/>
            <a:ext cx="2881313" cy="830262"/>
          </a:xfrm>
          <a:prstGeom prst="rect">
            <a:avLst/>
          </a:prstGeom>
          <a:noFill/>
          <a:ln w="9525">
            <a:noFill/>
            <a:miter lim="800000"/>
            <a:headEnd/>
            <a:tailEnd/>
          </a:ln>
        </p:spPr>
        <p:txBody>
          <a:bodyPr>
            <a:spAutoFit/>
          </a:bodyPr>
          <a:lstStyle/>
          <a:p>
            <a:r>
              <a:rPr lang="en-GB" sz="2400">
                <a:latin typeface="Calibri" pitchFamily="34" charset="0"/>
              </a:rPr>
              <a:t>partially-permeable membrane</a:t>
            </a:r>
          </a:p>
        </p:txBody>
      </p:sp>
      <p:cxnSp>
        <p:nvCxnSpPr>
          <p:cNvPr id="18" name="Straight Connector 17"/>
          <p:cNvCxnSpPr/>
          <p:nvPr/>
        </p:nvCxnSpPr>
        <p:spPr>
          <a:xfrm rot="10800000" flipV="1">
            <a:off x="3568700" y="1971675"/>
            <a:ext cx="498475" cy="35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triped Right Arrow 18"/>
          <p:cNvSpPr/>
          <p:nvPr/>
        </p:nvSpPr>
        <p:spPr bwMode="auto">
          <a:xfrm>
            <a:off x="3114675" y="5241925"/>
            <a:ext cx="935038" cy="360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Striped Right Arrow 20"/>
          <p:cNvSpPr/>
          <p:nvPr/>
        </p:nvSpPr>
        <p:spPr bwMode="auto">
          <a:xfrm rot="10800000">
            <a:off x="3025775" y="2419350"/>
            <a:ext cx="936625" cy="360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TextBox 25"/>
          <p:cNvSpPr txBox="1"/>
          <p:nvPr/>
        </p:nvSpPr>
        <p:spPr bwMode="auto">
          <a:xfrm>
            <a:off x="6332538" y="3306763"/>
            <a:ext cx="2655887"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water molecules pass freely through the membrane</a:t>
            </a:r>
          </a:p>
        </p:txBody>
      </p:sp>
      <p:sp>
        <p:nvSpPr>
          <p:cNvPr id="23" name="Striped Right Arrow 22"/>
          <p:cNvSpPr/>
          <p:nvPr/>
        </p:nvSpPr>
        <p:spPr bwMode="auto">
          <a:xfrm>
            <a:off x="2563813" y="4132263"/>
            <a:ext cx="863600"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Striped Right Arrow 23"/>
          <p:cNvSpPr/>
          <p:nvPr/>
        </p:nvSpPr>
        <p:spPr bwMode="auto">
          <a:xfrm rot="10800000">
            <a:off x="3568700" y="3335338"/>
            <a:ext cx="863600"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TextBox 27"/>
          <p:cNvSpPr txBox="1"/>
          <p:nvPr/>
        </p:nvSpPr>
        <p:spPr bwMode="auto">
          <a:xfrm>
            <a:off x="6324600" y="4641850"/>
            <a:ext cx="2663825"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sucrose molecules are too large to pass through</a:t>
            </a:r>
          </a:p>
        </p:txBody>
      </p:sp>
      <p:pic>
        <p:nvPicPr>
          <p:cNvPr id="15373" name="Picture 4"/>
          <p:cNvPicPr>
            <a:picLocks noChangeAspect="1" noChangeArrowheads="1"/>
          </p:cNvPicPr>
          <p:nvPr/>
        </p:nvPicPr>
        <p:blipFill>
          <a:blip r:embed="rId3"/>
          <a:srcRect/>
          <a:stretch>
            <a:fillRect/>
          </a:stretch>
        </p:blipFill>
        <p:spPr bwMode="auto">
          <a:xfrm>
            <a:off x="2724150" y="1401763"/>
            <a:ext cx="404813" cy="722312"/>
          </a:xfrm>
          <a:prstGeom prst="rect">
            <a:avLst/>
          </a:prstGeom>
          <a:noFill/>
          <a:ln w="9525">
            <a:noFill/>
            <a:miter lim="800000"/>
            <a:headEnd/>
            <a:tailEnd/>
          </a:ln>
        </p:spPr>
      </p:pic>
      <p:sp>
        <p:nvSpPr>
          <p:cNvPr id="22" name="Rectangle 21"/>
          <p:cNvSpPr/>
          <p:nvPr/>
        </p:nvSpPr>
        <p:spPr>
          <a:xfrm>
            <a:off x="2987675" y="1844675"/>
            <a:ext cx="288926" cy="279400"/>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bwMode="auto">
          <a:xfrm>
            <a:off x="6332538" y="1971675"/>
            <a:ext cx="2655887"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randomly moving molecules bump into the membrane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GB" sz="3200" dirty="0" smtClean="0">
                <a:ea typeface="ＭＳ Ｐゴシック" pitchFamily="34" charset="-128"/>
              </a:rPr>
              <a:t>Collect evidence</a:t>
            </a:r>
          </a:p>
        </p:txBody>
      </p:sp>
      <p:sp>
        <p:nvSpPr>
          <p:cNvPr id="16387" name="Content Placeholder 2"/>
          <p:cNvSpPr>
            <a:spLocks noGrp="1"/>
          </p:cNvSpPr>
          <p:nvPr>
            <p:ph idx="1"/>
          </p:nvPr>
        </p:nvSpPr>
        <p:spPr>
          <a:xfrm>
            <a:off x="2505075" y="1417638"/>
            <a:ext cx="5581650" cy="4308475"/>
          </a:xfrm>
        </p:spPr>
        <p:txBody>
          <a:bodyPr/>
          <a:lstStyle/>
          <a:p>
            <a:pPr marL="0" indent="0">
              <a:spcAft>
                <a:spcPts val="1800"/>
              </a:spcAft>
            </a:pPr>
            <a:r>
              <a:rPr lang="en-GB" sz="2400" dirty="0" smtClean="0">
                <a:ea typeface="ＭＳ Ｐゴシック" pitchFamily="34" charset="-128"/>
              </a:rPr>
              <a:t>Remove the potato from the distilled water. Dry it on a paper towel and weigh it. </a:t>
            </a:r>
          </a:p>
          <a:p>
            <a:pPr marL="0" indent="0">
              <a:spcAft>
                <a:spcPts val="1800"/>
              </a:spcAft>
            </a:pPr>
            <a:r>
              <a:rPr lang="en-GB" sz="2400" dirty="0" smtClean="0">
                <a:ea typeface="ＭＳ Ｐゴシック" pitchFamily="34" charset="-128"/>
              </a:rPr>
              <a:t>Remove the potato from the sugar (sucrose) solution. </a:t>
            </a:r>
          </a:p>
          <a:p>
            <a:pPr marL="0" indent="0">
              <a:spcAft>
                <a:spcPts val="1800"/>
              </a:spcAft>
            </a:pPr>
            <a:r>
              <a:rPr lang="en-GB" sz="2400" dirty="0" smtClean="0">
                <a:ea typeface="ＭＳ Ｐゴシック" pitchFamily="34" charset="-128"/>
              </a:rPr>
              <a:t>Dry it on a paper towel and weigh it. </a:t>
            </a:r>
          </a:p>
          <a:p>
            <a:pPr marL="0" indent="0">
              <a:spcAft>
                <a:spcPts val="1800"/>
              </a:spcAft>
            </a:pPr>
            <a:r>
              <a:rPr lang="en-GB" sz="2400" dirty="0" smtClean="0">
                <a:ea typeface="ＭＳ Ｐゴシック" pitchFamily="34" charset="-128"/>
              </a:rPr>
              <a:t>Have the potato pieces stayed the same, gained mass or lost mass?</a:t>
            </a:r>
          </a:p>
          <a:p>
            <a:pPr marL="0" indent="0">
              <a:spcAft>
                <a:spcPts val="1800"/>
              </a:spcAft>
            </a:pPr>
            <a:r>
              <a:rPr lang="en-GB" sz="2400" dirty="0" smtClean="0">
                <a:ea typeface="ＭＳ Ｐゴシック" pitchFamily="34" charset="-128"/>
              </a:rPr>
              <a:t>Does the evidence match your prediction?</a:t>
            </a:r>
          </a:p>
        </p:txBody>
      </p:sp>
      <p:pic>
        <p:nvPicPr>
          <p:cNvPr id="5" name="Picture 4" descr="beaker.jpg"/>
          <p:cNvPicPr>
            <a:picLocks noChangeAspect="1"/>
          </p:cNvPicPr>
          <p:nvPr/>
        </p:nvPicPr>
        <p:blipFill>
          <a:blip r:embed="rId2"/>
          <a:stretch>
            <a:fillRect/>
          </a:stretch>
        </p:blipFill>
        <p:spPr>
          <a:xfrm>
            <a:off x="545560" y="1655664"/>
            <a:ext cx="1759333" cy="24251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95275"/>
            <a:ext cx="8229600" cy="1543050"/>
          </a:xfrm>
        </p:spPr>
        <p:txBody>
          <a:bodyPr/>
          <a:lstStyle/>
          <a:p>
            <a:pPr algn="l"/>
            <a:r>
              <a:rPr lang="en-GB" sz="2800" smtClean="0">
                <a:ea typeface="ＭＳ Ｐゴシック" pitchFamily="34" charset="-128"/>
              </a:rPr>
              <a:t>Revising the model </a:t>
            </a:r>
            <a:r>
              <a:rPr lang="en-GB" sz="2400" b="0" smtClean="0">
                <a:solidFill>
                  <a:schemeClr val="tx1"/>
                </a:solidFill>
                <a:ea typeface="ＭＳ Ｐゴシック" pitchFamily="34" charset="-128"/>
              </a:rPr>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When sucrose dissolves in water, weak bonds form between water and sucrose molecules. These bonds make it more difficult for water to move out of the solution by osmosis.</a:t>
            </a:r>
          </a:p>
        </p:txBody>
      </p:sp>
      <p:pic>
        <p:nvPicPr>
          <p:cNvPr id="17411" name="Picture 3"/>
          <p:cNvPicPr>
            <a:picLocks noChangeAspect="1" noChangeArrowheads="1"/>
          </p:cNvPicPr>
          <p:nvPr/>
        </p:nvPicPr>
        <p:blipFill>
          <a:blip r:embed="rId2"/>
          <a:srcRect/>
          <a:stretch>
            <a:fillRect/>
          </a:stretch>
        </p:blipFill>
        <p:spPr bwMode="auto">
          <a:xfrm>
            <a:off x="158750" y="1978025"/>
            <a:ext cx="7899400" cy="4079875"/>
          </a:xfrm>
          <a:prstGeom prst="rect">
            <a:avLst/>
          </a:prstGeom>
          <a:noFill/>
          <a:ln w="9525">
            <a:noFill/>
            <a:miter lim="800000"/>
            <a:headEnd/>
            <a:tailEnd/>
          </a:ln>
        </p:spPr>
      </p:pic>
      <p:sp>
        <p:nvSpPr>
          <p:cNvPr id="9" name="Striped Right Arrow 8"/>
          <p:cNvSpPr/>
          <p:nvPr/>
        </p:nvSpPr>
        <p:spPr bwMode="auto">
          <a:xfrm>
            <a:off x="2586038" y="3863975"/>
            <a:ext cx="865187"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Striped Right Arrow 9"/>
          <p:cNvSpPr/>
          <p:nvPr/>
        </p:nvSpPr>
        <p:spPr bwMode="auto">
          <a:xfrm rot="10800000">
            <a:off x="3576638" y="3016250"/>
            <a:ext cx="865187"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7"/>
          <p:cNvSpPr txBox="1"/>
          <p:nvPr/>
        </p:nvSpPr>
        <p:spPr bwMode="auto">
          <a:xfrm>
            <a:off x="6057900" y="3352800"/>
            <a:ext cx="2922588"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a:solidFill>
                  <a:srgbClr val="000000"/>
                </a:solidFill>
                <a:ea typeface="ＭＳ Ｐゴシック" charset="-128"/>
                <a:cs typeface="ＭＳ Ｐゴシック" charset="-128"/>
              </a:rPr>
              <a:t>sucrose molecules and the water molecules, which are weakly bonded to them, cannot pass through</a:t>
            </a:r>
          </a:p>
        </p:txBody>
      </p:sp>
      <p:sp>
        <p:nvSpPr>
          <p:cNvPr id="14" name="Striped Right Arrow 13"/>
          <p:cNvSpPr/>
          <p:nvPr/>
        </p:nvSpPr>
        <p:spPr bwMode="auto">
          <a:xfrm>
            <a:off x="3040063" y="4960938"/>
            <a:ext cx="935037" cy="3714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Striped Right Arrow 14"/>
          <p:cNvSpPr/>
          <p:nvPr/>
        </p:nvSpPr>
        <p:spPr bwMode="auto">
          <a:xfrm rot="10800000">
            <a:off x="2990850" y="2092325"/>
            <a:ext cx="936625" cy="3730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p:nvPr/>
        </p:nvSpPr>
        <p:spPr bwMode="auto">
          <a:xfrm>
            <a:off x="6057900" y="1978025"/>
            <a:ext cx="287655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free water molecules pass through the membrane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58775" y="361950"/>
            <a:ext cx="8426450" cy="1370013"/>
          </a:xfrm>
        </p:spPr>
        <p:txBody>
          <a:bodyPr/>
          <a:lstStyle/>
          <a:p>
            <a:pPr algn="l"/>
            <a:r>
              <a:rPr lang="en-GB" sz="2400" b="0" smtClean="0">
                <a:solidFill>
                  <a:schemeClr val="tx1"/>
                </a:solidFill>
                <a:ea typeface="ＭＳ Ｐゴシック" pitchFamily="34" charset="-128"/>
              </a:rPr>
              <a:t>Water molecules pass through a cell membrane in both directions. Water can pass more freely from a less concentrated solution to a more concentrated solution than the other way around.</a:t>
            </a:r>
            <a:r>
              <a:rPr lang="en-GB" sz="2400" b="0" i="1" smtClean="0">
                <a:solidFill>
                  <a:schemeClr val="tx1"/>
                </a:solidFill>
                <a:ea typeface="ＭＳ Ｐゴシック" pitchFamily="34" charset="-128"/>
              </a:rPr>
              <a:t> </a:t>
            </a:r>
            <a:br>
              <a:rPr lang="en-GB" sz="2400" b="0" i="1" smtClean="0">
                <a:solidFill>
                  <a:schemeClr val="tx1"/>
                </a:solidFill>
                <a:ea typeface="ＭＳ Ｐゴシック" pitchFamily="34" charset="-128"/>
              </a:rPr>
            </a:br>
            <a:r>
              <a:rPr lang="en-GB" sz="2400" b="0" i="1" smtClean="0">
                <a:solidFill>
                  <a:schemeClr val="tx1"/>
                </a:solidFill>
                <a:ea typeface="ＭＳ Ｐゴシック" pitchFamily="34" charset="-128"/>
              </a:rPr>
              <a:t>Overall </a:t>
            </a:r>
            <a:r>
              <a:rPr lang="en-GB" sz="2400" b="0" smtClean="0">
                <a:solidFill>
                  <a:schemeClr val="tx1"/>
                </a:solidFill>
                <a:ea typeface="ＭＳ Ｐゴシック" pitchFamily="34" charset="-128"/>
              </a:rPr>
              <a:t>movement of water is then in one direction. </a:t>
            </a:r>
          </a:p>
        </p:txBody>
      </p:sp>
      <p:pic>
        <p:nvPicPr>
          <p:cNvPr id="18435" name="Picture 3"/>
          <p:cNvPicPr>
            <a:picLocks noChangeAspect="1" noChangeArrowheads="1"/>
          </p:cNvPicPr>
          <p:nvPr/>
        </p:nvPicPr>
        <p:blipFill>
          <a:blip r:embed="rId2"/>
          <a:srcRect/>
          <a:stretch>
            <a:fillRect/>
          </a:stretch>
        </p:blipFill>
        <p:spPr bwMode="auto">
          <a:xfrm>
            <a:off x="206375" y="2017713"/>
            <a:ext cx="7715250" cy="4022725"/>
          </a:xfrm>
          <a:prstGeom prst="rect">
            <a:avLst/>
          </a:prstGeom>
          <a:noFill/>
          <a:ln w="9525">
            <a:noFill/>
            <a:miter lim="800000"/>
            <a:headEnd/>
            <a:tailEnd/>
          </a:ln>
        </p:spPr>
      </p:pic>
      <p:sp>
        <p:nvSpPr>
          <p:cNvPr id="18" name="TextBox 17"/>
          <p:cNvSpPr txBox="1"/>
          <p:nvPr/>
        </p:nvSpPr>
        <p:spPr>
          <a:xfrm>
            <a:off x="4725988" y="2017713"/>
            <a:ext cx="4059237" cy="8318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Predict the overall movement of water in this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srcRect/>
          <a:stretch>
            <a:fillRect/>
          </a:stretch>
        </p:blipFill>
        <p:spPr bwMode="auto">
          <a:xfrm>
            <a:off x="681038" y="1238250"/>
            <a:ext cx="4071937" cy="4129088"/>
          </a:xfrm>
          <a:prstGeom prst="rect">
            <a:avLst/>
          </a:prstGeom>
          <a:noFill/>
          <a:ln w="9525">
            <a:noFill/>
            <a:miter lim="800000"/>
            <a:headEnd/>
            <a:tailEnd/>
          </a:ln>
        </p:spPr>
      </p:pic>
      <p:sp>
        <p:nvSpPr>
          <p:cNvPr id="19459" name="Title 1"/>
          <p:cNvSpPr>
            <a:spLocks noGrp="1"/>
          </p:cNvSpPr>
          <p:nvPr>
            <p:ph type="title"/>
          </p:nvPr>
        </p:nvSpPr>
        <p:spPr>
          <a:xfrm>
            <a:off x="4960938" y="1236663"/>
            <a:ext cx="2878137" cy="3305175"/>
          </a:xfrm>
        </p:spPr>
        <p:txBody>
          <a:bodyPr/>
          <a:lstStyle/>
          <a:p>
            <a:pPr algn="l"/>
            <a:r>
              <a:rPr lang="en-GB" sz="2400" b="0" dirty="0" smtClean="0">
                <a:solidFill>
                  <a:schemeClr val="tx1"/>
                </a:solidFill>
                <a:ea typeface="ＭＳ Ｐゴシック" pitchFamily="34" charset="-128"/>
              </a:rPr>
              <a:t>If the concentration of the solution inside the potato cells </a:t>
            </a:r>
            <a:br>
              <a:rPr lang="en-GB" sz="2400" b="0" dirty="0" smtClean="0">
                <a:solidFill>
                  <a:schemeClr val="tx1"/>
                </a:solidFill>
                <a:ea typeface="ＭＳ Ｐゴシック" pitchFamily="34" charset="-128"/>
              </a:rPr>
            </a:br>
            <a:r>
              <a:rPr lang="en-GB" sz="2400" b="0" dirty="0" smtClean="0">
                <a:solidFill>
                  <a:schemeClr val="tx1"/>
                </a:solidFill>
                <a:ea typeface="ＭＳ Ｐゴシック" pitchFamily="34" charset="-128"/>
              </a:rPr>
              <a:t>is </a:t>
            </a:r>
            <a:r>
              <a:rPr lang="en-GB" sz="2400" b="0" i="1" dirty="0" smtClean="0">
                <a:solidFill>
                  <a:schemeClr val="tx1"/>
                </a:solidFill>
                <a:ea typeface="ＭＳ Ｐゴシック" pitchFamily="34" charset="-128"/>
              </a:rPr>
              <a:t>different</a:t>
            </a:r>
            <a:r>
              <a:rPr lang="en-GB" sz="2400" b="0" dirty="0" smtClean="0">
                <a:solidFill>
                  <a:schemeClr val="tx1"/>
                </a:solidFill>
                <a:ea typeface="ＭＳ Ｐゴシック" pitchFamily="34" charset="-128"/>
              </a:rPr>
              <a:t> from the concentration of the surrounding solution, </a:t>
            </a:r>
            <a:br>
              <a:rPr lang="en-GB" sz="2400" b="0" dirty="0" smtClean="0">
                <a:solidFill>
                  <a:schemeClr val="tx1"/>
                </a:solidFill>
                <a:ea typeface="ＭＳ Ｐゴシック" pitchFamily="34" charset="-128"/>
              </a:rPr>
            </a:br>
            <a:r>
              <a:rPr lang="en-GB" sz="2400" b="0" dirty="0" smtClean="0">
                <a:solidFill>
                  <a:schemeClr val="tx1"/>
                </a:solidFill>
                <a:ea typeface="ＭＳ Ｐゴシック" pitchFamily="34" charset="-128"/>
              </a:rPr>
              <a:t>there will be </a:t>
            </a:r>
            <a:r>
              <a:rPr lang="en-GB" sz="2400" dirty="0" smtClean="0">
                <a:solidFill>
                  <a:schemeClr val="tx1"/>
                </a:solidFill>
                <a:ea typeface="ＭＳ Ｐゴシック" pitchFamily="34" charset="-128"/>
              </a:rPr>
              <a:t>overall movement of water by osmosis. </a:t>
            </a:r>
          </a:p>
        </p:txBody>
      </p:sp>
      <p:sp>
        <p:nvSpPr>
          <p:cNvPr id="7" name="TextBox 6"/>
          <p:cNvSpPr txBox="1"/>
          <p:nvPr/>
        </p:nvSpPr>
        <p:spPr>
          <a:xfrm>
            <a:off x="3427413" y="4421188"/>
            <a:ext cx="1087437"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potato cells</a:t>
            </a:r>
          </a:p>
        </p:txBody>
      </p:sp>
      <p:sp>
        <p:nvSpPr>
          <p:cNvPr id="8" name="TextBox 7"/>
          <p:cNvSpPr txBox="1"/>
          <p:nvPr/>
        </p:nvSpPr>
        <p:spPr>
          <a:xfrm>
            <a:off x="1046163" y="4421188"/>
            <a:ext cx="1687512" cy="8286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surrounding solution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z="3200" smtClean="0">
                <a:ea typeface="ＭＳ Ｐゴシック" pitchFamily="34" charset="-128"/>
              </a:rPr>
              <a:t>Osmosis: an example of diffusion</a:t>
            </a:r>
          </a:p>
        </p:txBody>
      </p:sp>
      <p:sp>
        <p:nvSpPr>
          <p:cNvPr id="20483" name="Content Placeholder 2"/>
          <p:cNvSpPr>
            <a:spLocks noGrp="1"/>
          </p:cNvSpPr>
          <p:nvPr>
            <p:ph idx="1"/>
          </p:nvPr>
        </p:nvSpPr>
        <p:spPr>
          <a:xfrm>
            <a:off x="457200" y="1417638"/>
            <a:ext cx="7743825" cy="4308475"/>
          </a:xfrm>
        </p:spPr>
        <p:txBody>
          <a:bodyPr/>
          <a:lstStyle/>
          <a:p>
            <a:pPr marL="0" indent="0"/>
            <a:r>
              <a:rPr lang="en-GB" sz="2400" smtClean="0">
                <a:ea typeface="ＭＳ Ｐゴシック" pitchFamily="34" charset="-128"/>
              </a:rPr>
              <a:t>Osmosis is a special case of diffusion.</a:t>
            </a:r>
          </a:p>
          <a:p>
            <a:pPr marL="0" indent="0"/>
            <a:endParaRPr lang="en-GB" sz="2400" smtClean="0">
              <a:ea typeface="ＭＳ Ｐゴシック" pitchFamily="34" charset="-128"/>
            </a:endParaRPr>
          </a:p>
          <a:p>
            <a:pPr marL="0" indent="0"/>
            <a:r>
              <a:rPr lang="en-GB" sz="2400" smtClean="0">
                <a:ea typeface="ＭＳ Ｐゴシック" pitchFamily="34" charset="-128"/>
              </a:rPr>
              <a:t>Osmosis happens when there is a partially-permeable membrane separating two solutions with different concentrations of dissolved salts or sugars. </a:t>
            </a:r>
          </a:p>
          <a:p>
            <a:pPr marL="0" indent="0"/>
            <a:endParaRPr lang="en-GB" sz="2400" smtClean="0">
              <a:ea typeface="ＭＳ Ｐゴシック" pitchFamily="34" charset="-128"/>
            </a:endParaRPr>
          </a:p>
          <a:p>
            <a:pPr marL="0" indent="0"/>
            <a:r>
              <a:rPr lang="en-GB" sz="2400" smtClean="0">
                <a:ea typeface="ＭＳ Ｐゴシック" pitchFamily="34" charset="-128"/>
              </a:rPr>
              <a:t>Osmosis is the overall movement of water from a dilute to a more concentrated solution through a partially-permeable membrane.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47713"/>
            <a:ext cx="8058150" cy="504825"/>
          </a:xfrm>
        </p:spPr>
        <p:txBody>
          <a:bodyPr/>
          <a:lstStyle/>
          <a:p>
            <a:pPr algn="l"/>
            <a:r>
              <a:rPr lang="en-GB" sz="2400" b="0" smtClean="0">
                <a:solidFill>
                  <a:schemeClr val="tx1"/>
                </a:solidFill>
                <a:ea typeface="ＭＳ Ｐゴシック" pitchFamily="34" charset="-128"/>
              </a:rPr>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
            </a:r>
            <a:br>
              <a:rPr lang="en-GB" sz="2400" b="0" smtClean="0">
                <a:solidFill>
                  <a:schemeClr val="tx1"/>
                </a:solidFill>
                <a:ea typeface="ＭＳ Ｐゴシック" pitchFamily="34" charset="-128"/>
              </a:rPr>
            </a:br>
            <a:endParaRPr lang="en-GB" sz="2400" b="0" smtClean="0">
              <a:solidFill>
                <a:schemeClr val="tx1"/>
              </a:solidFill>
              <a:ea typeface="ＭＳ Ｐゴシック" pitchFamily="34" charset="-128"/>
            </a:endParaRPr>
          </a:p>
        </p:txBody>
      </p:sp>
      <p:sp>
        <p:nvSpPr>
          <p:cNvPr id="21507" name="Rectangle 5"/>
          <p:cNvSpPr>
            <a:spLocks noChangeArrowheads="1"/>
          </p:cNvSpPr>
          <p:nvPr/>
        </p:nvSpPr>
        <p:spPr bwMode="auto">
          <a:xfrm>
            <a:off x="457200" y="266700"/>
            <a:ext cx="8343900" cy="830263"/>
          </a:xfrm>
          <a:prstGeom prst="rect">
            <a:avLst/>
          </a:prstGeom>
          <a:noFill/>
          <a:ln w="9525">
            <a:noFill/>
            <a:miter lim="800000"/>
            <a:headEnd/>
            <a:tailEnd/>
          </a:ln>
        </p:spPr>
        <p:txBody>
          <a:bodyPr>
            <a:spAutoFit/>
          </a:bodyPr>
          <a:lstStyle/>
          <a:p>
            <a:r>
              <a:rPr lang="en-GB" sz="2400">
                <a:latin typeface="Calibri" pitchFamily="34" charset="0"/>
              </a:rPr>
              <a:t>How could you adapt the pot model to take account of the bonds between water and sucrose?</a:t>
            </a:r>
            <a:endParaRPr lang="en-US" sz="2400">
              <a:latin typeface="Calibri" pitchFamily="34" charset="0"/>
            </a:endParaRPr>
          </a:p>
        </p:txBody>
      </p:sp>
      <p:sp>
        <p:nvSpPr>
          <p:cNvPr id="21509" name="Rectangle 4"/>
          <p:cNvSpPr>
            <a:spLocks noChangeArrowheads="1"/>
          </p:cNvSpPr>
          <p:nvPr/>
        </p:nvSpPr>
        <p:spPr bwMode="auto">
          <a:xfrm>
            <a:off x="508000" y="5324475"/>
            <a:ext cx="6908800" cy="831850"/>
          </a:xfrm>
          <a:prstGeom prst="rect">
            <a:avLst/>
          </a:prstGeom>
          <a:noFill/>
          <a:ln w="9525">
            <a:noFill/>
            <a:miter lim="800000"/>
            <a:headEnd/>
            <a:tailEnd/>
          </a:ln>
        </p:spPr>
        <p:txBody>
          <a:bodyPr>
            <a:spAutoFit/>
          </a:bodyPr>
          <a:lstStyle/>
          <a:p>
            <a:r>
              <a:rPr lang="en-GB" sz="2400">
                <a:latin typeface="Calibri" pitchFamily="34" charset="0"/>
              </a:rPr>
              <a:t>Would your new pot model make more accurate predictions of water movement?</a:t>
            </a:r>
            <a:endParaRPr lang="en-US" sz="2400">
              <a:latin typeface="Calibri" pitchFamily="34" charset="0"/>
            </a:endParaRPr>
          </a:p>
        </p:txBody>
      </p:sp>
      <p:pic>
        <p:nvPicPr>
          <p:cNvPr id="6" name="Picture 5" descr="orange beans.jpg"/>
          <p:cNvPicPr>
            <a:picLocks noChangeAspect="1"/>
          </p:cNvPicPr>
          <p:nvPr/>
        </p:nvPicPr>
        <p:blipFill>
          <a:blip r:embed="rId2"/>
          <a:stretch>
            <a:fillRect/>
          </a:stretch>
        </p:blipFill>
        <p:spPr>
          <a:xfrm>
            <a:off x="575947" y="1248208"/>
            <a:ext cx="8067675" cy="40290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0175" y="274638"/>
            <a:ext cx="8229600" cy="1143000"/>
          </a:xfrm>
        </p:spPr>
        <p:txBody>
          <a:bodyPr/>
          <a:lstStyle/>
          <a:p>
            <a:r>
              <a:rPr lang="en-GB" sz="3200" smtClean="0">
                <a:ea typeface="ＭＳ Ｐゴシック" pitchFamily="34" charset="-128"/>
              </a:rPr>
              <a:t>Plants and water</a:t>
            </a:r>
            <a:endParaRPr lang="en-US" sz="3200" smtClean="0">
              <a:ea typeface="ＭＳ Ｐゴシック" pitchFamily="34" charset="-128"/>
            </a:endParaRPr>
          </a:p>
        </p:txBody>
      </p:sp>
      <p:sp>
        <p:nvSpPr>
          <p:cNvPr id="4099" name="TextBox 4"/>
          <p:cNvSpPr txBox="1">
            <a:spLocks noChangeArrowheads="1"/>
          </p:cNvSpPr>
          <p:nvPr/>
        </p:nvSpPr>
        <p:spPr bwMode="auto">
          <a:xfrm>
            <a:off x="1476375" y="1092200"/>
            <a:ext cx="6772275" cy="1200150"/>
          </a:xfrm>
          <a:prstGeom prst="rect">
            <a:avLst/>
          </a:prstGeom>
          <a:noFill/>
          <a:ln w="9525">
            <a:noFill/>
            <a:miter lim="800000"/>
            <a:headEnd/>
            <a:tailEnd/>
          </a:ln>
        </p:spPr>
        <p:txBody>
          <a:bodyPr>
            <a:spAutoFit/>
          </a:bodyPr>
          <a:lstStyle/>
          <a:p>
            <a:endParaRPr lang="en-GB" sz="2400">
              <a:latin typeface="Calibri" pitchFamily="34" charset="0"/>
            </a:endParaRPr>
          </a:p>
          <a:p>
            <a:r>
              <a:rPr lang="en-GB" sz="2400">
                <a:latin typeface="Calibri" pitchFamily="34" charset="0"/>
              </a:rPr>
              <a:t>Plants take up water through their roots, from the soil.</a:t>
            </a:r>
            <a:endParaRPr lang="en-US" sz="2400">
              <a:latin typeface="Calibri" pitchFamily="34" charset="0"/>
            </a:endParaRPr>
          </a:p>
        </p:txBody>
      </p:sp>
      <p:sp>
        <p:nvSpPr>
          <p:cNvPr id="6" name="Rectangle 5"/>
          <p:cNvSpPr>
            <a:spLocks noChangeArrowheads="1"/>
          </p:cNvSpPr>
          <p:nvPr/>
        </p:nvSpPr>
        <p:spPr bwMode="auto">
          <a:xfrm>
            <a:off x="1574800" y="5321300"/>
            <a:ext cx="4235450" cy="461963"/>
          </a:xfrm>
          <a:prstGeom prst="rect">
            <a:avLst/>
          </a:prstGeom>
          <a:noFill/>
          <a:ln w="9525">
            <a:noFill/>
            <a:miter lim="800000"/>
            <a:headEnd/>
            <a:tailEnd/>
          </a:ln>
        </p:spPr>
        <p:txBody>
          <a:bodyPr>
            <a:spAutoFit/>
          </a:bodyPr>
          <a:lstStyle/>
          <a:p>
            <a:r>
              <a:rPr lang="en-GB" sz="2400">
                <a:latin typeface="Calibri" pitchFamily="34" charset="0"/>
              </a:rPr>
              <a:t>But </a:t>
            </a:r>
            <a:r>
              <a:rPr lang="en-GB" sz="2400" b="1" i="1">
                <a:latin typeface="Calibri" pitchFamily="34" charset="0"/>
              </a:rPr>
              <a:t>how</a:t>
            </a:r>
            <a:r>
              <a:rPr lang="en-GB" sz="2400">
                <a:latin typeface="Calibri" pitchFamily="34" charset="0"/>
              </a:rPr>
              <a:t> does this happen?</a:t>
            </a:r>
            <a:endParaRPr lang="en-US" sz="2400">
              <a:latin typeface="Calibri" pitchFamily="34" charset="0"/>
            </a:endParaRPr>
          </a:p>
        </p:txBody>
      </p:sp>
      <p:pic>
        <p:nvPicPr>
          <p:cNvPr id="7" name="Picture 6" descr="sprouting.jpg"/>
          <p:cNvPicPr>
            <a:picLocks noChangeAspect="1"/>
          </p:cNvPicPr>
          <p:nvPr/>
        </p:nvPicPr>
        <p:blipFill>
          <a:blip r:embed="rId3"/>
          <a:stretch>
            <a:fillRect/>
          </a:stretch>
        </p:blipFill>
        <p:spPr>
          <a:xfrm>
            <a:off x="1617165" y="2685892"/>
            <a:ext cx="6181725"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smtClean="0"/>
              <a:t>Learning outcomes </a:t>
            </a:r>
            <a:br>
              <a:rPr lang="en-GB" sz="4000" smtClean="0"/>
            </a:br>
            <a:endParaRPr lang="en-GB" sz="4000" smtClean="0"/>
          </a:p>
        </p:txBody>
      </p:sp>
      <p:sp>
        <p:nvSpPr>
          <p:cNvPr id="5123" name="Content Placeholder 2"/>
          <p:cNvSpPr>
            <a:spLocks noGrp="1"/>
          </p:cNvSpPr>
          <p:nvPr>
            <p:ph idx="1"/>
          </p:nvPr>
        </p:nvSpPr>
        <p:spPr>
          <a:xfrm>
            <a:off x="457200" y="1417638"/>
            <a:ext cx="6581775" cy="2735262"/>
          </a:xfrm>
        </p:spPr>
        <p:txBody>
          <a:bodyPr/>
          <a:lstStyle/>
          <a:p>
            <a:r>
              <a:rPr lang="en-GB" smtClean="0">
                <a:ea typeface="ＭＳ Ｐゴシック" pitchFamily="34" charset="-128"/>
              </a:rPr>
              <a:t>You will be able to…</a:t>
            </a:r>
          </a:p>
          <a:p>
            <a:pPr eaLnBrk="1" hangingPunct="1">
              <a:buClr>
                <a:srgbClr val="A64706"/>
              </a:buClr>
              <a:buFontTx/>
              <a:buChar char="•"/>
            </a:pPr>
            <a:r>
              <a:rPr lang="en-GB" sz="2800" smtClean="0">
                <a:ea typeface="ＭＳ Ｐゴシック" pitchFamily="34" charset="-128"/>
              </a:rPr>
              <a:t>explain the overall movement of water into and out of plant cells </a:t>
            </a:r>
          </a:p>
          <a:p>
            <a:pPr eaLnBrk="1" hangingPunct="1">
              <a:buClr>
                <a:srgbClr val="A64706"/>
              </a:buClr>
              <a:buFontTx/>
              <a:buChar char="•"/>
            </a:pPr>
            <a:r>
              <a:rPr lang="en-GB" sz="2800" smtClean="0">
                <a:ea typeface="ＭＳ Ｐゴシック" pitchFamily="34" charset="-128"/>
              </a:rPr>
              <a:t>construct and apply a model of osmosis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eaker.jpg"/>
          <p:cNvPicPr>
            <a:picLocks noChangeAspect="1"/>
          </p:cNvPicPr>
          <p:nvPr/>
        </p:nvPicPr>
        <p:blipFill>
          <a:blip r:embed="rId2"/>
          <a:stretch>
            <a:fillRect/>
          </a:stretch>
        </p:blipFill>
        <p:spPr>
          <a:xfrm>
            <a:off x="477549" y="3718724"/>
            <a:ext cx="1704975" cy="2352675"/>
          </a:xfrm>
          <a:prstGeom prst="rect">
            <a:avLst/>
          </a:prstGeom>
        </p:spPr>
      </p:pic>
      <p:pic>
        <p:nvPicPr>
          <p:cNvPr id="14" name="Picture 13" descr="beaker.jpg"/>
          <p:cNvPicPr>
            <a:picLocks noChangeAspect="1"/>
          </p:cNvPicPr>
          <p:nvPr/>
        </p:nvPicPr>
        <p:blipFill>
          <a:blip r:embed="rId2"/>
          <a:stretch>
            <a:fillRect/>
          </a:stretch>
        </p:blipFill>
        <p:spPr>
          <a:xfrm>
            <a:off x="469991" y="1194679"/>
            <a:ext cx="1704975" cy="2352675"/>
          </a:xfrm>
          <a:prstGeom prst="rect">
            <a:avLst/>
          </a:prstGeom>
        </p:spPr>
      </p:pic>
      <p:sp>
        <p:nvSpPr>
          <p:cNvPr id="6146" name="Title 1"/>
          <p:cNvSpPr>
            <a:spLocks noGrp="1"/>
          </p:cNvSpPr>
          <p:nvPr>
            <p:ph type="title"/>
          </p:nvPr>
        </p:nvSpPr>
        <p:spPr/>
        <p:txBody>
          <a:bodyPr/>
          <a:lstStyle/>
          <a:p>
            <a:r>
              <a:rPr lang="en-GB" sz="3200" smtClean="0">
                <a:ea typeface="ＭＳ Ｐゴシック" pitchFamily="34" charset="-128"/>
              </a:rPr>
              <a:t>Set up your potato practical</a:t>
            </a:r>
          </a:p>
        </p:txBody>
      </p:sp>
      <p:sp>
        <p:nvSpPr>
          <p:cNvPr id="6147" name="Content Placeholder 2"/>
          <p:cNvSpPr>
            <a:spLocks noGrp="1"/>
          </p:cNvSpPr>
          <p:nvPr>
            <p:ph idx="1"/>
          </p:nvPr>
        </p:nvSpPr>
        <p:spPr>
          <a:xfrm>
            <a:off x="3286125" y="1417638"/>
            <a:ext cx="5267325" cy="4179887"/>
          </a:xfrm>
        </p:spPr>
        <p:txBody>
          <a:bodyPr/>
          <a:lstStyle/>
          <a:p>
            <a:pPr indent="0"/>
            <a:r>
              <a:rPr lang="en-GB" sz="2400" smtClean="0">
                <a:ea typeface="ＭＳ Ｐゴシック" pitchFamily="34" charset="-128"/>
              </a:rPr>
              <a:t>Dry a piece of potato (of around 15 g) on a paper towel. Accurately weigh it and put it into a beaker of distilled water.</a:t>
            </a:r>
          </a:p>
          <a:p>
            <a:pPr indent="0"/>
            <a:r>
              <a:rPr lang="en-GB" sz="2400" smtClean="0">
                <a:ea typeface="ＭＳ Ｐゴシック" pitchFamily="34" charset="-128"/>
              </a:rPr>
              <a:t>Weigh a second similar piece from the same potato. Put this piece into a beaker of sugar (sucrose) solution.</a:t>
            </a:r>
          </a:p>
          <a:p>
            <a:pPr indent="0"/>
            <a:r>
              <a:rPr lang="en-GB" sz="2400" smtClean="0">
                <a:ea typeface="ＭＳ Ｐゴシック" pitchFamily="34" charset="-128"/>
              </a:rPr>
              <a:t>Record the mass of the potato pieces before you place them into the beakers.</a:t>
            </a:r>
          </a:p>
          <a:p>
            <a:pPr indent="0"/>
            <a:r>
              <a:rPr lang="en-GB" sz="2400" smtClean="0">
                <a:ea typeface="ＭＳ Ｐゴシック" pitchFamily="34" charset="-128"/>
              </a:rPr>
              <a:t>Leave for around 10 minutes.  </a:t>
            </a:r>
          </a:p>
        </p:txBody>
      </p:sp>
      <p:sp>
        <p:nvSpPr>
          <p:cNvPr id="6" name="TextBox 5"/>
          <p:cNvSpPr txBox="1"/>
          <p:nvPr/>
        </p:nvSpPr>
        <p:spPr>
          <a:xfrm>
            <a:off x="2324100" y="3897313"/>
            <a:ext cx="847725" cy="369887"/>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GB">
                <a:solidFill>
                  <a:srgbClr val="000000"/>
                </a:solidFill>
                <a:ea typeface="ＭＳ Ｐゴシック" charset="-128"/>
              </a:rPr>
              <a:t>potato</a:t>
            </a:r>
            <a:endParaRPr lang="en-US">
              <a:solidFill>
                <a:srgbClr val="000000"/>
              </a:solidFill>
              <a:ea typeface="ＭＳ Ｐゴシック" charset="-128"/>
            </a:endParaRPr>
          </a:p>
        </p:txBody>
      </p:sp>
      <p:cxnSp>
        <p:nvCxnSpPr>
          <p:cNvPr id="8" name="Straight Connector 7"/>
          <p:cNvCxnSpPr/>
          <p:nvPr/>
        </p:nvCxnSpPr>
        <p:spPr>
          <a:xfrm>
            <a:off x="1619250" y="3238500"/>
            <a:ext cx="942975" cy="65881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1381125" y="4267200"/>
            <a:ext cx="1181100" cy="1543050"/>
          </a:xfrm>
          <a:prstGeom prst="line">
            <a:avLst/>
          </a:prstGeom>
          <a:ln w="19050"/>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324100" y="2325688"/>
            <a:ext cx="962025" cy="646112"/>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GB">
                <a:solidFill>
                  <a:srgbClr val="000000"/>
                </a:solidFill>
                <a:ea typeface="ＭＳ Ｐゴシック" charset="-128"/>
              </a:rPr>
              <a:t>distilled water</a:t>
            </a:r>
            <a:endParaRPr lang="en-US">
              <a:solidFill>
                <a:srgbClr val="000000"/>
              </a:solidFill>
              <a:ea typeface="ＭＳ Ｐゴシック" charset="-128"/>
            </a:endParaRPr>
          </a:p>
        </p:txBody>
      </p:sp>
      <p:cxnSp>
        <p:nvCxnSpPr>
          <p:cNvPr id="13" name="Straight Connector 12"/>
          <p:cNvCxnSpPr>
            <a:endCxn id="11" idx="1"/>
          </p:cNvCxnSpPr>
          <p:nvPr/>
        </p:nvCxnSpPr>
        <p:spPr>
          <a:xfrm>
            <a:off x="1962150" y="2647950"/>
            <a:ext cx="361950"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324100" y="4951413"/>
            <a:ext cx="962025" cy="646112"/>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GB">
                <a:solidFill>
                  <a:srgbClr val="000000"/>
                </a:solidFill>
                <a:ea typeface="ＭＳ Ｐゴシック" charset="-128"/>
              </a:rPr>
              <a:t>sucrose solution</a:t>
            </a:r>
            <a:endParaRPr lang="en-US">
              <a:solidFill>
                <a:srgbClr val="000000"/>
              </a:solidFill>
              <a:ea typeface="ＭＳ Ｐゴシック" charset="-128"/>
            </a:endParaRPr>
          </a:p>
        </p:txBody>
      </p:sp>
      <p:cxnSp>
        <p:nvCxnSpPr>
          <p:cNvPr id="17" name="Straight Connector 16"/>
          <p:cNvCxnSpPr>
            <a:stCxn id="15" idx="1"/>
          </p:cNvCxnSpPr>
          <p:nvPr/>
        </p:nvCxnSpPr>
        <p:spPr>
          <a:xfrm flipH="1">
            <a:off x="1962150" y="5273675"/>
            <a:ext cx="361950" cy="0"/>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ells.jpg"/>
          <p:cNvPicPr>
            <a:picLocks noChangeAspect="1"/>
          </p:cNvPicPr>
          <p:nvPr/>
        </p:nvPicPr>
        <p:blipFill>
          <a:blip r:embed="rId2"/>
          <a:stretch>
            <a:fillRect/>
          </a:stretch>
        </p:blipFill>
        <p:spPr>
          <a:xfrm>
            <a:off x="3203982" y="1242382"/>
            <a:ext cx="1647825" cy="4524375"/>
          </a:xfrm>
          <a:prstGeom prst="rect">
            <a:avLst/>
          </a:prstGeom>
        </p:spPr>
      </p:pic>
      <p:sp>
        <p:nvSpPr>
          <p:cNvPr id="7170" name="Title 1"/>
          <p:cNvSpPr>
            <a:spLocks noGrp="1"/>
          </p:cNvSpPr>
          <p:nvPr>
            <p:ph type="title"/>
          </p:nvPr>
        </p:nvSpPr>
        <p:spPr/>
        <p:txBody>
          <a:bodyPr/>
          <a:lstStyle/>
          <a:p>
            <a:pPr algn="l"/>
            <a:r>
              <a:rPr lang="en-GB" sz="3200" smtClean="0">
                <a:ea typeface="ＭＳ Ｐゴシック" pitchFamily="34" charset="-128"/>
              </a:rPr>
              <a:t>Plant cells – what you already know</a:t>
            </a:r>
            <a:endParaRPr lang="en-US" sz="3200" smtClean="0">
              <a:ea typeface="ＭＳ Ｐゴシック" pitchFamily="34" charset="-128"/>
            </a:endParaRPr>
          </a:p>
        </p:txBody>
      </p:sp>
      <p:grpSp>
        <p:nvGrpSpPr>
          <p:cNvPr id="7172" name="Group 20"/>
          <p:cNvGrpSpPr>
            <a:grpSpLocks/>
          </p:cNvGrpSpPr>
          <p:nvPr/>
        </p:nvGrpSpPr>
        <p:grpSpPr bwMode="auto">
          <a:xfrm>
            <a:off x="457200" y="1576388"/>
            <a:ext cx="3152775" cy="3416300"/>
            <a:chOff x="1016616" y="1936453"/>
            <a:chExt cx="3153138" cy="3416320"/>
          </a:xfrm>
        </p:grpSpPr>
        <p:sp>
          <p:nvSpPr>
            <p:cNvPr id="7176" name="TextBox 5"/>
            <p:cNvSpPr txBox="1">
              <a:spLocks noChangeArrowheads="1"/>
            </p:cNvSpPr>
            <p:nvPr/>
          </p:nvSpPr>
          <p:spPr bwMode="auto">
            <a:xfrm>
              <a:off x="1016616" y="1936453"/>
              <a:ext cx="2087803" cy="3416320"/>
            </a:xfrm>
            <a:prstGeom prst="rect">
              <a:avLst/>
            </a:prstGeom>
            <a:noFill/>
            <a:ln w="9525">
              <a:noFill/>
              <a:miter lim="800000"/>
              <a:headEnd/>
              <a:tailEnd/>
            </a:ln>
          </p:spPr>
          <p:txBody>
            <a:bodyPr>
              <a:spAutoFit/>
            </a:bodyPr>
            <a:lstStyle/>
            <a:p>
              <a:r>
                <a:rPr lang="en-GB" sz="2400">
                  <a:latin typeface="Calibri" pitchFamily="34" charset="0"/>
                </a:rPr>
                <a:t>cell wall</a:t>
              </a:r>
            </a:p>
            <a:p>
              <a:endParaRPr lang="en-GB" sz="2400">
                <a:latin typeface="Calibri" pitchFamily="34" charset="0"/>
              </a:endParaRPr>
            </a:p>
            <a:p>
              <a:r>
                <a:rPr lang="en-GB" sz="2400">
                  <a:latin typeface="Calibri" pitchFamily="34" charset="0"/>
                </a:rPr>
                <a:t>cell membrane</a:t>
              </a:r>
            </a:p>
            <a:p>
              <a:endParaRPr lang="en-GB" sz="2400">
                <a:latin typeface="Calibri" pitchFamily="34" charset="0"/>
              </a:endParaRPr>
            </a:p>
            <a:p>
              <a:r>
                <a:rPr lang="en-GB" sz="2400">
                  <a:latin typeface="Calibri" pitchFamily="34" charset="0"/>
                </a:rPr>
                <a:t>nucleus</a:t>
              </a:r>
            </a:p>
            <a:p>
              <a:endParaRPr lang="en-GB" sz="2400">
                <a:latin typeface="Calibri" pitchFamily="34" charset="0"/>
              </a:endParaRPr>
            </a:p>
            <a:p>
              <a:r>
                <a:rPr lang="en-GB" sz="2400">
                  <a:latin typeface="Calibri" pitchFamily="34" charset="0"/>
                </a:rPr>
                <a:t>cytoplasm</a:t>
              </a:r>
            </a:p>
            <a:p>
              <a:endParaRPr lang="en-GB" sz="2400">
                <a:latin typeface="Calibri" pitchFamily="34" charset="0"/>
              </a:endParaRPr>
            </a:p>
            <a:p>
              <a:r>
                <a:rPr lang="en-GB" sz="2400">
                  <a:latin typeface="Calibri" pitchFamily="34" charset="0"/>
                </a:rPr>
                <a:t>vacuole</a:t>
              </a:r>
              <a:endParaRPr lang="en-US">
                <a:latin typeface="Calibri" pitchFamily="34" charset="0"/>
              </a:endParaRPr>
            </a:p>
          </p:txBody>
        </p:sp>
        <p:grpSp>
          <p:nvGrpSpPr>
            <p:cNvPr id="7177" name="Group 19"/>
            <p:cNvGrpSpPr>
              <a:grpSpLocks/>
            </p:cNvGrpSpPr>
            <p:nvPr/>
          </p:nvGrpSpPr>
          <p:grpSpPr bwMode="auto">
            <a:xfrm>
              <a:off x="2123231" y="2104729"/>
              <a:ext cx="2046523" cy="3046430"/>
              <a:chOff x="2123231" y="2104729"/>
              <a:chExt cx="2046523" cy="3046430"/>
            </a:xfrm>
          </p:grpSpPr>
          <p:cxnSp>
            <p:nvCxnSpPr>
              <p:cNvPr id="8" name="Straight Connector 7"/>
              <p:cNvCxnSpPr/>
              <p:nvPr/>
            </p:nvCxnSpPr>
            <p:spPr>
              <a:xfrm flipV="1">
                <a:off x="2123231" y="2104729"/>
                <a:ext cx="2046523" cy="100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98044" y="2925471"/>
                <a:ext cx="811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23231" y="3644613"/>
                <a:ext cx="17289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02687" y="4076416"/>
                <a:ext cx="1636902" cy="284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23231" y="4581244"/>
                <a:ext cx="1873466" cy="569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73" name="TextBox 18"/>
          <p:cNvSpPr txBox="1">
            <a:spLocks noChangeArrowheads="1"/>
          </p:cNvSpPr>
          <p:nvPr/>
        </p:nvSpPr>
        <p:spPr bwMode="auto">
          <a:xfrm>
            <a:off x="2757488" y="5795963"/>
            <a:ext cx="3589337" cy="400050"/>
          </a:xfrm>
          <a:prstGeom prst="rect">
            <a:avLst/>
          </a:prstGeom>
          <a:noFill/>
          <a:ln w="9525">
            <a:noFill/>
            <a:miter lim="800000"/>
            <a:headEnd/>
            <a:tailEnd/>
          </a:ln>
        </p:spPr>
        <p:txBody>
          <a:bodyPr>
            <a:spAutoFit/>
          </a:bodyPr>
          <a:lstStyle/>
          <a:p>
            <a:r>
              <a:rPr lang="en-GB" sz="2000" i="1">
                <a:latin typeface="Calibri" pitchFamily="34" charset="0"/>
              </a:rPr>
              <a:t>Section of plant tissue </a:t>
            </a:r>
            <a:endParaRPr lang="en-US" sz="2000" i="1">
              <a:latin typeface="Calibri" pitchFamily="34" charset="0"/>
            </a:endParaRPr>
          </a:p>
        </p:txBody>
      </p:sp>
      <p:sp>
        <p:nvSpPr>
          <p:cNvPr id="27" name="Rectangle 26"/>
          <p:cNvSpPr/>
          <p:nvPr/>
        </p:nvSpPr>
        <p:spPr>
          <a:xfrm>
            <a:off x="5019675" y="1241425"/>
            <a:ext cx="3667125" cy="1570038"/>
          </a:xfrm>
          <a:prstGeom prst="rect">
            <a:avLst/>
          </a:prstGeom>
        </p:spPr>
        <p:txBody>
          <a:bodyPr>
            <a:spAutoFit/>
          </a:bodyPr>
          <a:lstStyle/>
          <a:p>
            <a:pPr>
              <a:defRPr/>
            </a:pPr>
            <a:r>
              <a:rPr lang="en-GB" sz="2400" b="1" dirty="0">
                <a:latin typeface="+mn-lt"/>
                <a:ea typeface="ＭＳ Ｐゴシック" charset="-128"/>
              </a:rPr>
              <a:t>Cell walls</a:t>
            </a:r>
            <a:r>
              <a:rPr lang="en-GB" sz="2400" dirty="0">
                <a:latin typeface="+mn-lt"/>
                <a:ea typeface="ＭＳ Ｐゴシック" charset="-128"/>
              </a:rPr>
              <a:t> are permeable. They allow water and most dissolved molecules to pass through. </a:t>
            </a:r>
          </a:p>
        </p:txBody>
      </p:sp>
      <p:sp>
        <p:nvSpPr>
          <p:cNvPr id="28" name="Rectangle 27"/>
          <p:cNvSpPr/>
          <p:nvPr/>
        </p:nvSpPr>
        <p:spPr>
          <a:xfrm>
            <a:off x="5019675" y="3067050"/>
            <a:ext cx="3438525" cy="1938338"/>
          </a:xfrm>
          <a:prstGeom prst="rect">
            <a:avLst/>
          </a:prstGeom>
        </p:spPr>
        <p:txBody>
          <a:bodyPr>
            <a:spAutoFit/>
          </a:bodyPr>
          <a:lstStyle/>
          <a:p>
            <a:pPr>
              <a:defRPr/>
            </a:pPr>
            <a:r>
              <a:rPr lang="en-GB" sz="2400" b="1" dirty="0">
                <a:latin typeface="+mj-lt"/>
                <a:ea typeface="ＭＳ Ｐゴシック" charset="-128"/>
              </a:rPr>
              <a:t>Cell membranes </a:t>
            </a:r>
            <a:r>
              <a:rPr lang="en-GB" sz="2400" dirty="0">
                <a:latin typeface="+mj-lt"/>
                <a:ea typeface="ＭＳ Ｐゴシック" charset="-128"/>
              </a:rPr>
              <a:t>are partially permeable. </a:t>
            </a:r>
          </a:p>
          <a:p>
            <a:pPr>
              <a:defRPr/>
            </a:pPr>
            <a:r>
              <a:rPr lang="en-GB" sz="2400" dirty="0">
                <a:latin typeface="+mj-lt"/>
                <a:ea typeface="ＭＳ Ｐゴシック" charset="-128"/>
              </a:rPr>
              <a:t>They allow water through but are a barrier to many solutes such as sugars.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0525" y="274638"/>
            <a:ext cx="7496175" cy="922337"/>
          </a:xfrm>
        </p:spPr>
        <p:txBody>
          <a:bodyPr/>
          <a:lstStyle/>
          <a:p>
            <a:pPr algn="l"/>
            <a:r>
              <a:rPr lang="en-GB" sz="2400" b="0" smtClean="0">
                <a:solidFill>
                  <a:schemeClr val="tx1"/>
                </a:solidFill>
                <a:ea typeface="ＭＳ Ｐゴシック" pitchFamily="34" charset="-128"/>
              </a:rPr>
              <a:t>Osmosis is the overall movement of water, by diffusion, through a partially-permeable membrane.</a:t>
            </a:r>
            <a:endParaRPr lang="en-US" sz="2400" b="0" smtClean="0">
              <a:solidFill>
                <a:schemeClr val="tx1"/>
              </a:solidFill>
              <a:ea typeface="ＭＳ Ｐゴシック" pitchFamily="34" charset="-128"/>
            </a:endParaRPr>
          </a:p>
        </p:txBody>
      </p:sp>
      <p:pic>
        <p:nvPicPr>
          <p:cNvPr id="8195" name="Picture 4"/>
          <p:cNvPicPr>
            <a:picLocks noChangeAspect="1" noChangeArrowheads="1"/>
          </p:cNvPicPr>
          <p:nvPr/>
        </p:nvPicPr>
        <p:blipFill>
          <a:blip r:embed="rId2"/>
          <a:srcRect/>
          <a:stretch>
            <a:fillRect/>
          </a:stretch>
        </p:blipFill>
        <p:spPr bwMode="auto">
          <a:xfrm>
            <a:off x="266700" y="2349500"/>
            <a:ext cx="7699375" cy="3816350"/>
          </a:xfrm>
          <a:prstGeom prst="rect">
            <a:avLst/>
          </a:prstGeom>
          <a:noFill/>
          <a:ln w="9525">
            <a:noFill/>
            <a:miter lim="800000"/>
            <a:headEnd/>
            <a:tailEnd/>
          </a:ln>
        </p:spPr>
      </p:pic>
      <p:sp>
        <p:nvSpPr>
          <p:cNvPr id="12" name="TextBox 11"/>
          <p:cNvSpPr txBox="1"/>
          <p:nvPr/>
        </p:nvSpPr>
        <p:spPr>
          <a:xfrm>
            <a:off x="390525" y="1341438"/>
            <a:ext cx="300990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sucrose molecule</a:t>
            </a:r>
          </a:p>
          <a:p>
            <a:pPr>
              <a:defRPr/>
            </a:pPr>
            <a:r>
              <a:rPr lang="en-GB" sz="2400" dirty="0">
                <a:latin typeface="+mj-lt"/>
                <a:ea typeface="ＭＳ Ｐゴシック" charset="-128"/>
              </a:rPr>
              <a:t>water molecule</a:t>
            </a:r>
          </a:p>
        </p:txBody>
      </p:sp>
      <p:sp>
        <p:nvSpPr>
          <p:cNvPr id="8197" name="TextBox 16"/>
          <p:cNvSpPr txBox="1">
            <a:spLocks noChangeArrowheads="1"/>
          </p:cNvSpPr>
          <p:nvPr/>
        </p:nvSpPr>
        <p:spPr bwMode="auto">
          <a:xfrm>
            <a:off x="4067175" y="1341438"/>
            <a:ext cx="2881313" cy="830262"/>
          </a:xfrm>
          <a:prstGeom prst="rect">
            <a:avLst/>
          </a:prstGeom>
          <a:noFill/>
          <a:ln w="9525">
            <a:noFill/>
            <a:miter lim="800000"/>
            <a:headEnd/>
            <a:tailEnd/>
          </a:ln>
        </p:spPr>
        <p:txBody>
          <a:bodyPr>
            <a:spAutoFit/>
          </a:bodyPr>
          <a:lstStyle/>
          <a:p>
            <a:r>
              <a:rPr lang="en-GB" sz="2400">
                <a:latin typeface="Calibri" pitchFamily="34" charset="0"/>
              </a:rPr>
              <a:t>Partially-permeable membrane</a:t>
            </a:r>
          </a:p>
        </p:txBody>
      </p:sp>
      <p:cxnSp>
        <p:nvCxnSpPr>
          <p:cNvPr id="18" name="Straight Connector 17"/>
          <p:cNvCxnSpPr/>
          <p:nvPr/>
        </p:nvCxnSpPr>
        <p:spPr>
          <a:xfrm rot="10800000" flipV="1">
            <a:off x="3625850" y="1971675"/>
            <a:ext cx="4413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triped Right Arrow 18"/>
          <p:cNvSpPr/>
          <p:nvPr/>
        </p:nvSpPr>
        <p:spPr bwMode="auto">
          <a:xfrm>
            <a:off x="3162300" y="5227638"/>
            <a:ext cx="935038" cy="358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Striped Right Arrow 20"/>
          <p:cNvSpPr/>
          <p:nvPr/>
        </p:nvSpPr>
        <p:spPr bwMode="auto">
          <a:xfrm rot="10800000">
            <a:off x="3100388" y="2430463"/>
            <a:ext cx="936625" cy="360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TextBox 25"/>
          <p:cNvSpPr txBox="1"/>
          <p:nvPr/>
        </p:nvSpPr>
        <p:spPr bwMode="auto">
          <a:xfrm>
            <a:off x="6332538" y="2676525"/>
            <a:ext cx="2655887"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water molecules pass freely through the membrane</a:t>
            </a:r>
          </a:p>
        </p:txBody>
      </p:sp>
      <p:sp>
        <p:nvSpPr>
          <p:cNvPr id="23" name="Striped Right Arrow 22"/>
          <p:cNvSpPr/>
          <p:nvPr/>
        </p:nvSpPr>
        <p:spPr bwMode="auto">
          <a:xfrm>
            <a:off x="2620963" y="4149725"/>
            <a:ext cx="863600"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Striped Right Arrow 23"/>
          <p:cNvSpPr/>
          <p:nvPr/>
        </p:nvSpPr>
        <p:spPr bwMode="auto">
          <a:xfrm rot="10800000">
            <a:off x="3625850" y="3343275"/>
            <a:ext cx="863600" cy="8636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TextBox 27"/>
          <p:cNvSpPr txBox="1"/>
          <p:nvPr/>
        </p:nvSpPr>
        <p:spPr bwMode="auto">
          <a:xfrm>
            <a:off x="6324600" y="4140200"/>
            <a:ext cx="2663825"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sucrose molecules are too large to pass through</a:t>
            </a:r>
          </a:p>
        </p:txBody>
      </p:sp>
      <p:pic>
        <p:nvPicPr>
          <p:cNvPr id="8205" name="Picture 4"/>
          <p:cNvPicPr>
            <a:picLocks noChangeAspect="1" noChangeArrowheads="1"/>
          </p:cNvPicPr>
          <p:nvPr/>
        </p:nvPicPr>
        <p:blipFill>
          <a:blip r:embed="rId3"/>
          <a:srcRect/>
          <a:stretch>
            <a:fillRect/>
          </a:stretch>
        </p:blipFill>
        <p:spPr bwMode="auto">
          <a:xfrm>
            <a:off x="2724150" y="1401763"/>
            <a:ext cx="404813" cy="722312"/>
          </a:xfrm>
          <a:prstGeom prst="rect">
            <a:avLst/>
          </a:prstGeom>
          <a:noFill/>
          <a:ln w="9525">
            <a:noFill/>
            <a:miter lim="800000"/>
            <a:headEnd/>
            <a:tailEnd/>
          </a:ln>
        </p:spPr>
      </p:pic>
      <p:sp>
        <p:nvSpPr>
          <p:cNvPr id="22" name="Rectangle 21"/>
          <p:cNvSpPr/>
          <p:nvPr/>
        </p:nvSpPr>
        <p:spPr>
          <a:xfrm>
            <a:off x="2987674" y="1844675"/>
            <a:ext cx="279401" cy="279400"/>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stic pots.jpg"/>
          <p:cNvPicPr>
            <a:picLocks noChangeAspect="1"/>
          </p:cNvPicPr>
          <p:nvPr/>
        </p:nvPicPr>
        <p:blipFill>
          <a:blip r:embed="rId2"/>
          <a:stretch>
            <a:fillRect/>
          </a:stretch>
        </p:blipFill>
        <p:spPr>
          <a:xfrm>
            <a:off x="477628" y="1195702"/>
            <a:ext cx="7629525" cy="4391025"/>
          </a:xfrm>
          <a:prstGeom prst="rect">
            <a:avLst/>
          </a:prstGeom>
        </p:spPr>
      </p:pic>
      <p:sp>
        <p:nvSpPr>
          <p:cNvPr id="9218" name="Title 1"/>
          <p:cNvSpPr>
            <a:spLocks noGrp="1"/>
          </p:cNvSpPr>
          <p:nvPr>
            <p:ph type="title"/>
          </p:nvPr>
        </p:nvSpPr>
        <p:spPr/>
        <p:txBody>
          <a:bodyPr/>
          <a:lstStyle/>
          <a:p>
            <a:pPr algn="l"/>
            <a:r>
              <a:rPr lang="en-GB" sz="3200" smtClean="0">
                <a:ea typeface="ＭＳ Ｐゴシック" pitchFamily="34" charset="-128"/>
              </a:rPr>
              <a:t>A ‘pot model’ for osmosis</a:t>
            </a:r>
          </a:p>
        </p:txBody>
      </p:sp>
      <p:sp>
        <p:nvSpPr>
          <p:cNvPr id="4" name="Rectangle 3"/>
          <p:cNvSpPr/>
          <p:nvPr/>
        </p:nvSpPr>
        <p:spPr>
          <a:xfrm>
            <a:off x="809625" y="5162550"/>
            <a:ext cx="672465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a:solidFill>
                  <a:srgbClr val="000000"/>
                </a:solidFill>
                <a:ea typeface="ＭＳ Ｐゴシック" charset="-128"/>
              </a:rPr>
              <a:t>Take two small pots or beakers. </a:t>
            </a:r>
          </a:p>
          <a:p>
            <a:pPr>
              <a:defRPr/>
            </a:pPr>
            <a:r>
              <a:rPr lang="en-GB" sz="2400">
                <a:solidFill>
                  <a:srgbClr val="000000"/>
                </a:solidFill>
                <a:ea typeface="ＭＳ Ｐゴシック" charset="-128"/>
              </a:rPr>
              <a:t>These represent a cell and the surrounding solution</a:t>
            </a:r>
            <a:endParaRPr lang="en-US" sz="2400">
              <a:solidFill>
                <a:srgbClr val="000000"/>
              </a:solidFill>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ans.jpg"/>
          <p:cNvPicPr>
            <a:picLocks noChangeAspect="1"/>
          </p:cNvPicPr>
          <p:nvPr/>
        </p:nvPicPr>
        <p:blipFill>
          <a:blip r:embed="rId2"/>
          <a:stretch>
            <a:fillRect/>
          </a:stretch>
        </p:blipFill>
        <p:spPr>
          <a:xfrm>
            <a:off x="551150" y="1971713"/>
            <a:ext cx="5381625" cy="4048125"/>
          </a:xfrm>
          <a:prstGeom prst="rect">
            <a:avLst/>
          </a:prstGeom>
        </p:spPr>
      </p:pic>
      <p:sp>
        <p:nvSpPr>
          <p:cNvPr id="10243" name="Title 1"/>
          <p:cNvSpPr>
            <a:spLocks noGrp="1"/>
          </p:cNvSpPr>
          <p:nvPr>
            <p:ph type="title"/>
          </p:nvPr>
        </p:nvSpPr>
        <p:spPr>
          <a:xfrm>
            <a:off x="684213" y="523875"/>
            <a:ext cx="8686800" cy="1143000"/>
          </a:xfrm>
        </p:spPr>
        <p:txBody>
          <a:bodyPr/>
          <a:lstStyle/>
          <a:p>
            <a:pPr algn="l"/>
            <a:r>
              <a:rPr lang="en-GB" sz="2800" b="0" smtClean="0">
                <a:solidFill>
                  <a:schemeClr val="tx1"/>
                </a:solidFill>
                <a:ea typeface="ＭＳ Ｐゴシック" pitchFamily="34" charset="-128"/>
              </a:rPr>
              <a:t>You will also need items like these to represent: </a:t>
            </a:r>
            <a:br>
              <a:rPr lang="en-GB" sz="2800" b="0" smtClean="0">
                <a:solidFill>
                  <a:schemeClr val="tx1"/>
                </a:solidFill>
                <a:ea typeface="ＭＳ Ｐゴシック" pitchFamily="34" charset="-128"/>
              </a:rPr>
            </a:br>
            <a:r>
              <a:rPr lang="en-GB" sz="2800" b="0" smtClean="0">
                <a:solidFill>
                  <a:schemeClr val="tx1"/>
                </a:solidFill>
                <a:ea typeface="ＭＳ Ｐゴシック" pitchFamily="34" charset="-128"/>
              </a:rPr>
              <a:t>	- sucrose (solute) molecules 			 </a:t>
            </a:r>
            <a:br>
              <a:rPr lang="en-GB" sz="2800" b="0" smtClean="0">
                <a:solidFill>
                  <a:schemeClr val="tx1"/>
                </a:solidFill>
                <a:ea typeface="ＭＳ Ｐゴシック" pitchFamily="34" charset="-128"/>
              </a:rPr>
            </a:br>
            <a:r>
              <a:rPr lang="en-GB" sz="2800" b="0" smtClean="0">
                <a:solidFill>
                  <a:schemeClr val="tx1"/>
                </a:solidFill>
                <a:ea typeface="ＭＳ Ｐゴシック" pitchFamily="34" charset="-128"/>
              </a:rPr>
              <a:t>	- water molecules (in two colours) </a:t>
            </a:r>
            <a:br>
              <a:rPr lang="en-GB" sz="2800" b="0" smtClean="0">
                <a:solidFill>
                  <a:schemeClr val="tx1"/>
                </a:solidFill>
                <a:ea typeface="ＭＳ Ｐゴシック" pitchFamily="34" charset="-128"/>
              </a:rPr>
            </a:br>
            <a:r>
              <a:rPr lang="en-GB" sz="2800" b="0" smtClean="0">
                <a:solidFill>
                  <a:schemeClr val="tx1"/>
                </a:solidFill>
                <a:ea typeface="ＭＳ Ｐゴシック" pitchFamily="34" charset="-128"/>
              </a:rPr>
              <a:t>	- a partially-permeable membrane</a:t>
            </a:r>
          </a:p>
        </p:txBody>
      </p:sp>
      <p:sp>
        <p:nvSpPr>
          <p:cNvPr id="11" name="TextBox 10"/>
          <p:cNvSpPr txBox="1"/>
          <p:nvPr/>
        </p:nvSpPr>
        <p:spPr>
          <a:xfrm>
            <a:off x="4505325" y="3406775"/>
            <a:ext cx="976313"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beans</a:t>
            </a:r>
          </a:p>
        </p:txBody>
      </p:sp>
      <p:sp>
        <p:nvSpPr>
          <p:cNvPr id="15" name="TextBox 14"/>
          <p:cNvSpPr txBox="1"/>
          <p:nvPr/>
        </p:nvSpPr>
        <p:spPr>
          <a:xfrm>
            <a:off x="1374775" y="4810125"/>
            <a:ext cx="1196975"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garden netting</a:t>
            </a:r>
          </a:p>
        </p:txBody>
      </p:sp>
      <p:sp>
        <p:nvSpPr>
          <p:cNvPr id="18" name="TextBox 17"/>
          <p:cNvSpPr txBox="1"/>
          <p:nvPr/>
        </p:nvSpPr>
        <p:spPr>
          <a:xfrm>
            <a:off x="2847975" y="2114550"/>
            <a:ext cx="14859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white split  lentils</a:t>
            </a:r>
          </a:p>
        </p:txBody>
      </p:sp>
      <p:sp>
        <p:nvSpPr>
          <p:cNvPr id="10" name="TextBox 9"/>
          <p:cNvSpPr txBox="1"/>
          <p:nvPr/>
        </p:nvSpPr>
        <p:spPr>
          <a:xfrm>
            <a:off x="5481638" y="5084763"/>
            <a:ext cx="1704975"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400" dirty="0">
                <a:latin typeface="+mj-lt"/>
                <a:ea typeface="ＭＳ Ｐゴシック" charset="-128"/>
              </a:rPr>
              <a:t>orange split  lentils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315075" y="865188"/>
            <a:ext cx="2828925" cy="4860925"/>
          </a:xfrm>
        </p:spPr>
        <p:txBody>
          <a:bodyPr/>
          <a:lstStyle/>
          <a:p>
            <a:pPr algn="l"/>
            <a:r>
              <a:rPr lang="en-GB" sz="2400" b="0" smtClean="0">
                <a:solidFill>
                  <a:schemeClr val="tx1"/>
                </a:solidFill>
                <a:ea typeface="ＭＳ Ｐゴシック" pitchFamily="34" charset="-128"/>
              </a:rPr>
              <a:t>Put the </a:t>
            </a:r>
            <a:r>
              <a:rPr lang="en-GB" sz="2400" b="0" i="1" smtClean="0">
                <a:solidFill>
                  <a:schemeClr val="tx1"/>
                </a:solidFill>
                <a:ea typeface="ＭＳ Ｐゴシック" pitchFamily="34" charset="-128"/>
              </a:rPr>
              <a:t>same amount </a:t>
            </a:r>
            <a:r>
              <a:rPr lang="en-GB" sz="2400" b="0" smtClean="0">
                <a:solidFill>
                  <a:schemeClr val="tx1"/>
                </a:solidFill>
                <a:ea typeface="ＭＳ Ｐゴシック" pitchFamily="34" charset="-128"/>
              </a:rPr>
              <a:t>of ‘water’ molecules in each pot but use a </a:t>
            </a:r>
            <a:r>
              <a:rPr lang="en-GB" sz="2400" b="0" i="1" smtClean="0">
                <a:solidFill>
                  <a:schemeClr val="tx1"/>
                </a:solidFill>
                <a:ea typeface="ＭＳ Ｐゴシック" pitchFamily="34" charset="-128"/>
              </a:rPr>
              <a:t>different colour </a:t>
            </a:r>
            <a:r>
              <a:rPr lang="en-GB" sz="2400" b="0" smtClean="0">
                <a:solidFill>
                  <a:schemeClr val="tx1"/>
                </a:solidFill>
                <a:ea typeface="ＭＳ Ｐゴシック" pitchFamily="34" charset="-128"/>
              </a:rPr>
              <a:t>in each.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
            </a:r>
            <a:br>
              <a:rPr lang="en-GB" sz="2400" b="0" smtClean="0">
                <a:solidFill>
                  <a:schemeClr val="tx1"/>
                </a:solidFill>
                <a:ea typeface="ＭＳ Ｐゴシック" pitchFamily="34" charset="-128"/>
              </a:rPr>
            </a:br>
            <a:r>
              <a:rPr lang="en-GB" sz="2400" b="0" smtClean="0">
                <a:solidFill>
                  <a:schemeClr val="tx1"/>
                </a:solidFill>
                <a:ea typeface="ＭＳ Ｐゴシック" pitchFamily="34" charset="-128"/>
              </a:rPr>
              <a:t>The number of ‘sucrose’ molecules you put in will depend on how concentrated the solution is.</a:t>
            </a:r>
          </a:p>
        </p:txBody>
      </p:sp>
      <p:pic>
        <p:nvPicPr>
          <p:cNvPr id="4" name="Picture 3" descr="more beans.jpg"/>
          <p:cNvPicPr>
            <a:picLocks noChangeAspect="1"/>
          </p:cNvPicPr>
          <p:nvPr/>
        </p:nvPicPr>
        <p:blipFill>
          <a:blip r:embed="rId3"/>
          <a:stretch>
            <a:fillRect/>
          </a:stretch>
        </p:blipFill>
        <p:spPr>
          <a:xfrm>
            <a:off x="519348" y="1056252"/>
            <a:ext cx="5762625" cy="4533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1678</TotalTime>
  <Words>675</Words>
  <Application>Microsoft Office PowerPoint</Application>
  <PresentationFormat>On-screen Show (4:3)</PresentationFormat>
  <Paragraphs>89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Using a pot model to represent osmosis </vt:lpstr>
      <vt:lpstr>Plants and water</vt:lpstr>
      <vt:lpstr>Learning outcomes  </vt:lpstr>
      <vt:lpstr>Set up your potato practical</vt:lpstr>
      <vt:lpstr>Plant cells – what you already know</vt:lpstr>
      <vt:lpstr>Osmosis is the overall movement of water, by diffusion, through a partially-permeable membrane.</vt:lpstr>
      <vt:lpstr>A ‘pot model’ for osmosis</vt:lpstr>
      <vt:lpstr>You will also need items like these to represent:   - sucrose (solute) molecules       - water molecules (in two colours)   - a partially-permeable membrane</vt:lpstr>
      <vt:lpstr>Put the same amount of ‘water’ molecules in each pot but use a different colour in each.   The number of ‘sucrose’ molecules you put in will depend on how concentrated the solution is.</vt:lpstr>
      <vt:lpstr>Slide 10</vt:lpstr>
      <vt:lpstr>Slide 11</vt:lpstr>
      <vt:lpstr>Describe what you see.</vt:lpstr>
      <vt:lpstr>Compare your ‘pot model’ with  the model of osmosis in this diagram.</vt:lpstr>
      <vt:lpstr>Collect evidence</vt:lpstr>
      <vt:lpstr>Revising the model  When sucrose dissolves in water, weak bonds form between water and sucrose molecules. These bonds make it more difficult for water to move out of the solution by osmosis.</vt:lpstr>
      <vt:lpstr>Water molecules pass through a cell membrane in both directions. Water can pass more freely from a less concentrated solution to a more concentrated solution than the other way around.  Overall movement of water is then in one direction. </vt:lpstr>
      <vt:lpstr>If the concentration of the solution inside the potato cells  is different from the concentration of the surrounding solution,  there will be overall movement of water by osmosis. </vt:lpstr>
      <vt:lpstr>Osmosis: an example of diffusion</vt:lpstr>
      <vt:lpstr>   </vt:lpstr>
    </vt:vector>
  </TitlesOfParts>
  <Company>Dragonfly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Work for Learning</dc:title>
  <dc:creator>Nuffield</dc:creator>
  <cp:lastModifiedBy>abradshaw</cp:lastModifiedBy>
  <cp:revision>187</cp:revision>
  <dcterms:created xsi:type="dcterms:W3CDTF">2011-05-19T20:42:12Z</dcterms:created>
  <dcterms:modified xsi:type="dcterms:W3CDTF">2013-04-03T10:32:46Z</dcterms:modified>
</cp:coreProperties>
</file>