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0" r:id="rId2"/>
    <p:sldId id="266" r:id="rId3"/>
    <p:sldId id="265" r:id="rId4"/>
    <p:sldId id="297" r:id="rId5"/>
    <p:sldId id="294" r:id="rId6"/>
    <p:sldId id="267" r:id="rId7"/>
    <p:sldId id="295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p14="http://schemas.microsoft.com/office/powerpoint/2010/main" xmlns:mv="urn:schemas-microsoft-com:mac:vml" xmlns:mc="http://schemas.openxmlformats.org/markup-compatibility/2006" val="1"/>
      </p:ext>
    </p:extLst>
  </p:showPr>
  <p:clrMru>
    <a:srgbClr val="A64706"/>
  </p:clrMru>
  <p:extLst>
    <p:ext uri="{E76CE94A-603C-4142-B9EB-6D1370010A27}">
      <p14:discardImageEditData xmlns="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 b="1">
                <a:solidFill>
                  <a:srgbClr val="36669A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GB" dirty="0"/>
              <a:t>PWL </a:t>
            </a:r>
            <a:r>
              <a:rPr lang="en-GB" dirty="0" smtClean="0"/>
              <a:t>Putting chemicals in groups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 b="1">
                <a:solidFill>
                  <a:srgbClr val="36669A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0656D3C-C92C-4F07-9B9D-D77B809A3A4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716451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3A087B7-65F4-47B8-9B79-B16DC004494D}" type="datetimeFigureOut">
              <a:rPr lang="en-GB"/>
              <a:pPr>
                <a:defRPr/>
              </a:pPr>
              <a:t>03/04/2013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6D0C228-6BCC-4223-96C0-57D00C65A3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9995083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D0C228-6BCC-4223-96C0-57D00C65A384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D0C228-6BCC-4223-96C0-57D00C65A38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D0C228-6BCC-4223-96C0-57D00C65A38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54025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out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766285"/>
          </a:xfrm>
        </p:spPr>
        <p:txBody>
          <a:bodyPr/>
          <a:lstStyle>
            <a:lvl1pPr marL="457200" indent="-457200">
              <a:buFont typeface="Arial"/>
              <a:buChar char="•"/>
              <a:defRPr/>
            </a:lvl1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305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1853467"/>
            <a:ext cx="8165123" cy="84284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735394"/>
            <a:ext cx="7772400" cy="1470025"/>
          </a:xfrm>
        </p:spPr>
        <p:txBody>
          <a:bodyPr/>
          <a:lstStyle>
            <a:lvl1pPr algn="l">
              <a:defRPr sz="6000" baseline="0">
                <a:solidFill>
                  <a:srgbClr val="000000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1" y="2588851"/>
            <a:ext cx="8237413" cy="3600000"/>
          </a:xfrm>
        </p:spPr>
        <p:txBody>
          <a:bodyPr/>
          <a:lstStyle>
            <a:lvl1pPr marL="457200" indent="-457200">
              <a:buFont typeface="Arial"/>
              <a:buChar char="•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0"/>
            <a:endParaRPr lang="en-GB" dirty="0" smtClean="0"/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with bullets anima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3116385"/>
            <a:ext cx="8237413" cy="3072466"/>
          </a:xfrm>
        </p:spPr>
        <p:txBody>
          <a:bodyPr/>
          <a:lstStyle>
            <a:lvl1pPr marL="457200" indent="-457200">
              <a:buFont typeface="Arial"/>
              <a:buChar char="•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with bullets no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3116385"/>
            <a:ext cx="8237413" cy="3072466"/>
          </a:xfrm>
        </p:spPr>
        <p:txBody>
          <a:bodyPr/>
          <a:lstStyle>
            <a:lvl1pPr marL="457200" indent="-457200">
              <a:buFont typeface="Arial"/>
              <a:buChar char="•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7638"/>
            <a:ext cx="8229600" cy="430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9" name="TextBox 8"/>
          <p:cNvSpPr txBox="1"/>
          <p:nvPr userDrawn="1"/>
        </p:nvSpPr>
        <p:spPr bwMode="auto">
          <a:xfrm>
            <a:off x="465138" y="6227763"/>
            <a:ext cx="2160587" cy="107950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 anchor="b">
            <a:spAutoFit/>
          </a:bodyPr>
          <a:lstStyle/>
          <a:p>
            <a:pPr>
              <a:defRPr/>
            </a:pPr>
            <a:r>
              <a:rPr lang="en-GB" sz="700" dirty="0">
                <a:solidFill>
                  <a:srgbClr val="A64706"/>
                </a:solidFill>
                <a:latin typeface="Calibri" charset="0"/>
                <a:ea typeface="ＭＳ Ｐゴシック" charset="-128"/>
              </a:rPr>
              <a:t>© Nuffield </a:t>
            </a:r>
            <a:r>
              <a:rPr lang="en-GB" sz="700">
                <a:solidFill>
                  <a:srgbClr val="A64706"/>
                </a:solidFill>
                <a:latin typeface="Calibri" charset="0"/>
                <a:ea typeface="ＭＳ Ｐゴシック" charset="-128"/>
              </a:rPr>
              <a:t>Foundation </a:t>
            </a:r>
            <a:r>
              <a:rPr lang="en-GB" sz="700" smtClean="0">
                <a:solidFill>
                  <a:srgbClr val="A64706"/>
                </a:solidFill>
                <a:latin typeface="Calibri" charset="0"/>
                <a:ea typeface="ＭＳ Ｐゴシック" charset="-128"/>
              </a:rPr>
              <a:t>2013</a:t>
            </a:r>
            <a:endParaRPr lang="en-US" sz="700" dirty="0">
              <a:solidFill>
                <a:srgbClr val="A64706"/>
              </a:solidFill>
              <a:latin typeface="Calibri" charset="0"/>
              <a:ea typeface="ＭＳ Ｐゴシック" charset="-128"/>
            </a:endParaRPr>
          </a:p>
        </p:txBody>
      </p:sp>
      <p:pic>
        <p:nvPicPr>
          <p:cNvPr id="1029" name="Picture 3" descr="C:\Users\scodrington\Desktop\PWL light bulb.jpg"/>
          <p:cNvPicPr>
            <a:picLocks noChangeAspect="1" noChangeArrowheads="1"/>
          </p:cNvPicPr>
          <p:nvPr userDrawn="1"/>
        </p:nvPicPr>
        <p:blipFill>
          <a:blip r:embed="rId12"/>
          <a:srcRect l="89798"/>
          <a:stretch>
            <a:fillRect/>
          </a:stretch>
        </p:blipFill>
        <p:spPr bwMode="auto">
          <a:xfrm>
            <a:off x="7953375" y="5610225"/>
            <a:ext cx="8969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 flipV="1">
            <a:off x="457200" y="6391275"/>
            <a:ext cx="8393113" cy="46038"/>
          </a:xfrm>
          <a:prstGeom prst="rect">
            <a:avLst/>
          </a:prstGeom>
          <a:solidFill>
            <a:srgbClr val="A64706"/>
          </a:solidFill>
          <a:ln>
            <a:solidFill>
              <a:srgbClr val="A6470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9" r:id="rId1"/>
    <p:sldLayoutId id="2147484210" r:id="rId2"/>
    <p:sldLayoutId id="2147484218" r:id="rId3"/>
    <p:sldLayoutId id="2147484211" r:id="rId4"/>
    <p:sldLayoutId id="2147484212" r:id="rId5"/>
    <p:sldLayoutId id="2147484213" r:id="rId6"/>
    <p:sldLayoutId id="2147484214" r:id="rId7"/>
    <p:sldLayoutId id="2147484215" r:id="rId8"/>
    <p:sldLayoutId id="2147484216" r:id="rId9"/>
    <p:sldLayoutId id="2147484217" r:id="rId10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A64706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64706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64706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64706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64706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477CA8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477CA8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477CA8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477CA8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0"/>
        </a:spcBef>
        <a:spcAft>
          <a:spcPts val="600"/>
        </a:spcAft>
        <a:buClr>
          <a:schemeClr val="accent1"/>
        </a:buClr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j-lt"/>
          <a:ea typeface="ＭＳ Ｐゴシック" pitchFamily="-11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+mj-lt"/>
          <a:ea typeface="ＭＳ Ｐゴシック" pitchFamily="-11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j-lt"/>
          <a:ea typeface="ＭＳ Ｐゴシック" pitchFamily="-11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j-lt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>
            <a:spLocks noGrp="1"/>
          </p:cNvSpPr>
          <p:nvPr>
            <p:ph type="subTitle" idx="1"/>
          </p:nvPr>
        </p:nvSpPr>
        <p:spPr>
          <a:xfrm>
            <a:off x="2438400" y="485775"/>
            <a:ext cx="5495925" cy="841375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A64706"/>
                </a:solidFill>
                <a:ea typeface="ＭＳ Ｐゴシック" pitchFamily="34" charset="-128"/>
              </a:rPr>
              <a:t>Practical Work for Learning</a:t>
            </a:r>
          </a:p>
        </p:txBody>
      </p:sp>
      <p:sp>
        <p:nvSpPr>
          <p:cNvPr id="3075" name="Title 1"/>
          <p:cNvSpPr>
            <a:spLocks noGrp="1"/>
          </p:cNvSpPr>
          <p:nvPr>
            <p:ph type="ctrTitle"/>
          </p:nvPr>
        </p:nvSpPr>
        <p:spPr>
          <a:xfrm>
            <a:off x="1570038" y="2781300"/>
            <a:ext cx="6040437" cy="1005114"/>
          </a:xfrm>
        </p:spPr>
        <p:txBody>
          <a:bodyPr anchor="t"/>
          <a:lstStyle/>
          <a:p>
            <a:pPr algn="ctr" eaLnBrk="1" hangingPunct="1"/>
            <a:r>
              <a:rPr lang="en-US" sz="3600" dirty="0" smtClean="0">
                <a:solidFill>
                  <a:srgbClr val="A64706"/>
                </a:solidFill>
                <a:ea typeface="ＭＳ Ｐゴシック" pitchFamily="34" charset="-128"/>
              </a:rPr>
              <a:t>Putting chemicals into groups</a:t>
            </a:r>
            <a:br>
              <a:rPr lang="en-US" sz="3600" dirty="0" smtClean="0">
                <a:solidFill>
                  <a:srgbClr val="A64706"/>
                </a:solidFill>
                <a:ea typeface="ＭＳ Ｐゴシック" pitchFamily="34" charset="-128"/>
              </a:rPr>
            </a:br>
            <a:r>
              <a:rPr lang="en-US" sz="3600" dirty="0" smtClean="0">
                <a:solidFill>
                  <a:srgbClr val="A64706"/>
                </a:solidFill>
                <a:ea typeface="ＭＳ Ｐゴシック" pitchFamily="34" charset="-128"/>
              </a:rPr>
              <a:t/>
            </a:r>
            <a:br>
              <a:rPr lang="en-US" sz="3600" dirty="0" smtClean="0">
                <a:solidFill>
                  <a:srgbClr val="A64706"/>
                </a:solidFill>
                <a:ea typeface="ＭＳ Ｐゴシック" pitchFamily="34" charset="-128"/>
              </a:rPr>
            </a:br>
            <a:r>
              <a:rPr lang="en-US" sz="3200" dirty="0" smtClean="0">
                <a:solidFill>
                  <a:srgbClr val="A64706"/>
                </a:solidFill>
                <a:ea typeface="ＭＳ Ｐゴシック" pitchFamily="34" charset="-128"/>
              </a:rPr>
              <a:t>Lesson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954934" y="2017486"/>
            <a:ext cx="3189066" cy="2192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R="0" defTabSz="914400" fontAlgn="base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Tx/>
              <a:tabLst/>
              <a:defRPr/>
            </a:pPr>
            <a:r>
              <a:rPr lang="en-GB" sz="3200" dirty="0" smtClean="0">
                <a:latin typeface="+mn-lt"/>
                <a:ea typeface="+mn-ea"/>
              </a:rPr>
              <a:t>How could you put these faces into groups?</a:t>
            </a:r>
            <a:endParaRPr lang="en-GB" sz="3200" dirty="0">
              <a:latin typeface="+mn-lt"/>
              <a:ea typeface="+mn-ea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027" name="Picture 3" descr="\\192.168.18.7\Company Data\NCP\public\Practical Work for learning\Resource development\argumentation\edited\structure and bonding\Photos\Multiple fac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5045" y="322488"/>
            <a:ext cx="5099645" cy="56852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 txBox="1">
            <a:spLocks/>
          </p:cNvSpPr>
          <p:nvPr/>
        </p:nvSpPr>
        <p:spPr bwMode="auto">
          <a:xfrm>
            <a:off x="457200" y="274638"/>
            <a:ext cx="829491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64706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Learning outcomes 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A64706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57200" y="1417638"/>
            <a:ext cx="8229600" cy="2192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342900" marR="0" indent="-342900" defTabSz="914400" fontAlgn="base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A64706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>
                <a:latin typeface="+mn-lt"/>
                <a:ea typeface="+mn-ea"/>
              </a:rPr>
              <a:t>To make close and careful observations of chemical and physical phenomena</a:t>
            </a:r>
          </a:p>
          <a:p>
            <a:pPr marL="342900" marR="0" indent="-342900" defTabSz="914400" fontAlgn="base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A64706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>
                <a:latin typeface="+mn-lt"/>
                <a:ea typeface="+mn-ea"/>
              </a:rPr>
              <a:t>To discuss your ideas in a small group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>
            <a:spLocks noGrp="1"/>
          </p:cNvSpPr>
          <p:nvPr>
            <p:ph type="subTitle" idx="1"/>
          </p:nvPr>
        </p:nvSpPr>
        <p:spPr>
          <a:xfrm>
            <a:off x="2438400" y="485775"/>
            <a:ext cx="5495925" cy="841375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A64706"/>
                </a:solidFill>
                <a:ea typeface="ＭＳ Ｐゴシック" pitchFamily="34" charset="-128"/>
              </a:rPr>
              <a:t>Practical Work for Learning</a:t>
            </a:r>
          </a:p>
        </p:txBody>
      </p:sp>
      <p:sp>
        <p:nvSpPr>
          <p:cNvPr id="3075" name="Title 1"/>
          <p:cNvSpPr>
            <a:spLocks noGrp="1"/>
          </p:cNvSpPr>
          <p:nvPr>
            <p:ph type="ctrTitle"/>
          </p:nvPr>
        </p:nvSpPr>
        <p:spPr>
          <a:xfrm>
            <a:off x="1570038" y="2781300"/>
            <a:ext cx="6040437" cy="1005114"/>
          </a:xfrm>
        </p:spPr>
        <p:txBody>
          <a:bodyPr anchor="t"/>
          <a:lstStyle/>
          <a:p>
            <a:pPr algn="ctr" eaLnBrk="1" hangingPunct="1"/>
            <a:r>
              <a:rPr lang="en-US" sz="3600" dirty="0" smtClean="0">
                <a:solidFill>
                  <a:srgbClr val="A64706"/>
                </a:solidFill>
                <a:ea typeface="ＭＳ Ｐゴシック" pitchFamily="34" charset="-128"/>
              </a:rPr>
              <a:t>Putting chemicals into groups</a:t>
            </a:r>
            <a:br>
              <a:rPr lang="en-US" sz="3600" dirty="0" smtClean="0">
                <a:solidFill>
                  <a:srgbClr val="A64706"/>
                </a:solidFill>
                <a:ea typeface="ＭＳ Ｐゴシック" pitchFamily="34" charset="-128"/>
              </a:rPr>
            </a:br>
            <a:r>
              <a:rPr lang="en-US" sz="3600" dirty="0" smtClean="0">
                <a:solidFill>
                  <a:srgbClr val="A64706"/>
                </a:solidFill>
                <a:ea typeface="ＭＳ Ｐゴシック" pitchFamily="34" charset="-128"/>
              </a:rPr>
              <a:t/>
            </a:r>
            <a:br>
              <a:rPr lang="en-US" sz="3600" dirty="0" smtClean="0">
                <a:solidFill>
                  <a:srgbClr val="A64706"/>
                </a:solidFill>
                <a:ea typeface="ＭＳ Ｐゴシック" pitchFamily="34" charset="-128"/>
              </a:rPr>
            </a:br>
            <a:r>
              <a:rPr lang="en-US" sz="3200" dirty="0" smtClean="0">
                <a:solidFill>
                  <a:srgbClr val="A64706"/>
                </a:solidFill>
                <a:ea typeface="ＭＳ Ｐゴシック" pitchFamily="34" charset="-128"/>
              </a:rPr>
              <a:t>Lesson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3"/>
          <p:cNvSpPr txBox="1">
            <a:spLocks/>
          </p:cNvSpPr>
          <p:nvPr/>
        </p:nvSpPr>
        <p:spPr bwMode="auto">
          <a:xfrm>
            <a:off x="457200" y="274638"/>
            <a:ext cx="829491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64706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Learning outcomes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A64706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lnSpcReduction="10000"/>
          </a:bodyPr>
          <a:lstStyle/>
          <a:p>
            <a:pPr marL="363538" lvl="0" indent="-363538">
              <a:buClr>
                <a:srgbClr val="A64706"/>
              </a:buClr>
              <a:buFont typeface="Arial" pitchFamily="34" charset="0"/>
              <a:buChar char="•"/>
            </a:pPr>
            <a:r>
              <a:rPr lang="en-GB" dirty="0"/>
              <a:t>Discuss </a:t>
            </a:r>
            <a:r>
              <a:rPr lang="en-GB" dirty="0" smtClean="0"/>
              <a:t>your </a:t>
            </a:r>
            <a:r>
              <a:rPr lang="en-GB" dirty="0"/>
              <a:t>ideas in a small </a:t>
            </a:r>
            <a:r>
              <a:rPr lang="en-GB" dirty="0" smtClean="0"/>
              <a:t>group</a:t>
            </a:r>
            <a:endParaRPr lang="en-GB" dirty="0"/>
          </a:p>
          <a:p>
            <a:pPr marL="363538" lvl="0" indent="-363538">
              <a:buClr>
                <a:srgbClr val="A64706"/>
              </a:buClr>
              <a:buFont typeface="Arial" pitchFamily="34" charset="0"/>
              <a:buChar char="•"/>
            </a:pPr>
            <a:r>
              <a:rPr lang="en-GB" dirty="0" smtClean="0"/>
              <a:t>Argue why </a:t>
            </a:r>
            <a:r>
              <a:rPr lang="en-GB" dirty="0"/>
              <a:t>a particular </a:t>
            </a:r>
            <a:r>
              <a:rPr lang="en-GB" dirty="0" smtClean="0"/>
              <a:t>chemical </a:t>
            </a:r>
            <a:r>
              <a:rPr lang="en-GB" dirty="0"/>
              <a:t>should be </a:t>
            </a:r>
            <a:r>
              <a:rPr lang="en-GB" dirty="0" smtClean="0"/>
              <a:t>placed in a particular group – and justify your claims</a:t>
            </a:r>
            <a:endParaRPr lang="en-GB" dirty="0"/>
          </a:p>
          <a:p>
            <a:pPr marL="363538" indent="-363538">
              <a:buClr>
                <a:srgbClr val="A64706"/>
              </a:buClr>
              <a:buFont typeface="Arial" pitchFamily="34" charset="0"/>
              <a:buChar char="•"/>
            </a:pPr>
            <a:r>
              <a:rPr lang="en-GB" dirty="0"/>
              <a:t>Appreciate that there are patterns in properties of chemicals which allow them to be placed in </a:t>
            </a:r>
            <a:r>
              <a:rPr lang="en-GB" dirty="0" smtClean="0"/>
              <a:t>groups</a:t>
            </a:r>
          </a:p>
          <a:p>
            <a:pPr marL="363538" indent="-363538">
              <a:buClr>
                <a:srgbClr val="A64706"/>
              </a:buClr>
              <a:buFont typeface="Arial" pitchFamily="34" charset="0"/>
              <a:buChar char="•"/>
            </a:pPr>
            <a:r>
              <a:rPr lang="en-GB" dirty="0" smtClean="0"/>
              <a:t>Appreciate that some chemicals do not fit easily into a group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3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64706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Grouping chemicals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A64706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>
              <a:buClr>
                <a:srgbClr val="A64706"/>
              </a:buClr>
              <a:buFont typeface="Arial" pitchFamily="34" charset="0"/>
              <a:buChar char="•"/>
            </a:pPr>
            <a:r>
              <a:rPr lang="en-GB" dirty="0" smtClean="0"/>
              <a:t>Put the chemicals into groups according to their </a:t>
            </a:r>
            <a:r>
              <a:rPr lang="en-GB" i="1" dirty="0" smtClean="0"/>
              <a:t>properties.</a:t>
            </a:r>
          </a:p>
          <a:p>
            <a:pPr>
              <a:buClr>
                <a:srgbClr val="A64706"/>
              </a:buClr>
              <a:buFont typeface="Arial" pitchFamily="34" charset="0"/>
              <a:buChar char="•"/>
            </a:pPr>
            <a:r>
              <a:rPr lang="en-GB" dirty="0" smtClean="0"/>
              <a:t>Stick the cards onto the paper in those groups.</a:t>
            </a:r>
          </a:p>
          <a:p>
            <a:pPr>
              <a:buClr>
                <a:srgbClr val="A64706"/>
              </a:buClr>
              <a:buFont typeface="Arial" pitchFamily="34" charset="0"/>
              <a:buChar char="•"/>
            </a:pPr>
            <a:r>
              <a:rPr lang="en-GB" i="1" dirty="0" smtClean="0"/>
              <a:t>Justify</a:t>
            </a:r>
            <a:r>
              <a:rPr lang="en-GB" dirty="0" smtClean="0"/>
              <a:t> (give a reason for) your groups.</a:t>
            </a:r>
          </a:p>
          <a:p>
            <a:pPr>
              <a:buClr>
                <a:srgbClr val="A64706"/>
              </a:buClr>
              <a:buFont typeface="Arial" pitchFamily="34" charset="0"/>
              <a:buChar char="•"/>
            </a:pPr>
            <a:r>
              <a:rPr lang="en-GB" dirty="0" smtClean="0"/>
              <a:t>Write your reasons next to each of your groups.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 to think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64706"/>
              </a:buClr>
            </a:pPr>
            <a:r>
              <a:rPr lang="en-GB" dirty="0" smtClean="0"/>
              <a:t>Which properties did you test?</a:t>
            </a:r>
            <a:endParaRPr lang="en-US" dirty="0" smtClean="0"/>
          </a:p>
          <a:p>
            <a:pPr lvl="0">
              <a:buClr>
                <a:srgbClr val="A64706"/>
              </a:buClr>
            </a:pPr>
            <a:r>
              <a:rPr lang="en-GB" dirty="0" smtClean="0"/>
              <a:t>Which of those properties do you think will be </a:t>
            </a:r>
            <a:r>
              <a:rPr lang="en-GB" i="1" dirty="0" smtClean="0"/>
              <a:t>most</a:t>
            </a:r>
            <a:r>
              <a:rPr lang="en-GB" dirty="0" smtClean="0"/>
              <a:t> useful in dividing the chemicals into groups?</a:t>
            </a:r>
            <a:endParaRPr lang="en-US" dirty="0" smtClean="0"/>
          </a:p>
          <a:p>
            <a:pPr lvl="0">
              <a:buClr>
                <a:srgbClr val="A64706"/>
              </a:buClr>
            </a:pPr>
            <a:r>
              <a:rPr lang="en-GB" dirty="0" smtClean="0"/>
              <a:t>Which of the chemicals are hardest to place in a group?</a:t>
            </a:r>
            <a:endParaRPr lang="en-US" dirty="0" smtClean="0"/>
          </a:p>
          <a:p>
            <a:pPr lvl="0">
              <a:buClr>
                <a:srgbClr val="A64706"/>
              </a:buClr>
            </a:pPr>
            <a:r>
              <a:rPr lang="en-GB" dirty="0" smtClean="0"/>
              <a:t>Are there any properties which are not particularly useful in grouping the chemicals?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3059</TotalTime>
  <Words>199</Words>
  <Application>Microsoft Office PowerPoint</Application>
  <PresentationFormat>On-screen Show (4:3)</PresentationFormat>
  <Paragraphs>26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Putting chemicals into groups  Lesson 1</vt:lpstr>
      <vt:lpstr>Slide 2</vt:lpstr>
      <vt:lpstr>Slide 3</vt:lpstr>
      <vt:lpstr>Putting chemicals into groups  Lesson 2</vt:lpstr>
      <vt:lpstr>Slide 5</vt:lpstr>
      <vt:lpstr>Slide 6</vt:lpstr>
      <vt:lpstr>Questions to think about</vt:lpstr>
    </vt:vector>
  </TitlesOfParts>
  <Company>Dragonfly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Work for Learning</dc:title>
  <dc:creator>Nuffield</dc:creator>
  <cp:lastModifiedBy>abradshaw</cp:lastModifiedBy>
  <cp:revision>173</cp:revision>
  <dcterms:created xsi:type="dcterms:W3CDTF">2013-03-18T17:00:35Z</dcterms:created>
  <dcterms:modified xsi:type="dcterms:W3CDTF">2013-04-03T09:02:23Z</dcterms:modified>
</cp:coreProperties>
</file>