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0" r:id="rId2"/>
    <p:sldId id="297" r:id="rId3"/>
    <p:sldId id="266" r:id="rId4"/>
    <p:sldId id="294" r:id="rId5"/>
    <p:sldId id="296" r:id="rId6"/>
    <p:sldId id="267" r:id="rId7"/>
    <p:sldId id="265" r:id="rId8"/>
    <p:sldId id="293" r:id="rId9"/>
    <p:sldId id="271" r:id="rId10"/>
    <p:sldId id="270" r:id="rId11"/>
  </p:sldIdLst>
  <p:sldSz cx="9144000" cy="6858000" type="screen4x3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00"/>
    <a:srgbClr val="FF3300"/>
    <a:srgbClr val="A6470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8" d="100"/>
          <a:sy n="58" d="100"/>
        </p:scale>
        <p:origin x="-1866" y="-7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 b="1">
                <a:solidFill>
                  <a:srgbClr val="36669A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GB" dirty="0"/>
              <a:t>PWL </a:t>
            </a:r>
            <a:r>
              <a:rPr lang="en-GB" dirty="0" smtClean="0"/>
              <a:t>Melting ice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 b="1">
                <a:solidFill>
                  <a:srgbClr val="36669A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0656D3C-C92C-4F07-9B9D-D77B809A3A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7052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3A087B7-65F4-47B8-9B79-B16DC004494D}" type="datetimeFigureOut">
              <a:rPr lang="en-GB"/>
              <a:pPr>
                <a:defRPr/>
              </a:pPr>
              <a:t>07/02/2013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6D0C228-6BCC-4223-96C0-57D00C65A3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04163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D0C228-6BCC-4223-96C0-57D00C65A384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2C057F-EE60-46D7-A6E3-16ED62FA10BE}" type="slidenum">
              <a:rPr lang="en-GB" smtClean="0">
                <a:ea typeface="ＭＳ Ｐゴシック" pitchFamily="34" charset="-128"/>
              </a:rPr>
              <a:pPr/>
              <a:t>9</a:t>
            </a:fld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ou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766285"/>
          </a:xfrm>
        </p:spPr>
        <p:txBody>
          <a:bodyPr/>
          <a:lstStyle>
            <a:lvl1pPr marL="457200" indent="-457200">
              <a:buFont typeface="Arial"/>
              <a:buChar char="•"/>
              <a:defRPr/>
            </a:lvl1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1853467"/>
            <a:ext cx="8165123" cy="84284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735394"/>
            <a:ext cx="7772400" cy="1470025"/>
          </a:xfrm>
        </p:spPr>
        <p:txBody>
          <a:bodyPr/>
          <a:lstStyle>
            <a:lvl1pPr algn="l">
              <a:defRPr sz="6000" baseline="0">
                <a:solidFill>
                  <a:srgbClr val="00000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1" y="2588851"/>
            <a:ext cx="8237413" cy="3600000"/>
          </a:xfrm>
        </p:spPr>
        <p:txBody>
          <a:bodyPr/>
          <a:lstStyle>
            <a:lvl1pPr marL="457200" indent="-457200">
              <a:buFont typeface="Arial"/>
              <a:buChar char="•"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with bullets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3116385"/>
            <a:ext cx="8237413" cy="3072466"/>
          </a:xfrm>
        </p:spPr>
        <p:txBody>
          <a:bodyPr/>
          <a:lstStyle>
            <a:lvl1pPr marL="457200" indent="-457200">
              <a:buFont typeface="Arial"/>
              <a:buChar char="•"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with bullets no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3116385"/>
            <a:ext cx="8237413" cy="3072466"/>
          </a:xfrm>
        </p:spPr>
        <p:txBody>
          <a:bodyPr/>
          <a:lstStyle>
            <a:lvl1pPr marL="457200" indent="-457200">
              <a:buFont typeface="Arial"/>
              <a:buChar char="•"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17638"/>
            <a:ext cx="8229600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465138" y="6227763"/>
            <a:ext cx="2160587" cy="10795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b">
            <a:spAutoFit/>
          </a:bodyPr>
          <a:lstStyle/>
          <a:p>
            <a:pPr>
              <a:defRPr/>
            </a:pPr>
            <a:r>
              <a:rPr lang="en-GB" sz="700" dirty="0">
                <a:solidFill>
                  <a:srgbClr val="A64706"/>
                </a:solidFill>
                <a:latin typeface="Calibri" charset="0"/>
                <a:ea typeface="ＭＳ Ｐゴシック" charset="-128"/>
              </a:rPr>
              <a:t>© Nuffield Foundation 2012</a:t>
            </a:r>
            <a:endParaRPr lang="en-US" sz="700" dirty="0">
              <a:solidFill>
                <a:srgbClr val="A64706"/>
              </a:solidFill>
              <a:latin typeface="Calibri" charset="0"/>
              <a:ea typeface="ＭＳ Ｐゴシック" charset="-128"/>
            </a:endParaRPr>
          </a:p>
        </p:txBody>
      </p:sp>
      <p:pic>
        <p:nvPicPr>
          <p:cNvPr id="1029" name="Picture 3" descr="C:\Users\scodrington\Desktop\PWL light bulb.jpg"/>
          <p:cNvPicPr>
            <a:picLocks noChangeAspect="1" noChangeArrowheads="1"/>
          </p:cNvPicPr>
          <p:nvPr userDrawn="1"/>
        </p:nvPicPr>
        <p:blipFill>
          <a:blip r:embed="rId12"/>
          <a:srcRect l="89798"/>
          <a:stretch>
            <a:fillRect/>
          </a:stretch>
        </p:blipFill>
        <p:spPr bwMode="auto">
          <a:xfrm>
            <a:off x="7953375" y="5610225"/>
            <a:ext cx="89693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>
          <a:xfrm flipV="1">
            <a:off x="457200" y="6391275"/>
            <a:ext cx="8393113" cy="46038"/>
          </a:xfrm>
          <a:prstGeom prst="rect">
            <a:avLst/>
          </a:prstGeom>
          <a:solidFill>
            <a:srgbClr val="A64706"/>
          </a:solidFill>
          <a:ln>
            <a:solidFill>
              <a:srgbClr val="A647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8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A64706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64706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64706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64706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64706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477CA8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477CA8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477CA8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477CA8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ts val="600"/>
        </a:spcAft>
        <a:buClr>
          <a:schemeClr val="accent1"/>
        </a:buClr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j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j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stemcentre.org.uk/elibrary/resource/2087/thermal-conductivity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2438400" y="485775"/>
            <a:ext cx="5495925" cy="841375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A64706"/>
                </a:solidFill>
                <a:ea typeface="ＭＳ Ｐゴシック" pitchFamily="34" charset="-128"/>
              </a:rPr>
              <a:t>Practical Work for Learning</a:t>
            </a:r>
          </a:p>
        </p:txBody>
      </p:sp>
      <p:sp>
        <p:nvSpPr>
          <p:cNvPr id="3075" name="Title 1"/>
          <p:cNvSpPr>
            <a:spLocks noGrp="1"/>
          </p:cNvSpPr>
          <p:nvPr>
            <p:ph type="ctrTitle"/>
          </p:nvPr>
        </p:nvSpPr>
        <p:spPr>
          <a:xfrm>
            <a:off x="1524000" y="2380341"/>
            <a:ext cx="6040437" cy="1371600"/>
          </a:xfrm>
        </p:spPr>
        <p:txBody>
          <a:bodyPr anchor="t"/>
          <a:lstStyle/>
          <a:p>
            <a:pPr algn="ctr" eaLnBrk="1" hangingPunct="1"/>
            <a:r>
              <a:rPr lang="en-US" sz="4800" dirty="0" smtClean="0">
                <a:solidFill>
                  <a:srgbClr val="A64706"/>
                </a:solidFill>
                <a:ea typeface="ＭＳ Ｐゴシック" pitchFamily="34" charset="-128"/>
              </a:rPr>
              <a:t>Melting ice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696686" y="4038600"/>
            <a:ext cx="795382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26" name="Picture 2" descr="\\192.168.18.7\Company Data\NCP\public\Practical Work for learning\Resource development\argumentation\edited\Melting ice\Photos\Melted i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4400" y="3127181"/>
            <a:ext cx="4419600" cy="2932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Further Questions</a:t>
            </a:r>
            <a:endParaRPr lang="en-GB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199" y="1417638"/>
            <a:ext cx="8229601" cy="3842657"/>
          </a:xfrm>
        </p:spPr>
        <p:txBody>
          <a:bodyPr/>
          <a:lstStyle/>
          <a:p>
            <a:pPr marL="457200" indent="-457200">
              <a:buClr>
                <a:srgbClr val="A64706"/>
              </a:buClr>
              <a:buFont typeface="+mj-lt"/>
              <a:buAutoNum type="arabicPeriod"/>
            </a:pPr>
            <a:r>
              <a:rPr lang="en-GB" dirty="0" smtClean="0"/>
              <a:t>Ice melts more quickly on a metal block than on a plastic one. Would the result be different if ice cubes were placed in a metal box and a plastic box, so that they were completely enclosed?</a:t>
            </a:r>
          </a:p>
          <a:p>
            <a:pPr marL="457200" indent="-457200">
              <a:buClr>
                <a:srgbClr val="A64706"/>
              </a:buClr>
              <a:buFont typeface="+mj-lt"/>
              <a:buAutoNum type="arabicPeriod"/>
            </a:pPr>
            <a:r>
              <a:rPr lang="en-GB" dirty="0" smtClean="0"/>
              <a:t>You are supplied with samples of several different materials. How could you adapt this experiment to put them in order, from best conductor to worst conductor?</a:t>
            </a:r>
          </a:p>
          <a:p>
            <a:pPr marL="457200" indent="-457200">
              <a:buClr>
                <a:srgbClr val="A64706"/>
              </a:buClr>
              <a:buFont typeface="+mj-lt"/>
              <a:buAutoNum type="arabicPeriod"/>
            </a:pPr>
            <a:r>
              <a:rPr lang="en-GB" dirty="0" smtClean="0"/>
              <a:t>Why do some materials feel warmer to the touch than others?</a:t>
            </a:r>
          </a:p>
          <a:p>
            <a:pPr marL="514350" indent="-514350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2387"/>
            <a:ext cx="8229600" cy="4766285"/>
          </a:xfrm>
        </p:spPr>
        <p:txBody>
          <a:bodyPr/>
          <a:lstStyle/>
          <a:p>
            <a:pPr>
              <a:buClr>
                <a:srgbClr val="A64706"/>
              </a:buClr>
            </a:pPr>
            <a:r>
              <a:rPr lang="en-GB" smtClean="0">
                <a:latin typeface="+mn-lt"/>
              </a:rPr>
              <a:t>generate </a:t>
            </a:r>
            <a:r>
              <a:rPr lang="en-GB" dirty="0" smtClean="0">
                <a:latin typeface="+mn-lt"/>
              </a:rPr>
              <a:t>and evaluate scientific arguments</a:t>
            </a:r>
            <a:endParaRPr lang="en-US" dirty="0" smtClean="0">
              <a:latin typeface="+mn-lt"/>
            </a:endParaRPr>
          </a:p>
          <a:p>
            <a:pPr>
              <a:buClr>
                <a:srgbClr val="A64706"/>
              </a:buClr>
            </a:pPr>
            <a:r>
              <a:rPr lang="en-GB" dirty="0" smtClean="0">
                <a:latin typeface="+mn-lt"/>
              </a:rPr>
              <a:t>present a scientific argument using words and diagrams</a:t>
            </a:r>
            <a:endParaRPr lang="en-US" dirty="0" smtClean="0">
              <a:latin typeface="+mn-lt"/>
            </a:endParaRPr>
          </a:p>
          <a:p>
            <a:pPr>
              <a:buClr>
                <a:srgbClr val="A64706"/>
              </a:buClr>
            </a:pPr>
            <a:r>
              <a:rPr lang="en-GB" dirty="0" smtClean="0">
                <a:latin typeface="+mn-lt"/>
              </a:rPr>
              <a:t>describe how energy is transferred through a solid conductor from higher to lower temperature</a:t>
            </a:r>
            <a:endParaRPr lang="en-US" dirty="0" smtClean="0">
              <a:latin typeface="+mn-lt"/>
            </a:endParaRPr>
          </a:p>
          <a:p>
            <a:pPr>
              <a:buClr>
                <a:srgbClr val="A64706"/>
              </a:buClr>
            </a:pPr>
            <a:r>
              <a:rPr lang="en-GB" dirty="0" smtClean="0">
                <a:latin typeface="+mn-lt"/>
              </a:rPr>
              <a:t>apply ideas about energy transfer by thermal conduction in unfamiliar situations.</a:t>
            </a:r>
            <a:endParaRPr lang="en-US" dirty="0" smtClean="0">
              <a:latin typeface="+mn-lt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199" y="1683657"/>
            <a:ext cx="8294915" cy="4296233"/>
          </a:xfrm>
        </p:spPr>
        <p:txBody>
          <a:bodyPr rtlCol="0">
            <a:noAutofit/>
          </a:bodyPr>
          <a:lstStyle/>
          <a:p>
            <a:r>
              <a:rPr lang="en-GB" sz="1000" dirty="0" smtClean="0"/>
              <a:t> </a:t>
            </a:r>
          </a:p>
          <a:p>
            <a:r>
              <a:rPr lang="en-GB" sz="1000" dirty="0" smtClean="0"/>
              <a:t> </a:t>
            </a:r>
          </a:p>
          <a:p>
            <a:r>
              <a:rPr lang="en-GB" sz="1000" dirty="0" smtClean="0"/>
              <a:t> </a:t>
            </a:r>
          </a:p>
          <a:p>
            <a:r>
              <a:rPr lang="en-GB" sz="1000" dirty="0" smtClean="0"/>
              <a:t> </a:t>
            </a:r>
          </a:p>
          <a:p>
            <a:r>
              <a:rPr lang="en-GB" sz="1000" dirty="0" smtClean="0"/>
              <a:t> </a:t>
            </a:r>
          </a:p>
          <a:p>
            <a:r>
              <a:rPr lang="en-GB" sz="1000" dirty="0" smtClean="0"/>
              <a:t> </a:t>
            </a:r>
          </a:p>
          <a:p>
            <a:r>
              <a:rPr lang="en-GB" sz="1000" dirty="0" smtClean="0"/>
              <a:t> </a:t>
            </a:r>
          </a:p>
          <a:p>
            <a:r>
              <a:rPr lang="en-GB" sz="1000" dirty="0" smtClean="0"/>
              <a:t> </a:t>
            </a:r>
          </a:p>
          <a:p>
            <a:r>
              <a:rPr lang="en-GB" sz="1000" dirty="0" smtClean="0"/>
              <a:t> </a:t>
            </a:r>
          </a:p>
          <a:p>
            <a:r>
              <a:rPr lang="en-GB" sz="1000" dirty="0" smtClean="0"/>
              <a:t> </a:t>
            </a:r>
          </a:p>
          <a:p>
            <a:r>
              <a:rPr lang="en-GB" sz="1000" dirty="0" smtClean="0"/>
              <a:t> </a:t>
            </a:r>
          </a:p>
          <a:p>
            <a:r>
              <a:rPr lang="en-GB" sz="1000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000" dirty="0" smtClean="0"/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457199" y="540657"/>
            <a:ext cx="829491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64706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Comparing the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A64706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two blocks: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A64706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plastic and metal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A64706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40114" y="2075545"/>
          <a:ext cx="5936343" cy="2351310"/>
        </p:xfrm>
        <a:graphic>
          <a:graphicData uri="http://schemas.openxmlformats.org/drawingml/2006/table">
            <a:tbl>
              <a:tblPr/>
              <a:tblGrid>
                <a:gridCol w="3136734"/>
                <a:gridCol w="2799609"/>
              </a:tblGrid>
              <a:tr h="470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i="0" dirty="0">
                          <a:latin typeface="+mn-lt"/>
                          <a:ea typeface="ＭＳ 明朝"/>
                        </a:rPr>
                        <a:t>S</a:t>
                      </a:r>
                      <a:r>
                        <a:rPr lang="en-GB" sz="2400" b="1" i="0" dirty="0" smtClean="0">
                          <a:latin typeface="+mn-lt"/>
                          <a:ea typeface="ＭＳ 明朝"/>
                        </a:rPr>
                        <a:t>imilarities</a:t>
                      </a:r>
                      <a:endParaRPr lang="en-GB" sz="2400" b="1" i="0" dirty="0">
                        <a:latin typeface="+mn-lt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i="0" dirty="0">
                          <a:latin typeface="+mn-lt"/>
                          <a:ea typeface="ＭＳ 明朝"/>
                        </a:rPr>
                        <a:t>D</a:t>
                      </a:r>
                      <a:r>
                        <a:rPr lang="en-GB" sz="2400" b="1" i="0" dirty="0" smtClean="0">
                          <a:latin typeface="+mn-lt"/>
                          <a:ea typeface="ＭＳ 明朝"/>
                        </a:rPr>
                        <a:t>ifferences</a:t>
                      </a:r>
                      <a:endParaRPr lang="en-GB" sz="2400" b="1" i="0" dirty="0">
                        <a:latin typeface="+mn-lt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2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rgbClr val="FF0000"/>
                        </a:solidFill>
                        <a:latin typeface="Arial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latin typeface="Arial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2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latin typeface="Arial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latin typeface="Arial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2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latin typeface="Arial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latin typeface="Arial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2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latin typeface="Arial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latin typeface="Arial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722312" y="3004457"/>
            <a:ext cx="7637463" cy="206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indent="-369888" defTabSz="449263">
              <a:spcAft>
                <a:spcPts val="600"/>
              </a:spcAft>
              <a:buClr>
                <a:srgbClr val="A64706"/>
              </a:buClr>
              <a:buFont typeface="Arial" pitchFamily="34" charset="0"/>
              <a:buChar char="•"/>
              <a:tabLst>
                <a:tab pos="363538" algn="l"/>
              </a:tabLst>
              <a:defRPr/>
            </a:pPr>
            <a:r>
              <a:rPr lang="en-GB" sz="3200" dirty="0" smtClean="0">
                <a:latin typeface="+mn-lt"/>
                <a:ea typeface="+mn-ea"/>
              </a:rPr>
              <a:t>Which ice cube will melt first?</a:t>
            </a:r>
          </a:p>
          <a:p>
            <a:pPr lvl="1" indent="-369888" defTabSz="449263">
              <a:spcAft>
                <a:spcPts val="2400"/>
              </a:spcAft>
              <a:buClr>
                <a:srgbClr val="A64706"/>
              </a:buClr>
              <a:buFont typeface="Arial" pitchFamily="34" charset="0"/>
              <a:buChar char="•"/>
              <a:tabLst>
                <a:tab pos="363538" algn="l"/>
              </a:tabLst>
              <a:defRPr/>
            </a:pPr>
            <a:r>
              <a:rPr lang="en-GB" sz="3200" dirty="0" smtClean="0">
                <a:latin typeface="+mn-lt"/>
                <a:ea typeface="+mn-ea"/>
              </a:rPr>
              <a:t>Why?</a:t>
            </a:r>
          </a:p>
          <a:p>
            <a:pPr lvl="1" indent="-369888" defTabSz="449263">
              <a:spcAft>
                <a:spcPts val="600"/>
              </a:spcAft>
              <a:buClr>
                <a:srgbClr val="A64706"/>
              </a:buClr>
              <a:buFont typeface="Arial" pitchFamily="34" charset="0"/>
              <a:buChar char="•"/>
              <a:tabLst>
                <a:tab pos="363538" algn="l"/>
              </a:tabLst>
              <a:defRPr/>
            </a:pPr>
            <a:r>
              <a:rPr lang="en-GB" sz="3200" dirty="0" smtClean="0">
                <a:latin typeface="+mn-lt"/>
                <a:ea typeface="+mn-ea"/>
              </a:rPr>
              <a:t>Why does ice melt?</a:t>
            </a:r>
          </a:p>
          <a:p>
            <a:pPr lvl="1" indent="-369888" defTabSz="449263">
              <a:spcAft>
                <a:spcPts val="600"/>
              </a:spcAft>
              <a:buClr>
                <a:srgbClr val="A64706"/>
              </a:buClr>
              <a:buFont typeface="Arial" pitchFamily="34" charset="0"/>
              <a:buChar char="•"/>
              <a:tabLst>
                <a:tab pos="363538" algn="l"/>
              </a:tabLst>
              <a:defRPr/>
            </a:pPr>
            <a:r>
              <a:rPr lang="en-GB" sz="3200" dirty="0" smtClean="0">
                <a:latin typeface="+mn-lt"/>
                <a:ea typeface="+mn-ea"/>
              </a:rPr>
              <a:t>Why might one ice cube melt more quickly than the other?</a:t>
            </a:r>
          </a:p>
          <a:p>
            <a:pPr lvl="1" indent="-369888" defTabSz="449263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63538" algn="l"/>
              </a:tabLst>
              <a:defRPr/>
            </a:pPr>
            <a:endParaRPr lang="en-GB" sz="3200" dirty="0">
              <a:latin typeface="+mn-lt"/>
              <a:ea typeface="+mn-ea"/>
            </a:endParaRPr>
          </a:p>
        </p:txBody>
      </p:sp>
      <p:sp>
        <p:nvSpPr>
          <p:cNvPr id="21" name="Title 3"/>
          <p:cNvSpPr txBox="1">
            <a:spLocks/>
          </p:cNvSpPr>
          <p:nvPr/>
        </p:nvSpPr>
        <p:spPr bwMode="auto">
          <a:xfrm>
            <a:off x="457200" y="274638"/>
            <a:ext cx="820782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 smtClean="0">
                <a:solidFill>
                  <a:srgbClr val="A64706"/>
                </a:solidFill>
                <a:latin typeface="+mj-lt"/>
                <a:ea typeface="ＭＳ Ｐゴシック" charset="-128"/>
                <a:cs typeface="ＭＳ Ｐゴシック" charset="-128"/>
              </a:rPr>
              <a:t>Predict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-4587" b="1834"/>
          <a:stretch>
            <a:fillRect/>
          </a:stretch>
        </p:blipFill>
        <p:spPr bwMode="auto">
          <a:xfrm>
            <a:off x="722312" y="1299027"/>
            <a:ext cx="3726161" cy="160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-6383" b="-3191"/>
          <a:stretch>
            <a:fillRect/>
          </a:stretch>
        </p:blipFill>
        <p:spPr bwMode="auto">
          <a:xfrm>
            <a:off x="4267199" y="1349984"/>
            <a:ext cx="3515956" cy="15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722312" y="1698171"/>
            <a:ext cx="7637463" cy="206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indent="-369888" defTabSz="449263">
              <a:spcAft>
                <a:spcPts val="600"/>
              </a:spcAft>
              <a:buClr>
                <a:srgbClr val="A64706"/>
              </a:buClr>
              <a:buFont typeface="Arial" pitchFamily="34" charset="0"/>
              <a:buChar char="•"/>
              <a:tabLst>
                <a:tab pos="363538" algn="l"/>
              </a:tabLst>
              <a:defRPr/>
            </a:pPr>
            <a:r>
              <a:rPr lang="en-GB" sz="3200" dirty="0" smtClean="0">
                <a:latin typeface="+mn-lt"/>
                <a:ea typeface="+mn-ea"/>
              </a:rPr>
              <a:t>Describe what you saw happen</a:t>
            </a:r>
          </a:p>
          <a:p>
            <a:pPr lvl="1" indent="-369888" defTabSz="449263">
              <a:spcAft>
                <a:spcPts val="600"/>
              </a:spcAft>
              <a:buClr>
                <a:srgbClr val="A64706"/>
              </a:buClr>
              <a:buFont typeface="Arial" pitchFamily="34" charset="0"/>
              <a:buChar char="•"/>
              <a:tabLst>
                <a:tab pos="363538" algn="l"/>
              </a:tabLst>
              <a:defRPr/>
            </a:pPr>
            <a:r>
              <a:rPr lang="en-GB" sz="3200" dirty="0" smtClean="0">
                <a:latin typeface="+mn-lt"/>
                <a:ea typeface="+mn-ea"/>
              </a:rPr>
              <a:t>Are the results what you predicted?</a:t>
            </a:r>
          </a:p>
          <a:p>
            <a:pPr lvl="1" indent="-369888" defTabSz="449263">
              <a:spcAft>
                <a:spcPts val="600"/>
              </a:spcAft>
              <a:buClr>
                <a:srgbClr val="A64706"/>
              </a:buClr>
              <a:tabLst>
                <a:tab pos="363538" algn="l"/>
              </a:tabLst>
              <a:defRPr/>
            </a:pPr>
            <a:endParaRPr lang="en-GB" sz="3200" dirty="0" smtClean="0">
              <a:latin typeface="+mn-lt"/>
              <a:ea typeface="+mn-ea"/>
            </a:endParaRPr>
          </a:p>
          <a:p>
            <a:pPr lvl="1" indent="-369888" defTabSz="449263">
              <a:spcAft>
                <a:spcPts val="600"/>
              </a:spcAft>
              <a:buClr>
                <a:schemeClr val="accent1"/>
              </a:buClr>
              <a:tabLst>
                <a:tab pos="363538" algn="l"/>
              </a:tabLst>
              <a:defRPr/>
            </a:pPr>
            <a:endParaRPr lang="en-GB" sz="3200" dirty="0">
              <a:latin typeface="+mn-lt"/>
              <a:ea typeface="+mn-ea"/>
            </a:endParaRPr>
          </a:p>
        </p:txBody>
      </p:sp>
      <p:sp>
        <p:nvSpPr>
          <p:cNvPr id="21" name="Title 3"/>
          <p:cNvSpPr txBox="1">
            <a:spLocks/>
          </p:cNvSpPr>
          <p:nvPr/>
        </p:nvSpPr>
        <p:spPr bwMode="auto">
          <a:xfrm>
            <a:off x="457200" y="274638"/>
            <a:ext cx="820782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 smtClean="0">
                <a:solidFill>
                  <a:srgbClr val="A64706"/>
                </a:solidFill>
                <a:latin typeface="+mj-lt"/>
                <a:ea typeface="ＭＳ Ｐゴシック" charset="-128"/>
                <a:cs typeface="ＭＳ Ｐゴシック" charset="-128"/>
              </a:rPr>
              <a:t>Observe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703943" y="1161143"/>
            <a:ext cx="7982857" cy="2704415"/>
          </a:xfrm>
        </p:spPr>
        <p:txBody>
          <a:bodyPr/>
          <a:lstStyle/>
          <a:p>
            <a:pPr marL="0" indent="0">
              <a:spcAft>
                <a:spcPts val="1800"/>
              </a:spcAft>
              <a:buClr>
                <a:srgbClr val="A64706"/>
              </a:buClr>
            </a:pPr>
            <a:r>
              <a:rPr lang="en-GB" dirty="0" smtClean="0"/>
              <a:t>Write a scientific explanation of what you saw happening.</a:t>
            </a:r>
          </a:p>
          <a:p>
            <a:pPr lvl="0">
              <a:buClr>
                <a:srgbClr val="A64706"/>
              </a:buClr>
            </a:pPr>
            <a:r>
              <a:rPr lang="en-GB" dirty="0" smtClean="0"/>
              <a:t>Use these terms in your explanation:</a:t>
            </a:r>
          </a:p>
          <a:p>
            <a:pPr lvl="0">
              <a:buClr>
                <a:srgbClr val="A64706"/>
              </a:buClr>
              <a:buFont typeface="Arial" pitchFamily="34" charset="0"/>
              <a:buChar char="•"/>
            </a:pPr>
            <a:r>
              <a:rPr lang="en-GB" dirty="0" smtClean="0"/>
              <a:t>temperature</a:t>
            </a:r>
          </a:p>
          <a:p>
            <a:pPr lvl="0">
              <a:buClr>
                <a:srgbClr val="A64706"/>
              </a:buClr>
              <a:buFont typeface="Arial" pitchFamily="34" charset="0"/>
              <a:buChar char="•"/>
            </a:pPr>
            <a:r>
              <a:rPr lang="en-GB" dirty="0" smtClean="0"/>
              <a:t>e</a:t>
            </a:r>
            <a:r>
              <a:rPr lang="en-GB" dirty="0" smtClean="0"/>
              <a:t>nergy</a:t>
            </a:r>
          </a:p>
          <a:p>
            <a:pPr lvl="0">
              <a:buClr>
                <a:srgbClr val="A64706"/>
              </a:buClr>
              <a:buFont typeface="Arial" pitchFamily="34" charset="0"/>
              <a:buChar char="•"/>
            </a:pPr>
            <a:r>
              <a:rPr lang="en-GB" dirty="0" smtClean="0"/>
              <a:t>conduction</a:t>
            </a:r>
          </a:p>
          <a:p>
            <a:pPr lvl="0">
              <a:buClr>
                <a:srgbClr val="A64706"/>
              </a:buClr>
            </a:pPr>
            <a:endParaRPr lang="en-GB" sz="1600" dirty="0" smtClean="0"/>
          </a:p>
          <a:p>
            <a:pPr marL="0" lvl="0" indent="0">
              <a:buClr>
                <a:srgbClr val="A64706"/>
              </a:buClr>
            </a:pPr>
            <a:r>
              <a:rPr lang="en-GB" dirty="0" smtClean="0"/>
              <a:t>Extension: why does metal feel colder to touch than plastic?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</p:txBody>
      </p:sp>
      <p:sp>
        <p:nvSpPr>
          <p:cNvPr id="20" name="Title 3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64706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Explain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A64706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 bwMode="auto">
          <a:xfrm>
            <a:off x="457200" y="274638"/>
            <a:ext cx="829491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 smtClean="0">
                <a:solidFill>
                  <a:srgbClr val="A64706"/>
                </a:solidFill>
                <a:latin typeface="+mj-lt"/>
                <a:ea typeface="ＭＳ Ｐゴシック" charset="-128"/>
                <a:cs typeface="ＭＳ Ｐゴシック" charset="-128"/>
              </a:rPr>
              <a:t>Melting Ice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A64706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9429" t="17143" r="49905" b="22032"/>
          <a:stretch>
            <a:fillRect/>
          </a:stretch>
        </p:blipFill>
        <p:spPr bwMode="auto">
          <a:xfrm>
            <a:off x="2191656" y="1417639"/>
            <a:ext cx="4787329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62743" y="5355771"/>
            <a:ext cx="645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52850" y="5171105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+mn-lt"/>
                <a:hlinkClick r:id="rId3"/>
              </a:rPr>
              <a:t>Watch video</a:t>
            </a:r>
            <a:endParaRPr lang="en-US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987674" y="1844675"/>
            <a:ext cx="279401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Title 3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64706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Diagram of energy flow into ice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799" y="1844675"/>
            <a:ext cx="6400752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Diagram of energy flow out of finger</a:t>
            </a:r>
            <a:endParaRPr lang="en-GB" sz="36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818" y="1804988"/>
            <a:ext cx="7728332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4428</TotalTime>
  <Words>232</Words>
  <Application>Microsoft Office PowerPoint</Application>
  <PresentationFormat>On-screen Show (4:3)</PresentationFormat>
  <Paragraphs>49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Melting ice </vt:lpstr>
      <vt:lpstr>Learning outcomes</vt:lpstr>
      <vt:lpstr>Slide 3</vt:lpstr>
      <vt:lpstr>Slide 4</vt:lpstr>
      <vt:lpstr>Slide 5</vt:lpstr>
      <vt:lpstr>Slide 6</vt:lpstr>
      <vt:lpstr>Slide 7</vt:lpstr>
      <vt:lpstr>Slide 8</vt:lpstr>
      <vt:lpstr>Diagram of energy flow out of finger</vt:lpstr>
      <vt:lpstr>Further Questions</vt:lpstr>
    </vt:vector>
  </TitlesOfParts>
  <Company>Dragonfly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Work for Learning</dc:title>
  <dc:creator>Nuffield</dc:creator>
  <cp:lastModifiedBy> Emma Palmer</cp:lastModifiedBy>
  <cp:revision>314</cp:revision>
  <dcterms:created xsi:type="dcterms:W3CDTF">2011-05-19T20:42:12Z</dcterms:created>
  <dcterms:modified xsi:type="dcterms:W3CDTF">2013-02-07T17:07:12Z</dcterms:modified>
</cp:coreProperties>
</file>